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3"/>
  </p:notesMasterIdLst>
  <p:sldIdLst>
    <p:sldId id="1016" r:id="rId2"/>
    <p:sldId id="258" r:id="rId3"/>
    <p:sldId id="259" r:id="rId4"/>
    <p:sldId id="260" r:id="rId5"/>
    <p:sldId id="257" r:id="rId6"/>
    <p:sldId id="261" r:id="rId7"/>
    <p:sldId id="262" r:id="rId8"/>
    <p:sldId id="672" r:id="rId9"/>
    <p:sldId id="263" r:id="rId10"/>
    <p:sldId id="264" r:id="rId11"/>
    <p:sldId id="265" r:id="rId12"/>
    <p:sldId id="266" r:id="rId13"/>
    <p:sldId id="268" r:id="rId14"/>
    <p:sldId id="671" r:id="rId15"/>
    <p:sldId id="269" r:id="rId16"/>
    <p:sldId id="1636" r:id="rId17"/>
    <p:sldId id="1671" r:id="rId18"/>
    <p:sldId id="1638" r:id="rId19"/>
    <p:sldId id="1667" r:id="rId20"/>
    <p:sldId id="267" r:id="rId21"/>
    <p:sldId id="1639" r:id="rId22"/>
    <p:sldId id="303" r:id="rId23"/>
    <p:sldId id="677" r:id="rId24"/>
    <p:sldId id="287" r:id="rId25"/>
    <p:sldId id="288" r:id="rId26"/>
    <p:sldId id="289" r:id="rId27"/>
    <p:sldId id="290" r:id="rId28"/>
    <p:sldId id="291" r:id="rId29"/>
    <p:sldId id="270" r:id="rId30"/>
    <p:sldId id="976" r:id="rId31"/>
    <p:sldId id="974" r:id="rId32"/>
    <p:sldId id="271" r:id="rId33"/>
    <p:sldId id="982" r:id="rId34"/>
    <p:sldId id="1641" r:id="rId35"/>
    <p:sldId id="272" r:id="rId36"/>
    <p:sldId id="977" r:id="rId37"/>
    <p:sldId id="293" r:id="rId38"/>
    <p:sldId id="310" r:id="rId39"/>
    <p:sldId id="296" r:id="rId40"/>
    <p:sldId id="299" r:id="rId41"/>
    <p:sldId id="981" r:id="rId42"/>
    <p:sldId id="1642" r:id="rId43"/>
    <p:sldId id="1643" r:id="rId44"/>
    <p:sldId id="295" r:id="rId45"/>
    <p:sldId id="1644" r:id="rId46"/>
    <p:sldId id="1665" r:id="rId47"/>
    <p:sldId id="978" r:id="rId48"/>
    <p:sldId id="1645" r:id="rId49"/>
    <p:sldId id="1646" r:id="rId50"/>
    <p:sldId id="278" r:id="rId51"/>
    <p:sldId id="1647" r:id="rId52"/>
    <p:sldId id="1648" r:id="rId53"/>
    <p:sldId id="675" r:id="rId54"/>
    <p:sldId id="1649" r:id="rId55"/>
    <p:sldId id="1680" r:id="rId56"/>
    <p:sldId id="1672" r:id="rId57"/>
    <p:sldId id="812" r:id="rId58"/>
    <p:sldId id="842" r:id="rId59"/>
    <p:sldId id="844" r:id="rId60"/>
    <p:sldId id="836" r:id="rId61"/>
    <p:sldId id="845" r:id="rId62"/>
    <p:sldId id="846" r:id="rId63"/>
    <p:sldId id="847" r:id="rId64"/>
    <p:sldId id="848" r:id="rId65"/>
    <p:sldId id="1673" r:id="rId66"/>
    <p:sldId id="1674" r:id="rId67"/>
    <p:sldId id="1650" r:id="rId68"/>
    <p:sldId id="1651" r:id="rId69"/>
    <p:sldId id="1686" r:id="rId70"/>
    <p:sldId id="1652" r:id="rId71"/>
    <p:sldId id="286" r:id="rId72"/>
    <p:sldId id="1653" r:id="rId73"/>
    <p:sldId id="1655" r:id="rId74"/>
    <p:sldId id="1688" r:id="rId75"/>
    <p:sldId id="1666" r:id="rId76"/>
    <p:sldId id="1656" r:id="rId77"/>
    <p:sldId id="1657" r:id="rId78"/>
    <p:sldId id="1658" r:id="rId79"/>
    <p:sldId id="1659" r:id="rId80"/>
    <p:sldId id="1660" r:id="rId81"/>
    <p:sldId id="1661" r:id="rId82"/>
    <p:sldId id="1662" r:id="rId83"/>
    <p:sldId id="1663" r:id="rId84"/>
    <p:sldId id="1664" r:id="rId85"/>
    <p:sldId id="345" r:id="rId86"/>
    <p:sldId id="347" r:id="rId87"/>
    <p:sldId id="348" r:id="rId88"/>
    <p:sldId id="349" r:id="rId89"/>
    <p:sldId id="685" r:id="rId90"/>
    <p:sldId id="1675" r:id="rId91"/>
    <p:sldId id="679" r:id="rId92"/>
    <p:sldId id="680" r:id="rId93"/>
    <p:sldId id="681" r:id="rId94"/>
    <p:sldId id="683" r:id="rId95"/>
    <p:sldId id="684" r:id="rId96"/>
    <p:sldId id="354" r:id="rId97"/>
    <p:sldId id="355" r:id="rId98"/>
    <p:sldId id="1681" r:id="rId99"/>
    <p:sldId id="1682" r:id="rId100"/>
    <p:sldId id="1683" r:id="rId101"/>
    <p:sldId id="1684" r:id="rId102"/>
    <p:sldId id="1685" r:id="rId103"/>
    <p:sldId id="360" r:id="rId104"/>
    <p:sldId id="363" r:id="rId105"/>
    <p:sldId id="364" r:id="rId106"/>
    <p:sldId id="1687" r:id="rId107"/>
    <p:sldId id="686" r:id="rId108"/>
    <p:sldId id="365" r:id="rId109"/>
    <p:sldId id="366" r:id="rId110"/>
    <p:sldId id="367" r:id="rId111"/>
    <p:sldId id="369" r:id="rId112"/>
    <p:sldId id="371" r:id="rId113"/>
    <p:sldId id="373" r:id="rId114"/>
    <p:sldId id="376" r:id="rId115"/>
    <p:sldId id="378" r:id="rId116"/>
    <p:sldId id="379" r:id="rId117"/>
    <p:sldId id="380" r:id="rId118"/>
    <p:sldId id="687" r:id="rId119"/>
    <p:sldId id="384" r:id="rId120"/>
    <p:sldId id="385" r:id="rId121"/>
    <p:sldId id="386" r:id="rId122"/>
    <p:sldId id="406" r:id="rId123"/>
    <p:sldId id="408" r:id="rId124"/>
    <p:sldId id="409" r:id="rId125"/>
    <p:sldId id="410" r:id="rId126"/>
    <p:sldId id="411" r:id="rId127"/>
    <p:sldId id="412" r:id="rId128"/>
    <p:sldId id="413" r:id="rId129"/>
    <p:sldId id="416" r:id="rId130"/>
    <p:sldId id="419" r:id="rId131"/>
    <p:sldId id="689" r:id="rId132"/>
    <p:sldId id="688" r:id="rId133"/>
    <p:sldId id="393" r:id="rId134"/>
    <p:sldId id="394" r:id="rId135"/>
    <p:sldId id="400" r:id="rId136"/>
    <p:sldId id="401" r:id="rId137"/>
    <p:sldId id="402" r:id="rId138"/>
    <p:sldId id="694" r:id="rId139"/>
    <p:sldId id="1015" r:id="rId140"/>
    <p:sldId id="422" r:id="rId141"/>
    <p:sldId id="423" r:id="rId142"/>
    <p:sldId id="424" r:id="rId143"/>
    <p:sldId id="693" r:id="rId144"/>
    <p:sldId id="425" r:id="rId145"/>
    <p:sldId id="426" r:id="rId146"/>
    <p:sldId id="427" r:id="rId147"/>
    <p:sldId id="428" r:id="rId148"/>
    <p:sldId id="429" r:id="rId149"/>
    <p:sldId id="690" r:id="rId150"/>
    <p:sldId id="430" r:id="rId151"/>
    <p:sldId id="431" r:id="rId152"/>
    <p:sldId id="432" r:id="rId153"/>
    <p:sldId id="433" r:id="rId154"/>
    <p:sldId id="434" r:id="rId155"/>
    <p:sldId id="435" r:id="rId156"/>
    <p:sldId id="436" r:id="rId157"/>
    <p:sldId id="437" r:id="rId158"/>
    <p:sldId id="438" r:id="rId159"/>
    <p:sldId id="439" r:id="rId160"/>
    <p:sldId id="440" r:id="rId161"/>
    <p:sldId id="441" r:id="rId162"/>
    <p:sldId id="442" r:id="rId163"/>
    <p:sldId id="443" r:id="rId164"/>
    <p:sldId id="444" r:id="rId165"/>
    <p:sldId id="445" r:id="rId166"/>
    <p:sldId id="449" r:id="rId167"/>
    <p:sldId id="450" r:id="rId168"/>
    <p:sldId id="1019" r:id="rId169"/>
    <p:sldId id="454" r:id="rId170"/>
    <p:sldId id="455" r:id="rId171"/>
    <p:sldId id="471" r:id="rId172"/>
    <p:sldId id="470" r:id="rId173"/>
    <p:sldId id="475" r:id="rId174"/>
    <p:sldId id="1021" r:id="rId175"/>
    <p:sldId id="456" r:id="rId176"/>
    <p:sldId id="460" r:id="rId177"/>
    <p:sldId id="465" r:id="rId178"/>
    <p:sldId id="466" r:id="rId179"/>
    <p:sldId id="467" r:id="rId180"/>
    <p:sldId id="468" r:id="rId181"/>
    <p:sldId id="480" r:id="rId182"/>
    <p:sldId id="481" r:id="rId183"/>
    <p:sldId id="1542" r:id="rId184"/>
    <p:sldId id="1546" r:id="rId185"/>
    <p:sldId id="482" r:id="rId186"/>
    <p:sldId id="483" r:id="rId187"/>
    <p:sldId id="484" r:id="rId188"/>
    <p:sldId id="485" r:id="rId189"/>
    <p:sldId id="487" r:id="rId190"/>
    <p:sldId id="1023" r:id="rId191"/>
    <p:sldId id="1545" r:id="rId192"/>
    <p:sldId id="1543" r:id="rId193"/>
    <p:sldId id="1544" r:id="rId194"/>
    <p:sldId id="1676" r:id="rId195"/>
    <p:sldId id="489" r:id="rId196"/>
    <p:sldId id="490" r:id="rId197"/>
    <p:sldId id="491" r:id="rId198"/>
    <p:sldId id="492" r:id="rId199"/>
    <p:sldId id="1550" r:id="rId200"/>
    <p:sldId id="1548" r:id="rId201"/>
    <p:sldId id="1552" r:id="rId202"/>
    <p:sldId id="1559" r:id="rId203"/>
    <p:sldId id="1555" r:id="rId204"/>
    <p:sldId id="1553" r:id="rId205"/>
    <p:sldId id="1554" r:id="rId206"/>
    <p:sldId id="1561" r:id="rId207"/>
    <p:sldId id="1556" r:id="rId208"/>
    <p:sldId id="1557" r:id="rId209"/>
    <p:sldId id="1562" r:id="rId210"/>
    <p:sldId id="1563" r:id="rId211"/>
    <p:sldId id="1572" r:id="rId212"/>
    <p:sldId id="1564" r:id="rId213"/>
    <p:sldId id="1565" r:id="rId214"/>
    <p:sldId id="1573" r:id="rId215"/>
    <p:sldId id="1566" r:id="rId216"/>
    <p:sldId id="1598" r:id="rId217"/>
    <p:sldId id="1568" r:id="rId218"/>
    <p:sldId id="1569" r:id="rId219"/>
    <p:sldId id="1567" r:id="rId220"/>
    <p:sldId id="1570" r:id="rId221"/>
    <p:sldId id="1689" r:id="rId222"/>
    <p:sldId id="1571" r:id="rId223"/>
    <p:sldId id="1597" r:id="rId224"/>
    <p:sldId id="1574" r:id="rId225"/>
    <p:sldId id="1576" r:id="rId226"/>
    <p:sldId id="1585" r:id="rId227"/>
    <p:sldId id="1589" r:id="rId228"/>
    <p:sldId id="1586" r:id="rId229"/>
    <p:sldId id="1587" r:id="rId230"/>
    <p:sldId id="1588" r:id="rId231"/>
    <p:sldId id="1579" r:id="rId232"/>
    <p:sldId id="636" r:id="rId233"/>
    <p:sldId id="292" r:id="rId234"/>
    <p:sldId id="1580" r:id="rId235"/>
    <p:sldId id="407" r:id="rId236"/>
    <p:sldId id="1581" r:id="rId237"/>
    <p:sldId id="414" r:id="rId238"/>
    <p:sldId id="1582" r:id="rId239"/>
    <p:sldId id="1583" r:id="rId240"/>
    <p:sldId id="1591" r:id="rId241"/>
    <p:sldId id="1590" r:id="rId242"/>
    <p:sldId id="1592" r:id="rId243"/>
    <p:sldId id="1595" r:id="rId244"/>
    <p:sldId id="1003" r:id="rId245"/>
    <p:sldId id="1005" r:id="rId246"/>
    <p:sldId id="1006" r:id="rId247"/>
    <p:sldId id="1007" r:id="rId248"/>
    <p:sldId id="1008" r:id="rId249"/>
    <p:sldId id="507" r:id="rId250"/>
    <p:sldId id="1599" r:id="rId251"/>
    <p:sldId id="561" r:id="rId252"/>
    <p:sldId id="562" r:id="rId253"/>
    <p:sldId id="1131" r:id="rId254"/>
    <p:sldId id="1132" r:id="rId255"/>
    <p:sldId id="1133" r:id="rId256"/>
    <p:sldId id="1601" r:id="rId257"/>
    <p:sldId id="1602" r:id="rId258"/>
    <p:sldId id="511" r:id="rId259"/>
    <p:sldId id="1604" r:id="rId260"/>
    <p:sldId id="1605" r:id="rId261"/>
    <p:sldId id="1603" r:id="rId262"/>
    <p:sldId id="1609" r:id="rId263"/>
    <p:sldId id="1606" r:id="rId264"/>
    <p:sldId id="1607" r:id="rId265"/>
    <p:sldId id="1608" r:id="rId266"/>
    <p:sldId id="570" r:id="rId267"/>
    <p:sldId id="571" r:id="rId268"/>
    <p:sldId id="1523" r:id="rId269"/>
    <p:sldId id="591" r:id="rId270"/>
    <p:sldId id="1524" r:id="rId271"/>
    <p:sldId id="1525" r:id="rId272"/>
    <p:sldId id="1533" r:id="rId273"/>
    <p:sldId id="1534" r:id="rId274"/>
    <p:sldId id="1520" r:id="rId275"/>
    <p:sldId id="572" r:id="rId276"/>
    <p:sldId id="573" r:id="rId277"/>
    <p:sldId id="1521" r:id="rId278"/>
    <p:sldId id="575" r:id="rId279"/>
    <p:sldId id="576" r:id="rId280"/>
    <p:sldId id="577" r:id="rId281"/>
    <p:sldId id="1522" r:id="rId282"/>
    <p:sldId id="579" r:id="rId283"/>
    <p:sldId id="1526" r:id="rId284"/>
    <p:sldId id="1527" r:id="rId285"/>
    <p:sldId id="580" r:id="rId286"/>
    <p:sldId id="1528" r:id="rId287"/>
    <p:sldId id="1529" r:id="rId288"/>
    <p:sldId id="1530" r:id="rId289"/>
    <p:sldId id="1531" r:id="rId290"/>
    <p:sldId id="1532" r:id="rId291"/>
    <p:sldId id="582" r:id="rId292"/>
    <p:sldId id="1692" r:id="rId293"/>
    <p:sldId id="1690" r:id="rId294"/>
    <p:sldId id="581" r:id="rId295"/>
    <p:sldId id="583" r:id="rId296"/>
    <p:sldId id="587" r:id="rId297"/>
    <p:sldId id="589" r:id="rId298"/>
    <p:sldId id="590" r:id="rId299"/>
    <p:sldId id="1677" r:id="rId300"/>
    <p:sldId id="1486" r:id="rId301"/>
    <p:sldId id="1519" r:id="rId302"/>
    <p:sldId id="1535" r:id="rId303"/>
    <p:sldId id="1048" r:id="rId304"/>
    <p:sldId id="1049" r:id="rId305"/>
    <p:sldId id="1516" r:id="rId306"/>
    <p:sldId id="1536" r:id="rId307"/>
    <p:sldId id="1509" r:id="rId308"/>
    <p:sldId id="1065" r:id="rId309"/>
    <p:sldId id="1497" r:id="rId310"/>
    <p:sldId id="1537" r:id="rId311"/>
    <p:sldId id="1489" r:id="rId312"/>
    <p:sldId id="1490" r:id="rId313"/>
    <p:sldId id="1492" r:id="rId314"/>
    <p:sldId id="1496" r:id="rId315"/>
    <p:sldId id="1494" r:id="rId316"/>
    <p:sldId id="1500" r:id="rId317"/>
    <p:sldId id="1501" r:id="rId318"/>
    <p:sldId id="1514" r:id="rId319"/>
    <p:sldId id="1503" r:id="rId320"/>
    <p:sldId id="1507" r:id="rId321"/>
    <p:sldId id="1508" r:id="rId322"/>
    <p:sldId id="1513" r:id="rId323"/>
    <p:sldId id="1678" r:id="rId324"/>
    <p:sldId id="1679" r:id="rId325"/>
    <p:sldId id="1480" r:id="rId326"/>
    <p:sldId id="1539" r:id="rId327"/>
    <p:sldId id="1059" r:id="rId328"/>
    <p:sldId id="1060" r:id="rId329"/>
    <p:sldId id="1061" r:id="rId330"/>
    <p:sldId id="1062" r:id="rId331"/>
    <p:sldId id="1063" r:id="rId332"/>
    <p:sldId id="1540" r:id="rId333"/>
    <p:sldId id="1086" r:id="rId334"/>
    <p:sldId id="1087" r:id="rId335"/>
    <p:sldId id="1088" r:id="rId336"/>
    <p:sldId id="1693" r:id="rId337"/>
    <p:sldId id="1691" r:id="rId338"/>
    <p:sldId id="1610" r:id="rId339"/>
    <p:sldId id="1618" r:id="rId340"/>
    <p:sldId id="1611" r:id="rId341"/>
    <p:sldId id="1612" r:id="rId342"/>
    <p:sldId id="1613" r:id="rId343"/>
    <p:sldId id="1614" r:id="rId344"/>
    <p:sldId id="1615" r:id="rId345"/>
    <p:sldId id="1616" r:id="rId346"/>
    <p:sldId id="1617" r:id="rId347"/>
    <p:sldId id="1619" r:id="rId348"/>
    <p:sldId id="1620" r:id="rId349"/>
    <p:sldId id="1622" r:id="rId350"/>
    <p:sldId id="1623" r:id="rId351"/>
    <p:sldId id="1624" r:id="rId352"/>
    <p:sldId id="1625" r:id="rId353"/>
    <p:sldId id="1626" r:id="rId354"/>
    <p:sldId id="1627" r:id="rId355"/>
    <p:sldId id="1628" r:id="rId356"/>
    <p:sldId id="1629" r:id="rId357"/>
    <p:sldId id="1630" r:id="rId358"/>
    <p:sldId id="1631" r:id="rId359"/>
    <p:sldId id="1633" r:id="rId360"/>
    <p:sldId id="1634" r:id="rId361"/>
    <p:sldId id="1632" r:id="rId3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B58A6"/>
    <a:srgbClr val="0093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403" autoAdjust="0"/>
    <p:restoredTop sz="94660"/>
  </p:normalViewPr>
  <p:slideViewPr>
    <p:cSldViewPr snapToGrid="0">
      <p:cViewPr varScale="1">
        <p:scale>
          <a:sx n="136" d="100"/>
          <a:sy n="136" d="100"/>
        </p:scale>
        <p:origin x="132" y="70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366" Type="http://schemas.openxmlformats.org/officeDocument/2006/relationships/theme" Target="theme/theme1.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slide" Target="slides/slide355.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tableStyles" Target="tableStyles.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slide" Target="slides/slide333.xml"/><Relationship Id="rId350" Type="http://schemas.openxmlformats.org/officeDocument/2006/relationships/slide" Target="slides/slide349.xml"/><Relationship Id="rId355" Type="http://schemas.openxmlformats.org/officeDocument/2006/relationships/slide" Target="slides/slide35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3AD78-78EE-44F2-9E94-13455A45B0E5}" type="datetimeFigureOut">
              <a:rPr lang="en-US" smtClean="0"/>
              <a:t>9/20/2020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73F34C-3B34-44D1-97C6-021C33DD5BF2}" type="slidenum">
              <a:rPr lang="en-US" smtClean="0"/>
              <a:t>‹#›</a:t>
            </a:fld>
            <a:endParaRPr lang="en-US"/>
          </a:p>
        </p:txBody>
      </p:sp>
    </p:spTree>
    <p:extLst>
      <p:ext uri="{BB962C8B-B14F-4D97-AF65-F5344CB8AC3E}">
        <p14:creationId xmlns:p14="http://schemas.microsoft.com/office/powerpoint/2010/main" val="2356909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p10: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4226673001_0_1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6" name="Google Shape;1186;g4226673001_0_12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4226673001_0_1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2" name="Google Shape;1192;g4226673001_0_130: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4226673001_0_1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g4226673001_0_13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4226673001_2_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8" name="Google Shape;1318;g4226673001_2_1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184754440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4226673001_2_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0" name="Google Shape;1330;g4226673001_2_3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289264813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226673001_2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7" name="Google Shape;1337;g4226673001_2_3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255549894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4226673001_2_4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3" name="Google Shape;1343;g4226673001_2_4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327733799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4226673001_2_5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0" name="Google Shape;1350;g4226673001_2_50: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27981920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4226673001_2_5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7" name="Google Shape;1357;g4226673001_2_5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110014909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4226673001_2_9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3" name="Google Shape;1363;g4226673001_2_9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727363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p1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4226673001_2_7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1" name="Google Shape;1381;g4226673001_2_77: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45242558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4226673001_2_9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9" name="Google Shape;1399;g4226673001_2_97: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10492577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4226673001_2_1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3" name="Google Shape;1363;g4226673001_2_110: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18181996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4226673001_0_28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4226673001_0_28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250338254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4226673001_0_18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0" name="Google Shape;1240;g4226673001_0_18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4226673001_0_19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6" name="Google Shape;1246;g4226673001_0_190: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4226673001_0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2" name="Google Shape;1282;g4226673001_0_22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4226673001_0_2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8" name="Google Shape;1288;g4226673001_0_23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4226673001_0_2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4" name="Google Shape;1294;g4226673001_0_23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D1E9E6CF-D4F6-436C-8ABF-A0EADD150DC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lstStyle>
            <a:lvl1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1pPr>
            <a:lvl2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2pPr>
            <a:lvl3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3pPr>
            <a:lvl4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4pPr>
            <a:lvl5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5pPr>
            <a:lvl6pPr marL="2658184" indent="-241653" defTabSz="483306"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6pPr>
            <a:lvl7pPr marL="3141490" indent="-241653" defTabSz="483306"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7pPr>
            <a:lvl8pPr marL="3624796" indent="-241653" defTabSz="483306"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8pPr>
            <a:lvl9pPr marL="4108102" indent="-241653" defTabSz="483306"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9pPr>
          </a:lstStyle>
          <a:p>
            <a:pPr eaLnBrk="1"/>
            <a:fld id="{6D8D57E8-824C-4F6A-A5EB-89A6B211137C}" type="slidenum">
              <a:rPr lang="en-US" altLang="en-US">
                <a:solidFill>
                  <a:srgbClr val="000000"/>
                </a:solidFill>
                <a:latin typeface="Times New Roman" panose="02020603050405020304" pitchFamily="18" charset="0"/>
              </a:rPr>
              <a:pPr eaLnBrk="1"/>
              <a:t>139</a:t>
            </a:fld>
            <a:endParaRPr lang="en-US" altLang="en-US" dirty="0">
              <a:solidFill>
                <a:srgbClr val="000000"/>
              </a:solidFill>
              <a:latin typeface="Times New Roman" panose="02020603050405020304" pitchFamily="18" charset="0"/>
            </a:endParaRPr>
          </a:p>
        </p:txBody>
      </p:sp>
      <p:sp>
        <p:nvSpPr>
          <p:cNvPr id="109571" name="Text Box 1">
            <a:extLst>
              <a:ext uri="{FF2B5EF4-FFF2-40B4-BE49-F238E27FC236}">
                <a16:creationId xmlns:a16="http://schemas.microsoft.com/office/drawing/2014/main" id="{348BE659-BFD9-4F37-955A-8B9532A4AEEE}"/>
              </a:ext>
            </a:extLst>
          </p:cNvPr>
          <p:cNvSpPr txBox="1">
            <a:spLocks noChangeArrowheads="1"/>
          </p:cNvSpPr>
          <p:nvPr/>
        </p:nvSpPr>
        <p:spPr bwMode="auto">
          <a:xfrm>
            <a:off x="1463040" y="801767"/>
            <a:ext cx="5364480" cy="3960495"/>
          </a:xfrm>
          <a:prstGeom prst="rect">
            <a:avLst/>
          </a:prstGeom>
          <a:solidFill>
            <a:srgbClr val="FFFFFF"/>
          </a:solidFill>
          <a:ln w="9525">
            <a:solidFill>
              <a:srgbClr val="000000"/>
            </a:solidFill>
            <a:miter lim="800000"/>
            <a:headEnd/>
            <a:tailEnd/>
          </a:ln>
        </p:spPr>
        <p:txBody>
          <a:bodyPr wrap="none" lIns="96661" tIns="48331" rIns="96661" bIns="48331" anchor="ctr"/>
          <a:lstStyle/>
          <a:p>
            <a:endParaRPr lang="en-US" altLang="en-US" dirty="0"/>
          </a:p>
        </p:txBody>
      </p:sp>
      <p:sp>
        <p:nvSpPr>
          <p:cNvPr id="109572" name="Rectangle 2">
            <a:extLst>
              <a:ext uri="{FF2B5EF4-FFF2-40B4-BE49-F238E27FC236}">
                <a16:creationId xmlns:a16="http://schemas.microsoft.com/office/drawing/2014/main" id="{6632C53E-7D7F-4FFC-9E07-BB6E2AAACEBC}"/>
              </a:ext>
            </a:extLst>
          </p:cNvPr>
          <p:cNvSpPr>
            <a:spLocks noGrp="1" noChangeArrowheads="1"/>
          </p:cNvSpPr>
          <p:nvPr>
            <p:ph type="body"/>
          </p:nvPr>
        </p:nvSpPr>
        <p:spPr>
          <a:xfrm>
            <a:off x="829734" y="5015627"/>
            <a:ext cx="6631093" cy="47522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78025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p1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423d19ce9e_0_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3" name="Google Shape;1383;g423d19ce9e_0_1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423d19ce9e_0_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9" name="Google Shape;1389;g423d19ce9e_0_1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423d19ce9e_0_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5" name="Google Shape;1395;g423d19ce9e_0_2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423d19ce9e_0_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2" name="Google Shape;1402;g423d19ce9e_0_3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423d19ce9e_0_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9" name="Google Shape;1409;g423d19ce9e_0_3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423d19ce9e_0_4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5" name="Google Shape;1415;g423d19ce9e_0_4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g423d19ce9e_0_5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1" name="Google Shape;1421;g423d19ce9e_0_5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423d19ce9e_0_6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7" name="Google Shape;1427;g423d19ce9e_0_6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4226673001_0_28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4226673001_0_28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69194143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423d19ce9e_0_7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3" name="Google Shape;1433;g423d19ce9e_0_7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1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423d19ce9e_0_7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9" name="Google Shape;1439;g423d19ce9e_0_7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423d19ce9e_0_8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5" name="Google Shape;1445;g423d19ce9e_0_8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3f6a1a7f6d_0_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1" name="Google Shape;1451;g3f6a1a7f6d_0_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3f6a1a7f6d_0_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7" name="Google Shape;1457;g3f6a1a7f6d_0_1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3f6a1a7f6d_0_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3" name="Google Shape;1463;g3f6a1a7f6d_0_17: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3f6a1a7f6d_0_2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9" name="Google Shape;1469;g3f6a1a7f6d_0_2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3f6a1a7f6d_0_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5" name="Google Shape;1475;g3f6a1a7f6d_0_27: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3f6a1a7f6d_0_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1" name="Google Shape;1481;g3f6a1a7f6d_0_3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3f6a1a7f6d_0_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7" name="Google Shape;1487;g3f6a1a7f6d_0_37: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3f6a1a7f6d_0_4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3" name="Google Shape;1493;g3f6a1a7f6d_0_4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8644602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3f6a1a7f6d_0_4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9" name="Google Shape;1499;g3f6a1a7f6d_0_47: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3f6a1a7f6d_0_5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5" name="Google Shape;1505;g3f6a1a7f6d_0_5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3f6a1a7f6d_0_5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1" name="Google Shape;1511;g3f6a1a7f6d_0_57: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6a1a7f6d_0_6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7" name="Google Shape;1517;g3f6a1a7f6d_0_6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3f6a1a7f6d_0_6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3" name="Google Shape;1523;g3f6a1a7f6d_0_6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3f6a1a7f6d_0_10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7" name="Google Shape;1547;g3f6a1a7f6d_0_10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3f6a1a7f6d_0_10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3" name="Google Shape;1553;g3f6a1a7f6d_0_10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4226673001_0_28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4226673001_0_28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73966178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g3f6a1a7f6d_0_1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8" name="Google Shape;1658;g3f6a1a7f6d_0_12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3f6a1a7f6d_0_1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4" name="Google Shape;1664;g3f6a1a7f6d_0_127: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1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3f6a1a7f6d_0_2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0" name="Google Shape;1760;g3f6a1a7f6d_0_21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39053075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g3f6a1a7f6d_0_2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4" name="Google Shape;1754;g3f6a1a7f6d_0_210: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57397399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3f6a1a7f6d_0_2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4" name="Google Shape;1784;g3f6a1a7f6d_0_23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40033438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1813554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3f6a1a7f6d_0_1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0" name="Google Shape;1670;g3f6a1a7f6d_0_137: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f6a1a7f6d_0_15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4" name="Google Shape;1694;g3f6a1a7f6d_0_157: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3f6a1a7f6d_0_18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4" name="Google Shape;1724;g3f6a1a7f6d_0_18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dirty="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3f6a1a7f6d_0_19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0" name="Google Shape;1730;g3f6a1a7f6d_0_19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g3f6a1a7f6d_0_18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6" name="Google Shape;1736;g3f6a1a7f6d_0_18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3f6a1a7f6d_0_20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2" name="Google Shape;1742;g3f6a1a7f6d_0_200: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9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0" name="Google Shape;990;p9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167604281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3f6a1a7f6d_0_26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4" name="Google Shape;1814;g3f6a1a7f6d_0_26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g3f6a1a7f6d_0_31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1820" name="Google Shape;1820;g3f6a1a7f6d_0_3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3f6a1a7f6d_0_26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4" name="Google Shape;1814;g3f6a1a7f6d_0_26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351623552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3f6a1a7f6d_0_32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6" name="Google Shape;1826;g3f6a1a7f6d_0_32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217282373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3f6a1a7f6d_0_3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2" name="Google Shape;1832;g3f6a1a7f6d_0_327: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307806946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3f6a1a7f6d_0_3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3" name="Google Shape;1843;g3f6a1a7f6d_0_33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246898425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3f6a1a7f6d_0_36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1" name="Google Shape;1871;g3f6a1a7f6d_0_36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298793325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3f6a1a7f6d_0_37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3" name="Google Shape;1883;g3f6a1a7f6d_0_37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169806050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9127297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3f6a1a7f6d_0_38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5" name="Google Shape;1895;g3f6a1a7f6d_0_38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3334242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f835c88f7_3_81: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f835c88f7_3_81: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31163859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3f6a1a7f6d_0_39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1" name="Google Shape;1901;g3f6a1a7f6d_0_39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109001409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3f6a1a7f6d_0_40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7" name="Google Shape;1907;g3f6a1a7f6d_0_400: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376598812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3f6a1a7f6d_0_40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5" name="Google Shape;1915;g3f6a1a7f6d_0_407: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238093001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Google Shape;2209;g3f6a1a7f6d_0_69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0" name="Google Shape;2210;g3f6a1a7f6d_0_69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334905907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g3f6a1a7f6d_0_57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4" name="Google Shape;2124;g3f6a1a7f6d_0_57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11709104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Google Shape;2099;g3f6a1a7f6d_0_55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0" name="Google Shape;2100;g3f6a1a7f6d_0_55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302202301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0"/>
        <p:cNvGrpSpPr/>
        <p:nvPr/>
      </p:nvGrpSpPr>
      <p:grpSpPr>
        <a:xfrm>
          <a:off x="0" y="0"/>
          <a:ext cx="0" cy="0"/>
          <a:chOff x="0" y="0"/>
          <a:chExt cx="0" cy="0"/>
        </a:xfrm>
      </p:grpSpPr>
      <p:sp>
        <p:nvSpPr>
          <p:cNvPr id="2111" name="Google Shape;2111;g3f6a1a7f6d_0_56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2" name="Google Shape;2112;g3f6a1a7f6d_0_56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336628686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6"/>
        <p:cNvGrpSpPr/>
        <p:nvPr/>
      </p:nvGrpSpPr>
      <p:grpSpPr>
        <a:xfrm>
          <a:off x="0" y="0"/>
          <a:ext cx="0" cy="0"/>
          <a:chOff x="0" y="0"/>
          <a:chExt cx="0" cy="0"/>
        </a:xfrm>
      </p:grpSpPr>
      <p:sp>
        <p:nvSpPr>
          <p:cNvPr id="2117" name="Google Shape;2117;g3f6a1a7f6d_0_56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8" name="Google Shape;2118;g3f6a1a7f6d_0_56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337008046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lIns="96661" tIns="48331" rIns="96661" bIns="48331"/>
          <a:lstStyle/>
          <a:p>
            <a:fld id="{00A4B2C4-34B7-4AC3-A379-96AF6FC0E5E6}" type="slidenum">
              <a:rPr lang="en-US" smtClean="0"/>
              <a:pPr/>
              <a:t>232</a:t>
            </a:fld>
            <a:endParaRPr lang="en-US"/>
          </a:p>
        </p:txBody>
      </p:sp>
    </p:spTree>
    <p:extLst>
      <p:ext uri="{BB962C8B-B14F-4D97-AF65-F5344CB8AC3E}">
        <p14:creationId xmlns:p14="http://schemas.microsoft.com/office/powerpoint/2010/main" val="103150800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lIns="96661" tIns="48331" rIns="96661" bIns="48331"/>
          <a:lstStyle/>
          <a:p>
            <a:fld id="{00A4B2C4-34B7-4AC3-A379-96AF6FC0E5E6}" type="slidenum">
              <a:rPr lang="en-US" smtClean="0"/>
              <a:pPr/>
              <a:t>233</a:t>
            </a:fld>
            <a:endParaRPr lang="en-US"/>
          </a:p>
        </p:txBody>
      </p:sp>
    </p:spTree>
    <p:extLst>
      <p:ext uri="{BB962C8B-B14F-4D97-AF65-F5344CB8AC3E}">
        <p14:creationId xmlns:p14="http://schemas.microsoft.com/office/powerpoint/2010/main" val="3965079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4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p4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321294840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lIns="96661" tIns="48331" rIns="96661" bIns="48331"/>
          <a:lstStyle/>
          <a:p>
            <a:fld id="{00A4B2C4-34B7-4AC3-A379-96AF6FC0E5E6}" type="slidenum">
              <a:rPr lang="en-US" smtClean="0"/>
              <a:pPr/>
              <a:t>234</a:t>
            </a:fld>
            <a:endParaRPr lang="en-US"/>
          </a:p>
        </p:txBody>
      </p:sp>
    </p:spTree>
    <p:extLst>
      <p:ext uri="{BB962C8B-B14F-4D97-AF65-F5344CB8AC3E}">
        <p14:creationId xmlns:p14="http://schemas.microsoft.com/office/powerpoint/2010/main" val="349820904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lIns="96661" tIns="48331" rIns="96661" bIns="48331"/>
          <a:lstStyle/>
          <a:p>
            <a:fld id="{00A4B2C4-34B7-4AC3-A379-96AF6FC0E5E6}" type="slidenum">
              <a:rPr lang="en-US" smtClean="0"/>
              <a:pPr/>
              <a:t>235</a:t>
            </a:fld>
            <a:endParaRPr lang="en-US"/>
          </a:p>
        </p:txBody>
      </p:sp>
    </p:spTree>
    <p:extLst>
      <p:ext uri="{BB962C8B-B14F-4D97-AF65-F5344CB8AC3E}">
        <p14:creationId xmlns:p14="http://schemas.microsoft.com/office/powerpoint/2010/main" val="239098600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lIns="96661" tIns="48331" rIns="96661" bIns="48331"/>
          <a:lstStyle/>
          <a:p>
            <a:fld id="{00A4B2C4-34B7-4AC3-A379-96AF6FC0E5E6}" type="slidenum">
              <a:rPr lang="en-US" smtClean="0"/>
              <a:pPr/>
              <a:t>236</a:t>
            </a:fld>
            <a:endParaRPr lang="en-US"/>
          </a:p>
        </p:txBody>
      </p:sp>
    </p:spTree>
    <p:extLst>
      <p:ext uri="{BB962C8B-B14F-4D97-AF65-F5344CB8AC3E}">
        <p14:creationId xmlns:p14="http://schemas.microsoft.com/office/powerpoint/2010/main" val="29818315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lIns="96661" tIns="48331" rIns="96661" bIns="48331"/>
          <a:lstStyle/>
          <a:p>
            <a:fld id="{00A4B2C4-34B7-4AC3-A379-96AF6FC0E5E6}" type="slidenum">
              <a:rPr lang="en-US" smtClean="0"/>
              <a:pPr/>
              <a:t>237</a:t>
            </a:fld>
            <a:endParaRPr lang="en-US"/>
          </a:p>
        </p:txBody>
      </p:sp>
    </p:spTree>
    <p:extLst>
      <p:ext uri="{BB962C8B-B14F-4D97-AF65-F5344CB8AC3E}">
        <p14:creationId xmlns:p14="http://schemas.microsoft.com/office/powerpoint/2010/main" val="309924145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lIns="96661" tIns="48331" rIns="96661" bIns="48331"/>
          <a:lstStyle/>
          <a:p>
            <a:fld id="{00A4B2C4-34B7-4AC3-A379-96AF6FC0E5E6}" type="slidenum">
              <a:rPr lang="en-US" smtClean="0"/>
              <a:pPr/>
              <a:t>238</a:t>
            </a:fld>
            <a:endParaRPr lang="en-US"/>
          </a:p>
        </p:txBody>
      </p:sp>
    </p:spTree>
    <p:extLst>
      <p:ext uri="{BB962C8B-B14F-4D97-AF65-F5344CB8AC3E}">
        <p14:creationId xmlns:p14="http://schemas.microsoft.com/office/powerpoint/2010/main" val="195478125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lIns="96661" tIns="48331" rIns="96661" bIns="48331"/>
          <a:lstStyle/>
          <a:p>
            <a:fld id="{00A4B2C4-34B7-4AC3-A379-96AF6FC0E5E6}" type="slidenum">
              <a:rPr lang="en-US" smtClean="0"/>
              <a:pPr/>
              <a:t>239</a:t>
            </a:fld>
            <a:endParaRPr lang="en-US"/>
          </a:p>
        </p:txBody>
      </p:sp>
    </p:spTree>
    <p:extLst>
      <p:ext uri="{BB962C8B-B14F-4D97-AF65-F5344CB8AC3E}">
        <p14:creationId xmlns:p14="http://schemas.microsoft.com/office/powerpoint/2010/main" val="43079045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60B0398C-7FD2-488C-BF52-313C290458A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lstStyle>
            <a:lvl1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1pPr>
            <a:lvl2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2pPr>
            <a:lvl3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3pPr>
            <a:lvl4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4pPr>
            <a:lvl5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5pPr>
            <a:lvl6pPr marL="2658184" indent="-241653" defTabSz="483306"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6pPr>
            <a:lvl7pPr marL="3141490" indent="-241653" defTabSz="483306"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7pPr>
            <a:lvl8pPr marL="3624796" indent="-241653" defTabSz="483306"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8pPr>
            <a:lvl9pPr marL="4108102" indent="-241653" defTabSz="483306"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9pPr>
          </a:lstStyle>
          <a:p>
            <a:pPr eaLnBrk="1"/>
            <a:fld id="{E81B44EF-F4F3-4CF4-9AD2-542F0B4B27B9}" type="slidenum">
              <a:rPr lang="en-US" altLang="en-US">
                <a:solidFill>
                  <a:srgbClr val="000000"/>
                </a:solidFill>
                <a:latin typeface="Times New Roman" panose="02020603050405020304" pitchFamily="18" charset="0"/>
              </a:rPr>
              <a:pPr eaLnBrk="1"/>
              <a:t>244</a:t>
            </a:fld>
            <a:endParaRPr lang="en-US" altLang="en-US" dirty="0">
              <a:solidFill>
                <a:srgbClr val="000000"/>
              </a:solidFill>
              <a:latin typeface="Times New Roman" panose="02020603050405020304" pitchFamily="18" charset="0"/>
            </a:endParaRPr>
          </a:p>
        </p:txBody>
      </p:sp>
      <p:sp>
        <p:nvSpPr>
          <p:cNvPr id="84995" name="Text Box 1">
            <a:extLst>
              <a:ext uri="{FF2B5EF4-FFF2-40B4-BE49-F238E27FC236}">
                <a16:creationId xmlns:a16="http://schemas.microsoft.com/office/drawing/2014/main" id="{8598A8AB-D659-4544-B4DC-B852626B8D89}"/>
              </a:ext>
            </a:extLst>
          </p:cNvPr>
          <p:cNvSpPr txBox="1">
            <a:spLocks noChangeArrowheads="1"/>
          </p:cNvSpPr>
          <p:nvPr/>
        </p:nvSpPr>
        <p:spPr bwMode="auto">
          <a:xfrm>
            <a:off x="1463040" y="801767"/>
            <a:ext cx="5364480" cy="3960495"/>
          </a:xfrm>
          <a:prstGeom prst="rect">
            <a:avLst/>
          </a:prstGeom>
          <a:solidFill>
            <a:srgbClr val="FFFFFF"/>
          </a:solidFill>
          <a:ln w="9525">
            <a:solidFill>
              <a:srgbClr val="000000"/>
            </a:solidFill>
            <a:miter lim="800000"/>
            <a:headEnd/>
            <a:tailEnd/>
          </a:ln>
        </p:spPr>
        <p:txBody>
          <a:bodyPr wrap="none" lIns="96661" tIns="48331" rIns="96661" bIns="48331" anchor="ctr"/>
          <a:lstStyle/>
          <a:p>
            <a:endParaRPr lang="en-US" altLang="en-US" dirty="0"/>
          </a:p>
        </p:txBody>
      </p:sp>
      <p:sp>
        <p:nvSpPr>
          <p:cNvPr id="84996" name="Rectangle 2">
            <a:extLst>
              <a:ext uri="{FF2B5EF4-FFF2-40B4-BE49-F238E27FC236}">
                <a16:creationId xmlns:a16="http://schemas.microsoft.com/office/drawing/2014/main" id="{722CA534-34FA-4FAA-A6C3-37C04E54F1CD}"/>
              </a:ext>
            </a:extLst>
          </p:cNvPr>
          <p:cNvSpPr>
            <a:spLocks noGrp="1" noChangeArrowheads="1"/>
          </p:cNvSpPr>
          <p:nvPr>
            <p:ph type="body"/>
          </p:nvPr>
        </p:nvSpPr>
        <p:spPr>
          <a:xfrm>
            <a:off x="829734" y="5015627"/>
            <a:ext cx="6631093" cy="47522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69543934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88F2AC89-A0EA-4443-BE80-04D2C4EFE4B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lstStyle>
            <a:lvl1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1pPr>
            <a:lvl2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2pPr>
            <a:lvl3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3pPr>
            <a:lvl4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4pPr>
            <a:lvl5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5pPr>
            <a:lvl6pPr marL="2658184" indent="-241653" defTabSz="483306"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6pPr>
            <a:lvl7pPr marL="3141490" indent="-241653" defTabSz="483306"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7pPr>
            <a:lvl8pPr marL="3624796" indent="-241653" defTabSz="483306"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8pPr>
            <a:lvl9pPr marL="4108102" indent="-241653" defTabSz="483306"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9pPr>
          </a:lstStyle>
          <a:p>
            <a:pPr eaLnBrk="1"/>
            <a:fld id="{5D75C68A-14D3-4316-9892-4517FBF91CA0}" type="slidenum">
              <a:rPr lang="en-US" altLang="en-US">
                <a:solidFill>
                  <a:srgbClr val="000000"/>
                </a:solidFill>
                <a:latin typeface="Times New Roman" panose="02020603050405020304" pitchFamily="18" charset="0"/>
              </a:rPr>
              <a:pPr eaLnBrk="1"/>
              <a:t>245</a:t>
            </a:fld>
            <a:endParaRPr lang="en-US" altLang="en-US" dirty="0">
              <a:solidFill>
                <a:srgbClr val="000000"/>
              </a:solidFill>
              <a:latin typeface="Times New Roman" panose="02020603050405020304" pitchFamily="18" charset="0"/>
            </a:endParaRPr>
          </a:p>
        </p:txBody>
      </p:sp>
      <p:sp>
        <p:nvSpPr>
          <p:cNvPr id="88067" name="Text Box 1">
            <a:extLst>
              <a:ext uri="{FF2B5EF4-FFF2-40B4-BE49-F238E27FC236}">
                <a16:creationId xmlns:a16="http://schemas.microsoft.com/office/drawing/2014/main" id="{AA82F550-4226-4274-9785-8FB0E9E769B8}"/>
              </a:ext>
            </a:extLst>
          </p:cNvPr>
          <p:cNvSpPr txBox="1">
            <a:spLocks noChangeArrowheads="1"/>
          </p:cNvSpPr>
          <p:nvPr/>
        </p:nvSpPr>
        <p:spPr bwMode="auto">
          <a:xfrm>
            <a:off x="1463040" y="801767"/>
            <a:ext cx="5364480" cy="3960495"/>
          </a:xfrm>
          <a:prstGeom prst="rect">
            <a:avLst/>
          </a:prstGeom>
          <a:solidFill>
            <a:srgbClr val="FFFFFF"/>
          </a:solidFill>
          <a:ln w="9525">
            <a:solidFill>
              <a:srgbClr val="000000"/>
            </a:solidFill>
            <a:miter lim="800000"/>
            <a:headEnd/>
            <a:tailEnd/>
          </a:ln>
        </p:spPr>
        <p:txBody>
          <a:bodyPr wrap="none" lIns="96661" tIns="48331" rIns="96661" bIns="48331" anchor="ctr"/>
          <a:lstStyle/>
          <a:p>
            <a:endParaRPr lang="en-US" altLang="en-US" dirty="0"/>
          </a:p>
        </p:txBody>
      </p:sp>
      <p:sp>
        <p:nvSpPr>
          <p:cNvPr id="88068" name="Rectangle 2">
            <a:extLst>
              <a:ext uri="{FF2B5EF4-FFF2-40B4-BE49-F238E27FC236}">
                <a16:creationId xmlns:a16="http://schemas.microsoft.com/office/drawing/2014/main" id="{2049FE7D-4506-42C4-A02C-1E795320913B}"/>
              </a:ext>
            </a:extLst>
          </p:cNvPr>
          <p:cNvSpPr>
            <a:spLocks noGrp="1" noChangeArrowheads="1"/>
          </p:cNvSpPr>
          <p:nvPr>
            <p:ph type="body"/>
          </p:nvPr>
        </p:nvSpPr>
        <p:spPr>
          <a:xfrm>
            <a:off x="829734" y="5015627"/>
            <a:ext cx="6631093" cy="47522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6139805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B9BD2FE3-4A44-4B85-B978-506A5F396A9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lstStyle>
            <a:lvl1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1pPr>
            <a:lvl2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2pPr>
            <a:lvl3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3pPr>
            <a:lvl4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4pPr>
            <a:lvl5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5pPr>
            <a:lvl6pPr marL="2658184" indent="-241653" defTabSz="483306"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6pPr>
            <a:lvl7pPr marL="3141490" indent="-241653" defTabSz="483306"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7pPr>
            <a:lvl8pPr marL="3624796" indent="-241653" defTabSz="483306"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8pPr>
            <a:lvl9pPr marL="4108102" indent="-241653" defTabSz="483306"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9pPr>
          </a:lstStyle>
          <a:p>
            <a:pPr eaLnBrk="1"/>
            <a:fld id="{4447E82C-1E97-4BFB-B2E4-B4296F44F0FE}" type="slidenum">
              <a:rPr lang="en-US" altLang="en-US">
                <a:solidFill>
                  <a:srgbClr val="000000"/>
                </a:solidFill>
                <a:latin typeface="Times New Roman" panose="02020603050405020304" pitchFamily="18" charset="0"/>
              </a:rPr>
              <a:pPr eaLnBrk="1"/>
              <a:t>246</a:t>
            </a:fld>
            <a:endParaRPr lang="en-US" altLang="en-US" dirty="0">
              <a:solidFill>
                <a:srgbClr val="000000"/>
              </a:solidFill>
              <a:latin typeface="Times New Roman" panose="02020603050405020304" pitchFamily="18" charset="0"/>
            </a:endParaRPr>
          </a:p>
        </p:txBody>
      </p:sp>
      <p:sp>
        <p:nvSpPr>
          <p:cNvPr id="89091" name="Text Box 1">
            <a:extLst>
              <a:ext uri="{FF2B5EF4-FFF2-40B4-BE49-F238E27FC236}">
                <a16:creationId xmlns:a16="http://schemas.microsoft.com/office/drawing/2014/main" id="{0684A6F9-12C4-4C0B-A321-7FCDA11792FC}"/>
              </a:ext>
            </a:extLst>
          </p:cNvPr>
          <p:cNvSpPr txBox="1">
            <a:spLocks noChangeArrowheads="1"/>
          </p:cNvSpPr>
          <p:nvPr/>
        </p:nvSpPr>
        <p:spPr bwMode="auto">
          <a:xfrm>
            <a:off x="1463040" y="801767"/>
            <a:ext cx="5364480" cy="3960495"/>
          </a:xfrm>
          <a:prstGeom prst="rect">
            <a:avLst/>
          </a:prstGeom>
          <a:solidFill>
            <a:srgbClr val="FFFFFF"/>
          </a:solidFill>
          <a:ln w="9525">
            <a:solidFill>
              <a:srgbClr val="000000"/>
            </a:solidFill>
            <a:miter lim="800000"/>
            <a:headEnd/>
            <a:tailEnd/>
          </a:ln>
        </p:spPr>
        <p:txBody>
          <a:bodyPr wrap="none" lIns="96661" tIns="48331" rIns="96661" bIns="48331" anchor="ctr"/>
          <a:lstStyle/>
          <a:p>
            <a:endParaRPr lang="en-US" altLang="en-US" dirty="0"/>
          </a:p>
        </p:txBody>
      </p:sp>
      <p:sp>
        <p:nvSpPr>
          <p:cNvPr id="89092" name="Rectangle 2">
            <a:extLst>
              <a:ext uri="{FF2B5EF4-FFF2-40B4-BE49-F238E27FC236}">
                <a16:creationId xmlns:a16="http://schemas.microsoft.com/office/drawing/2014/main" id="{264C7740-F1E3-4CEB-95F0-CE3697B87CBF}"/>
              </a:ext>
            </a:extLst>
          </p:cNvPr>
          <p:cNvSpPr>
            <a:spLocks noGrp="1" noChangeArrowheads="1"/>
          </p:cNvSpPr>
          <p:nvPr>
            <p:ph type="body"/>
          </p:nvPr>
        </p:nvSpPr>
        <p:spPr>
          <a:xfrm>
            <a:off x="829734" y="5015627"/>
            <a:ext cx="6631093" cy="47522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03383330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4E04FA55-6C93-4CAA-BE76-F9C0B0868DD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lstStyle>
            <a:lvl1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1pPr>
            <a:lvl2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2pPr>
            <a:lvl3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3pPr>
            <a:lvl4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4pPr>
            <a:lvl5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5pPr>
            <a:lvl6pPr marL="2658184" indent="-241653" defTabSz="483306"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6pPr>
            <a:lvl7pPr marL="3141490" indent="-241653" defTabSz="483306"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7pPr>
            <a:lvl8pPr marL="3624796" indent="-241653" defTabSz="483306"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8pPr>
            <a:lvl9pPr marL="4108102" indent="-241653" defTabSz="483306"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9pPr>
          </a:lstStyle>
          <a:p>
            <a:pPr eaLnBrk="1"/>
            <a:fld id="{95A410BD-7CFD-49E7-B754-AC78C67694E9}" type="slidenum">
              <a:rPr lang="en-US" altLang="en-US">
                <a:solidFill>
                  <a:srgbClr val="000000"/>
                </a:solidFill>
                <a:latin typeface="Times New Roman" panose="02020603050405020304" pitchFamily="18" charset="0"/>
              </a:rPr>
              <a:pPr eaLnBrk="1"/>
              <a:t>247</a:t>
            </a:fld>
            <a:endParaRPr lang="en-US" altLang="en-US" dirty="0">
              <a:solidFill>
                <a:srgbClr val="000000"/>
              </a:solidFill>
              <a:latin typeface="Times New Roman" panose="02020603050405020304" pitchFamily="18" charset="0"/>
            </a:endParaRPr>
          </a:p>
        </p:txBody>
      </p:sp>
      <p:sp>
        <p:nvSpPr>
          <p:cNvPr id="90115" name="Text Box 1">
            <a:extLst>
              <a:ext uri="{FF2B5EF4-FFF2-40B4-BE49-F238E27FC236}">
                <a16:creationId xmlns:a16="http://schemas.microsoft.com/office/drawing/2014/main" id="{50C3CAD8-3C79-4545-8DCB-94B1F42A558E}"/>
              </a:ext>
            </a:extLst>
          </p:cNvPr>
          <p:cNvSpPr txBox="1">
            <a:spLocks noChangeArrowheads="1"/>
          </p:cNvSpPr>
          <p:nvPr/>
        </p:nvSpPr>
        <p:spPr bwMode="auto">
          <a:xfrm>
            <a:off x="1463040" y="801767"/>
            <a:ext cx="5364480" cy="3960495"/>
          </a:xfrm>
          <a:prstGeom prst="rect">
            <a:avLst/>
          </a:prstGeom>
          <a:solidFill>
            <a:srgbClr val="FFFFFF"/>
          </a:solidFill>
          <a:ln w="9525">
            <a:solidFill>
              <a:srgbClr val="000000"/>
            </a:solidFill>
            <a:miter lim="800000"/>
            <a:headEnd/>
            <a:tailEnd/>
          </a:ln>
        </p:spPr>
        <p:txBody>
          <a:bodyPr wrap="none" lIns="96661" tIns="48331" rIns="96661" bIns="48331" anchor="ctr"/>
          <a:lstStyle/>
          <a:p>
            <a:endParaRPr lang="en-US" altLang="en-US" dirty="0"/>
          </a:p>
        </p:txBody>
      </p:sp>
      <p:sp>
        <p:nvSpPr>
          <p:cNvPr id="90116" name="Rectangle 2">
            <a:extLst>
              <a:ext uri="{FF2B5EF4-FFF2-40B4-BE49-F238E27FC236}">
                <a16:creationId xmlns:a16="http://schemas.microsoft.com/office/drawing/2014/main" id="{F09498B8-AECA-4BF4-AA3D-A5BA932FDD55}"/>
              </a:ext>
            </a:extLst>
          </p:cNvPr>
          <p:cNvSpPr>
            <a:spLocks noGrp="1" noChangeArrowheads="1"/>
          </p:cNvSpPr>
          <p:nvPr>
            <p:ph type="body"/>
          </p:nvPr>
        </p:nvSpPr>
        <p:spPr>
          <a:xfrm>
            <a:off x="829734" y="5015627"/>
            <a:ext cx="6631093" cy="47522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417673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4364b60cd0_1_6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4364b60cd0_1_65: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pPr marL="203195" indent="-160863">
              <a:spcBef>
                <a:spcPts val="0"/>
              </a:spcBef>
              <a:buSzPts val="1500"/>
              <a:buFont typeface="Assistant"/>
              <a:buChar char="●"/>
            </a:pPr>
            <a:r>
              <a:rPr lang="en-US" sz="2400" dirty="0"/>
              <a:t>A managed, risk-based approach to protecting the assets of an organization through applying controls relating to</a:t>
            </a:r>
          </a:p>
          <a:p>
            <a:pPr marL="626518" lvl="1" indent="-220128">
              <a:spcBef>
                <a:spcPts val="0"/>
              </a:spcBef>
              <a:buSzPts val="1800"/>
              <a:buFont typeface="Assistant"/>
              <a:buChar char="○"/>
            </a:pPr>
            <a:r>
              <a:rPr lang="en-US" sz="2400" dirty="0"/>
              <a:t>People/Human</a:t>
            </a:r>
          </a:p>
          <a:p>
            <a:pPr marL="626518" lvl="1" indent="-220128">
              <a:spcBef>
                <a:spcPts val="0"/>
              </a:spcBef>
              <a:buSzPts val="1800"/>
              <a:buFont typeface="Assistant"/>
              <a:buChar char="○"/>
            </a:pPr>
            <a:r>
              <a:rPr lang="en-US" sz="2400" dirty="0"/>
              <a:t>Processes/Organizational</a:t>
            </a:r>
          </a:p>
          <a:p>
            <a:pPr marL="626518" lvl="1" indent="-220128">
              <a:spcBef>
                <a:spcPts val="0"/>
              </a:spcBef>
              <a:buSzPts val="1800"/>
              <a:buFont typeface="Assistant"/>
              <a:buChar char="○"/>
            </a:pPr>
            <a:r>
              <a:rPr lang="en-US" sz="2400" dirty="0"/>
              <a:t>Technology/Technical</a:t>
            </a:r>
          </a:p>
        </p:txBody>
      </p:sp>
      <p:sp>
        <p:nvSpPr>
          <p:cNvPr id="164" name="Google Shape;164;g4364b60cd0_1_65: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20</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3191797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C60E79BC-4204-4812-B6DA-30CF6487F43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lstStyle>
            <a:lvl1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1pPr>
            <a:lvl2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2pPr>
            <a:lvl3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3pPr>
            <a:lvl4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4pPr>
            <a:lvl5pPr eaLnBrk="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5pPr>
            <a:lvl6pPr marL="2658184" indent="-241653" defTabSz="483306"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6pPr>
            <a:lvl7pPr marL="3141490" indent="-241653" defTabSz="483306"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7pPr>
            <a:lvl8pPr marL="3624796" indent="-241653" defTabSz="483306"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8pPr>
            <a:lvl9pPr marL="4108102" indent="-241653" defTabSz="483306"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defRPr>
                <a:solidFill>
                  <a:schemeClr val="bg1"/>
                </a:solidFill>
                <a:latin typeface="Arial" panose="020B0604020202020204" pitchFamily="34" charset="0"/>
                <a:ea typeface="MS Gothic" panose="020B0609070205080204" pitchFamily="49" charset="-128"/>
              </a:defRPr>
            </a:lvl9pPr>
          </a:lstStyle>
          <a:p>
            <a:pPr eaLnBrk="1"/>
            <a:fld id="{BF563890-D2E4-48F1-A88F-AFECEC23A8B9}" type="slidenum">
              <a:rPr lang="en-US" altLang="en-US">
                <a:solidFill>
                  <a:srgbClr val="000000"/>
                </a:solidFill>
                <a:latin typeface="Times New Roman" panose="02020603050405020304" pitchFamily="18" charset="0"/>
              </a:rPr>
              <a:pPr eaLnBrk="1"/>
              <a:t>248</a:t>
            </a:fld>
            <a:endParaRPr lang="en-US" altLang="en-US" dirty="0">
              <a:solidFill>
                <a:srgbClr val="000000"/>
              </a:solidFill>
              <a:latin typeface="Times New Roman" panose="02020603050405020304" pitchFamily="18" charset="0"/>
            </a:endParaRPr>
          </a:p>
        </p:txBody>
      </p:sp>
      <p:sp>
        <p:nvSpPr>
          <p:cNvPr id="91139" name="Text Box 1">
            <a:extLst>
              <a:ext uri="{FF2B5EF4-FFF2-40B4-BE49-F238E27FC236}">
                <a16:creationId xmlns:a16="http://schemas.microsoft.com/office/drawing/2014/main" id="{A8E6FA97-6E8A-492A-8D88-524D199B1A21}"/>
              </a:ext>
            </a:extLst>
          </p:cNvPr>
          <p:cNvSpPr txBox="1">
            <a:spLocks noChangeArrowheads="1"/>
          </p:cNvSpPr>
          <p:nvPr/>
        </p:nvSpPr>
        <p:spPr bwMode="auto">
          <a:xfrm>
            <a:off x="1463040" y="801767"/>
            <a:ext cx="5364480" cy="3960495"/>
          </a:xfrm>
          <a:prstGeom prst="rect">
            <a:avLst/>
          </a:prstGeom>
          <a:solidFill>
            <a:srgbClr val="FFFFFF"/>
          </a:solidFill>
          <a:ln w="9525">
            <a:solidFill>
              <a:srgbClr val="000000"/>
            </a:solidFill>
            <a:miter lim="800000"/>
            <a:headEnd/>
            <a:tailEnd/>
          </a:ln>
        </p:spPr>
        <p:txBody>
          <a:bodyPr wrap="none" lIns="96661" tIns="48331" rIns="96661" bIns="48331" anchor="ctr"/>
          <a:lstStyle/>
          <a:p>
            <a:endParaRPr lang="en-US" altLang="en-US" dirty="0"/>
          </a:p>
        </p:txBody>
      </p:sp>
      <p:sp>
        <p:nvSpPr>
          <p:cNvPr id="91140" name="Rectangle 2">
            <a:extLst>
              <a:ext uri="{FF2B5EF4-FFF2-40B4-BE49-F238E27FC236}">
                <a16:creationId xmlns:a16="http://schemas.microsoft.com/office/drawing/2014/main" id="{10D6D9FF-CE38-4628-A7CB-61804447FE17}"/>
              </a:ext>
            </a:extLst>
          </p:cNvPr>
          <p:cNvSpPr>
            <a:spLocks noGrp="1" noChangeArrowheads="1"/>
          </p:cNvSpPr>
          <p:nvPr>
            <p:ph type="body"/>
          </p:nvPr>
        </p:nvSpPr>
        <p:spPr>
          <a:xfrm>
            <a:off x="829734" y="5015627"/>
            <a:ext cx="6631093" cy="47522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01847833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Google Shape;2053;g3f6a1a7f6d_0_50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4" name="Google Shape;2054;g3f6a1a7f6d_0_50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3"/>
        <p:cNvGrpSpPr/>
        <p:nvPr/>
      </p:nvGrpSpPr>
      <p:grpSpPr>
        <a:xfrm>
          <a:off x="0" y="0"/>
          <a:ext cx="0" cy="0"/>
          <a:chOff x="0" y="0"/>
          <a:chExt cx="0" cy="0"/>
        </a:xfrm>
      </p:grpSpPr>
      <p:sp>
        <p:nvSpPr>
          <p:cNvPr id="2404" name="Google Shape;2404;g4226673001_1_5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5" name="Google Shape;2405;g4226673001_1_5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9"/>
        <p:cNvGrpSpPr/>
        <p:nvPr/>
      </p:nvGrpSpPr>
      <p:grpSpPr>
        <a:xfrm>
          <a:off x="0" y="0"/>
          <a:ext cx="0" cy="0"/>
          <a:chOff x="0" y="0"/>
          <a:chExt cx="0" cy="0"/>
        </a:xfrm>
      </p:grpSpPr>
      <p:sp>
        <p:nvSpPr>
          <p:cNvPr id="2410" name="Google Shape;2410;g4226673001_1_6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1" name="Google Shape;2411;g4226673001_1_60: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Rot="1" noChangeAspect="1" noChangeArrowheads="1" noTextEdit="1"/>
          </p:cNvSpPr>
          <p:nvPr>
            <p:ph type="sldImg"/>
          </p:nvPr>
        </p:nvSpPr>
        <p:spPr>
          <a:xfrm>
            <a:off x="457200" y="720725"/>
            <a:ext cx="6400800" cy="3600450"/>
          </a:xfrm>
        </p:spPr>
      </p:sp>
      <p:sp>
        <p:nvSpPr>
          <p:cNvPr id="488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3286433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Rot="1" noChangeAspect="1" noChangeArrowheads="1" noTextEdit="1"/>
          </p:cNvSpPr>
          <p:nvPr>
            <p:ph type="sldImg"/>
          </p:nvPr>
        </p:nvSpPr>
        <p:spPr>
          <a:xfrm>
            <a:off x="457200" y="720725"/>
            <a:ext cx="6400800" cy="3600450"/>
          </a:xfrm>
        </p:spPr>
      </p:sp>
      <p:sp>
        <p:nvSpPr>
          <p:cNvPr id="490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4147274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Rot="1" noChangeAspect="1" noChangeArrowheads="1" noTextEdit="1"/>
          </p:cNvSpPr>
          <p:nvPr>
            <p:ph type="sldImg"/>
          </p:nvPr>
        </p:nvSpPr>
        <p:spPr>
          <a:xfrm>
            <a:off x="457200" y="720725"/>
            <a:ext cx="6400800" cy="3600450"/>
          </a:xfrm>
        </p:spPr>
      </p:sp>
      <p:sp>
        <p:nvSpPr>
          <p:cNvPr id="490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4319081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3f6a1a7f6d_0_26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4" name="Google Shape;1814;g3f6a1a7f6d_0_26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299927648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0"/>
        <p:cNvGrpSpPr/>
        <p:nvPr/>
      </p:nvGrpSpPr>
      <p:grpSpPr>
        <a:xfrm>
          <a:off x="0" y="0"/>
          <a:ext cx="0" cy="0"/>
          <a:chOff x="0" y="0"/>
          <a:chExt cx="0" cy="0"/>
        </a:xfrm>
      </p:grpSpPr>
      <p:sp>
        <p:nvSpPr>
          <p:cNvPr id="2461" name="Google Shape;2461;g3f6a1a7f6d_0_808: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2462" name="Google Shape;2462;g3f6a1a7f6d_0_80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971492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0"/>
        <p:cNvGrpSpPr/>
        <p:nvPr/>
      </p:nvGrpSpPr>
      <p:grpSpPr>
        <a:xfrm>
          <a:off x="0" y="0"/>
          <a:ext cx="0" cy="0"/>
          <a:chOff x="0" y="0"/>
          <a:chExt cx="0" cy="0"/>
        </a:xfrm>
      </p:grpSpPr>
      <p:sp>
        <p:nvSpPr>
          <p:cNvPr id="2461" name="Google Shape;2461;g3f6a1a7f6d_0_808: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2462" name="Google Shape;2462;g3f6a1a7f6d_0_80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4364b60cd0_1_76: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g4364b60cd0_1_76: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pPr defTabSz="1219170">
              <a:buClr>
                <a:srgbClr val="000000"/>
              </a:buClr>
            </a:pPr>
            <a:r>
              <a:rPr lang="en-US" sz="2667" b="1" kern="0" dirty="0">
                <a:solidFill>
                  <a:srgbClr val="000000"/>
                </a:solidFill>
                <a:latin typeface="Assistant"/>
                <a:ea typeface="Assistant"/>
                <a:cs typeface="Assistant"/>
                <a:sym typeface="Assistant"/>
              </a:rPr>
              <a:t>Threats to the CIA</a:t>
            </a:r>
            <a:endParaRPr lang="en-US" sz="1600" kern="0" dirty="0">
              <a:solidFill>
                <a:srgbClr val="000000"/>
              </a:solidFill>
              <a:latin typeface="Assistant"/>
              <a:ea typeface="Assistant"/>
              <a:cs typeface="Assistant"/>
              <a:sym typeface="Assistant"/>
            </a:endParaRPr>
          </a:p>
          <a:p>
            <a:pPr defTabSz="1219170">
              <a:buClr>
                <a:srgbClr val="000000"/>
              </a:buClr>
            </a:pPr>
            <a:endParaRPr lang="en-US" sz="2667" b="1" kern="0" dirty="0">
              <a:solidFill>
                <a:srgbClr val="000000"/>
              </a:solidFill>
              <a:latin typeface="Assistant"/>
              <a:ea typeface="Assistant"/>
              <a:cs typeface="Assistant"/>
              <a:sym typeface="Assistant"/>
            </a:endParaRPr>
          </a:p>
          <a:p>
            <a:pPr marL="609585" indent="-474121" defTabSz="1219170">
              <a:buClr>
                <a:srgbClr val="000000"/>
              </a:buClr>
              <a:buSzPts val="2000"/>
              <a:buFont typeface="Assistant"/>
              <a:buChar char="●"/>
            </a:pPr>
            <a:r>
              <a:rPr lang="en-US" sz="2667" kern="0" dirty="0">
                <a:solidFill>
                  <a:srgbClr val="000000"/>
                </a:solidFill>
                <a:latin typeface="Assistant"/>
                <a:ea typeface="Assistant"/>
                <a:cs typeface="Assistant"/>
                <a:sym typeface="Assistant"/>
              </a:rPr>
              <a:t>Confidentiality</a:t>
            </a:r>
            <a:endParaRPr lang="en-US" sz="1600" kern="0" dirty="0">
              <a:solidFill>
                <a:srgbClr val="000000"/>
              </a:solidFill>
              <a:latin typeface="Assistant"/>
              <a:ea typeface="Assistant"/>
              <a:cs typeface="Assistant"/>
              <a:sym typeface="Assistant"/>
            </a:endParaRPr>
          </a:p>
          <a:p>
            <a:pPr marL="1219170" lvl="1" indent="-474121" defTabSz="1219170">
              <a:buClr>
                <a:srgbClr val="000000"/>
              </a:buClr>
              <a:buSzPts val="2000"/>
              <a:buFont typeface="Assistant"/>
              <a:buChar char="○"/>
            </a:pPr>
            <a:r>
              <a:rPr lang="en-US" sz="2667" kern="0" dirty="0">
                <a:solidFill>
                  <a:srgbClr val="000000"/>
                </a:solidFill>
                <a:latin typeface="Assistant"/>
                <a:ea typeface="Assistant"/>
                <a:cs typeface="Assistant"/>
                <a:sym typeface="Assistant"/>
              </a:rPr>
              <a:t>Social Engineering</a:t>
            </a:r>
            <a:endParaRPr lang="en-US" sz="1600" kern="0" dirty="0">
              <a:solidFill>
                <a:srgbClr val="000000"/>
              </a:solidFill>
              <a:latin typeface="Assistant"/>
              <a:ea typeface="Assistant"/>
              <a:cs typeface="Assistant"/>
              <a:sym typeface="Assistant"/>
            </a:endParaRPr>
          </a:p>
          <a:p>
            <a:pPr marL="1219170" lvl="1" indent="-474121" defTabSz="1219170">
              <a:buClr>
                <a:srgbClr val="000000"/>
              </a:buClr>
              <a:buSzPts val="2000"/>
              <a:buFont typeface="Assistant"/>
              <a:buChar char="○"/>
            </a:pPr>
            <a:r>
              <a:rPr lang="en-US" sz="2667" kern="0" dirty="0">
                <a:solidFill>
                  <a:srgbClr val="000000"/>
                </a:solidFill>
                <a:latin typeface="Assistant"/>
                <a:ea typeface="Assistant"/>
                <a:cs typeface="Assistant"/>
                <a:sym typeface="Assistant"/>
              </a:rPr>
              <a:t>Eavesdropping</a:t>
            </a:r>
            <a:endParaRPr lang="en-US" sz="1600" kern="0" dirty="0">
              <a:solidFill>
                <a:srgbClr val="000000"/>
              </a:solidFill>
              <a:latin typeface="Assistant"/>
              <a:ea typeface="Assistant"/>
              <a:cs typeface="Assistant"/>
              <a:sym typeface="Assistant"/>
            </a:endParaRPr>
          </a:p>
          <a:p>
            <a:pPr marL="1219170" lvl="1" indent="-474121" defTabSz="1219170">
              <a:buClr>
                <a:srgbClr val="000000"/>
              </a:buClr>
              <a:buSzPts val="2000"/>
              <a:buFont typeface="Assistant"/>
              <a:buChar char="○"/>
            </a:pPr>
            <a:r>
              <a:rPr lang="en-US" sz="2667" kern="0" dirty="0">
                <a:solidFill>
                  <a:srgbClr val="000000"/>
                </a:solidFill>
                <a:latin typeface="Assistant"/>
                <a:ea typeface="Assistant"/>
                <a:cs typeface="Assistant"/>
                <a:sym typeface="Assistant"/>
              </a:rPr>
              <a:t>Media Reuse</a:t>
            </a:r>
          </a:p>
          <a:p>
            <a:pPr marL="253994" indent="-211661" defTabSz="1219170">
              <a:buClr>
                <a:srgbClr val="000000"/>
              </a:buClr>
              <a:buSzPts val="1500"/>
              <a:buFont typeface="Assistant"/>
              <a:buChar char="●"/>
            </a:pPr>
            <a:r>
              <a:rPr lang="en-US" sz="2667" kern="0" dirty="0">
                <a:solidFill>
                  <a:srgbClr val="000000"/>
                </a:solidFill>
                <a:latin typeface="Assistant"/>
                <a:ea typeface="Assistant"/>
                <a:cs typeface="Assistant"/>
                <a:sym typeface="Assistant"/>
              </a:rPr>
              <a:t>Integrity</a:t>
            </a:r>
            <a:endParaRPr lang="en-US" sz="1600" kern="0" dirty="0">
              <a:solidFill>
                <a:srgbClr val="000000"/>
              </a:solidFill>
              <a:latin typeface="Assistant"/>
              <a:ea typeface="Assistant"/>
              <a:cs typeface="Assistant"/>
              <a:sym typeface="Assistant"/>
            </a:endParaRPr>
          </a:p>
          <a:p>
            <a:pPr marL="677316" lvl="1" indent="-270927" defTabSz="1219170">
              <a:buClr>
                <a:srgbClr val="000000"/>
              </a:buClr>
              <a:buSzPts val="2000"/>
              <a:buFont typeface="Assistant"/>
              <a:buChar char="○"/>
            </a:pPr>
            <a:r>
              <a:rPr lang="en-US" sz="2667" kern="0" dirty="0">
                <a:solidFill>
                  <a:srgbClr val="000000"/>
                </a:solidFill>
                <a:latin typeface="Assistant"/>
                <a:ea typeface="Assistant"/>
                <a:cs typeface="Assistant"/>
                <a:sym typeface="Assistant"/>
              </a:rPr>
              <a:t>Corruption</a:t>
            </a:r>
            <a:endParaRPr lang="en-US" sz="1600" kern="0" dirty="0">
              <a:solidFill>
                <a:srgbClr val="000000"/>
              </a:solidFill>
              <a:latin typeface="Assistant"/>
              <a:ea typeface="Assistant"/>
              <a:cs typeface="Assistant"/>
              <a:sym typeface="Assistant"/>
            </a:endParaRPr>
          </a:p>
          <a:p>
            <a:pPr marL="677316" lvl="1" indent="-270927" defTabSz="1219170">
              <a:buClr>
                <a:srgbClr val="000000"/>
              </a:buClr>
              <a:buSzPts val="2000"/>
              <a:buFont typeface="Assistant"/>
              <a:buChar char="○"/>
            </a:pPr>
            <a:r>
              <a:rPr lang="en-US" sz="2667" kern="0" dirty="0">
                <a:solidFill>
                  <a:srgbClr val="000000"/>
                </a:solidFill>
                <a:latin typeface="Assistant"/>
                <a:ea typeface="Assistant"/>
                <a:cs typeface="Assistant"/>
                <a:sym typeface="Assistant"/>
              </a:rPr>
              <a:t>Malicious Modification</a:t>
            </a:r>
            <a:endParaRPr lang="en-US" sz="1600" kern="0" dirty="0">
              <a:solidFill>
                <a:srgbClr val="000000"/>
              </a:solidFill>
              <a:latin typeface="Assistant"/>
              <a:ea typeface="Assistant"/>
              <a:cs typeface="Assistant"/>
              <a:sym typeface="Assistant"/>
            </a:endParaRPr>
          </a:p>
          <a:p>
            <a:pPr marL="253994" indent="-211661" defTabSz="1219170">
              <a:buClr>
                <a:srgbClr val="000000"/>
              </a:buClr>
              <a:buSzPts val="1500"/>
              <a:buFont typeface="Assistant"/>
              <a:buChar char="●"/>
            </a:pPr>
            <a:r>
              <a:rPr lang="en-US" sz="2667" kern="0" dirty="0">
                <a:solidFill>
                  <a:srgbClr val="000000"/>
                </a:solidFill>
                <a:latin typeface="Assistant"/>
                <a:ea typeface="Assistant"/>
                <a:cs typeface="Assistant"/>
                <a:sym typeface="Assistant"/>
              </a:rPr>
              <a:t>Availability</a:t>
            </a:r>
            <a:endParaRPr lang="en-US" sz="1600" kern="0" dirty="0">
              <a:solidFill>
                <a:srgbClr val="000000"/>
              </a:solidFill>
              <a:latin typeface="Assistant"/>
              <a:ea typeface="Assistant"/>
              <a:cs typeface="Assistant"/>
              <a:sym typeface="Assistant"/>
            </a:endParaRPr>
          </a:p>
          <a:p>
            <a:pPr marL="677316" lvl="1" indent="-270927" defTabSz="1219170">
              <a:buClr>
                <a:srgbClr val="000000"/>
              </a:buClr>
              <a:buSzPts val="2000"/>
              <a:buFont typeface="Assistant"/>
              <a:buChar char="○"/>
            </a:pPr>
            <a:r>
              <a:rPr lang="en-US" sz="2667" kern="0" dirty="0">
                <a:solidFill>
                  <a:srgbClr val="000000"/>
                </a:solidFill>
                <a:latin typeface="Assistant"/>
                <a:ea typeface="Assistant"/>
                <a:cs typeface="Assistant"/>
                <a:sym typeface="Assistant"/>
              </a:rPr>
              <a:t>Unavailability--Redundancy</a:t>
            </a:r>
            <a:endParaRPr sz="1600" dirty="0">
              <a:solidFill>
                <a:schemeClr val="dk1"/>
              </a:solidFill>
              <a:latin typeface="Assistant"/>
              <a:ea typeface="Assistant"/>
              <a:cs typeface="Assistant"/>
              <a:sym typeface="Assistant"/>
            </a:endParaRPr>
          </a:p>
        </p:txBody>
      </p:sp>
      <p:sp>
        <p:nvSpPr>
          <p:cNvPr id="176" name="Google Shape;176;g4364b60cd0_1_76: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21</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6587562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6"/>
        <p:cNvGrpSpPr/>
        <p:nvPr/>
      </p:nvGrpSpPr>
      <p:grpSpPr>
        <a:xfrm>
          <a:off x="0" y="0"/>
          <a:ext cx="0" cy="0"/>
          <a:chOff x="0" y="0"/>
          <a:chExt cx="0" cy="0"/>
        </a:xfrm>
      </p:grpSpPr>
      <p:sp>
        <p:nvSpPr>
          <p:cNvPr id="2467" name="Google Shape;2467;g4226673001_1_1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8" name="Google Shape;2468;g4226673001_1_11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3148952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g3f6a1a7f6d_0_8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2" name="Google Shape;2602;g3f6a1a7f6d_0_83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30475140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3465491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5927869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7280997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749145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381004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2"/>
        <p:cNvGrpSpPr/>
        <p:nvPr/>
      </p:nvGrpSpPr>
      <p:grpSpPr>
        <a:xfrm>
          <a:off x="0" y="0"/>
          <a:ext cx="0" cy="0"/>
          <a:chOff x="0" y="0"/>
          <a:chExt cx="0" cy="0"/>
        </a:xfrm>
      </p:grpSpPr>
      <p:sp>
        <p:nvSpPr>
          <p:cNvPr id="2473" name="Google Shape;2473;g4226673001_1_12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4" name="Google Shape;2474;g4226673001_1_12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0"/>
        <p:cNvGrpSpPr/>
        <p:nvPr/>
      </p:nvGrpSpPr>
      <p:grpSpPr>
        <a:xfrm>
          <a:off x="0" y="0"/>
          <a:ext cx="0" cy="0"/>
          <a:chOff x="0" y="0"/>
          <a:chExt cx="0" cy="0"/>
        </a:xfrm>
      </p:grpSpPr>
      <p:sp>
        <p:nvSpPr>
          <p:cNvPr id="2491" name="Google Shape;2491;g4226673001_1_14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2" name="Google Shape;2492;g4226673001_1_147: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4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p4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222337342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6716847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2"/>
        <p:cNvGrpSpPr/>
        <p:nvPr/>
      </p:nvGrpSpPr>
      <p:grpSpPr>
        <a:xfrm>
          <a:off x="0" y="0"/>
          <a:ext cx="0" cy="0"/>
          <a:chOff x="0" y="0"/>
          <a:chExt cx="0" cy="0"/>
        </a:xfrm>
      </p:grpSpPr>
      <p:sp>
        <p:nvSpPr>
          <p:cNvPr id="2503" name="Google Shape;2503;g4226673001_1_16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4" name="Google Shape;2504;g4226673001_1_16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g4226673001_1_16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0" name="Google Shape;2510;g4226673001_1_167: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4"/>
        <p:cNvGrpSpPr/>
        <p:nvPr/>
      </p:nvGrpSpPr>
      <p:grpSpPr>
        <a:xfrm>
          <a:off x="0" y="0"/>
          <a:ext cx="0" cy="0"/>
          <a:chOff x="0" y="0"/>
          <a:chExt cx="0" cy="0"/>
        </a:xfrm>
      </p:grpSpPr>
      <p:sp>
        <p:nvSpPr>
          <p:cNvPr id="2515" name="Google Shape;2515;g4226673001_1_17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6" name="Google Shape;2516;g4226673001_1_17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3670074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4226673001_1_18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8" name="Google Shape;2528;g4226673001_1_18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0390269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5314869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2"/>
        <p:cNvGrpSpPr/>
        <p:nvPr/>
      </p:nvGrpSpPr>
      <p:grpSpPr>
        <a:xfrm>
          <a:off x="0" y="0"/>
          <a:ext cx="0" cy="0"/>
          <a:chOff x="0" y="0"/>
          <a:chExt cx="0" cy="0"/>
        </a:xfrm>
      </p:grpSpPr>
      <p:sp>
        <p:nvSpPr>
          <p:cNvPr id="2533" name="Google Shape;2533;g4226673001_1_18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4" name="Google Shape;2534;g4226673001_1_187: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2874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2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427" name="Google Shape;427;p2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812476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7074527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971640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305970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6677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5"/>
        <p:cNvGrpSpPr/>
        <p:nvPr/>
      </p:nvGrpSpPr>
      <p:grpSpPr>
        <a:xfrm>
          <a:off x="0" y="0"/>
          <a:ext cx="0" cy="0"/>
          <a:chOff x="0" y="0"/>
          <a:chExt cx="0" cy="0"/>
        </a:xfrm>
      </p:grpSpPr>
      <p:sp>
        <p:nvSpPr>
          <p:cNvPr id="2546" name="Google Shape;2546;g4226673001_1_19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7" name="Google Shape;2547;g4226673001_1_19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8"/>
        <p:cNvGrpSpPr/>
        <p:nvPr/>
      </p:nvGrpSpPr>
      <p:grpSpPr>
        <a:xfrm>
          <a:off x="0" y="0"/>
          <a:ext cx="0" cy="0"/>
          <a:chOff x="0" y="0"/>
          <a:chExt cx="0" cy="0"/>
        </a:xfrm>
      </p:grpSpPr>
      <p:sp>
        <p:nvSpPr>
          <p:cNvPr id="2539" name="Google Shape;2539;g4226673001_1_19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0" name="Google Shape;2540;g4226673001_1_19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2"/>
        <p:cNvGrpSpPr/>
        <p:nvPr/>
      </p:nvGrpSpPr>
      <p:grpSpPr>
        <a:xfrm>
          <a:off x="0" y="0"/>
          <a:ext cx="0" cy="0"/>
          <a:chOff x="0" y="0"/>
          <a:chExt cx="0" cy="0"/>
        </a:xfrm>
      </p:grpSpPr>
      <p:sp>
        <p:nvSpPr>
          <p:cNvPr id="2553" name="Google Shape;2553;g4226673001_1_20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4" name="Google Shape;2554;g4226673001_1_20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6"/>
        <p:cNvGrpSpPr/>
        <p:nvPr/>
      </p:nvGrpSpPr>
      <p:grpSpPr>
        <a:xfrm>
          <a:off x="0" y="0"/>
          <a:ext cx="0" cy="0"/>
          <a:chOff x="0" y="0"/>
          <a:chExt cx="0" cy="0"/>
        </a:xfrm>
      </p:grpSpPr>
      <p:sp>
        <p:nvSpPr>
          <p:cNvPr id="2577" name="Google Shape;2577;g3f6a1a7f6d_0_8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8" name="Google Shape;2578;g3f6a1a7f6d_0_81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8"/>
        <p:cNvGrpSpPr/>
        <p:nvPr/>
      </p:nvGrpSpPr>
      <p:grpSpPr>
        <a:xfrm>
          <a:off x="0" y="0"/>
          <a:ext cx="0" cy="0"/>
          <a:chOff x="0" y="0"/>
          <a:chExt cx="0" cy="0"/>
        </a:xfrm>
      </p:grpSpPr>
      <p:sp>
        <p:nvSpPr>
          <p:cNvPr id="2589" name="Google Shape;2589;g3f6a1a7f6d_0_8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0" name="Google Shape;2590;g3f6a1a7f6d_0_82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3f6a1a7f6d_0_8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6" name="Google Shape;2596;g3f6a1a7f6d_0_82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5" name="Google Shape;525;p3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6677219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lIns="96661" tIns="48331" rIns="96661" bIns="48331"/>
          <a:lstStyle/>
          <a:p>
            <a:fld id="{E93F8E54-36E7-476A-ACD2-032BC48508DF}" type="slidenum">
              <a:rPr lang="en-US" smtClean="0"/>
              <a:pPr/>
              <a:t>300</a:t>
            </a:fld>
            <a:endParaRPr lang="en-US"/>
          </a:p>
        </p:txBody>
      </p:sp>
    </p:spTree>
    <p:extLst>
      <p:ext uri="{BB962C8B-B14F-4D97-AF65-F5344CB8AC3E}">
        <p14:creationId xmlns:p14="http://schemas.microsoft.com/office/powerpoint/2010/main" val="258931528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76455439"/>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5197676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xfrm>
            <a:off x="457200" y="720725"/>
            <a:ext cx="6400800" cy="3600450"/>
          </a:xfrm>
          <a:ln>
            <a:solidFill>
              <a:srgbClr val="000000"/>
            </a:solidFill>
            <a:miter lim="800000"/>
            <a:headEnd/>
            <a:tailEnd/>
          </a:ln>
        </p:spPr>
      </p:sp>
      <p:sp>
        <p:nvSpPr>
          <p:cNvPr id="136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Often these terms are used interchangeably in the field, however they are distinctly different.  The BCP is a large scale plan geared towards sustaining the organization after a disaster.  The BCP looks at all the business processes within an organization and provides information on how to restore operations for each process.</a:t>
            </a:r>
          </a:p>
          <a:p>
            <a:r>
              <a:rPr lang="en-US" altLang="en-US">
                <a:latin typeface="Times New Roman" panose="02020603050405020304" pitchFamily="18" charset="0"/>
              </a:rPr>
              <a:t>The Disaster Recovery Plan, on the other hand, is simply one of eight sub-plans of the BCP and is usually IT focused.  </a:t>
            </a:r>
          </a:p>
        </p:txBody>
      </p:sp>
      <p:sp>
        <p:nvSpPr>
          <p:cNvPr id="1361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lstStyle>
            <a:lvl1pPr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1pPr>
            <a:lvl2pPr marL="785372" indent="-302066"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2pPr>
            <a:lvl3pPr marL="1208265"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3pPr>
            <a:lvl4pPr marL="1691571"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4pPr>
            <a:lvl5pPr marL="2174878"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5pPr>
            <a:lvl6pPr marL="2658184"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6pPr>
            <a:lvl7pPr marL="3141490"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7pPr>
            <a:lvl8pPr marL="3624796"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8pPr>
            <a:lvl9pPr marL="4108102"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9pPr>
          </a:lstStyle>
          <a:p>
            <a:pPr>
              <a:spcBef>
                <a:spcPct val="0"/>
              </a:spcBef>
            </a:pPr>
            <a:fld id="{36BDCDD8-2570-4248-9D66-C488189B9EB6}" type="slidenum">
              <a:rPr lang="en-US" altLang="en-US" sz="1400"/>
              <a:pPr>
                <a:spcBef>
                  <a:spcPct val="0"/>
                </a:spcBef>
              </a:pPr>
              <a:t>303</a:t>
            </a:fld>
            <a:endParaRPr lang="en-US" altLang="en-US" sz="1400"/>
          </a:p>
        </p:txBody>
      </p:sp>
    </p:spTree>
    <p:extLst>
      <p:ext uri="{BB962C8B-B14F-4D97-AF65-F5344CB8AC3E}">
        <p14:creationId xmlns:p14="http://schemas.microsoft.com/office/powerpoint/2010/main" val="231525695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xfrm>
            <a:off x="457200" y="720725"/>
            <a:ext cx="6400800" cy="3600450"/>
          </a:xfrm>
          <a:ln>
            <a:solidFill>
              <a:srgbClr val="000000"/>
            </a:solidFill>
            <a:miter lim="800000"/>
            <a:headEnd/>
            <a:tailEnd/>
          </a:ln>
        </p:spPr>
      </p:sp>
      <p:sp>
        <p:nvSpPr>
          <p:cNvPr id="138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rPr>
              <a:t>In Domain 1, Information Security and Risk Management, we looked at Risk Management.  Risk Management deals with Identifying, Assessing, Analyzing and Mitigating risks to a level acceptable by management.  Notice, the definition says nothing about eliminating risks, because it’s simply not possible.  In most cases, the best we can do is to mitigate them.  With risk mitigation, we are lessening the probability and/or impact of a risk event.  However, as you’ll remember, the amount of risk that’s left after a risk response is called residual risk.  Business Continuity Planning and Disaster Recovery Planning are all about what to do when our mitigation strategies fail, or with that residual risk</a:t>
            </a:r>
          </a:p>
        </p:txBody>
      </p:sp>
      <p:sp>
        <p:nvSpPr>
          <p:cNvPr id="1382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lstStyle>
            <a:lvl1pPr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1pPr>
            <a:lvl2pPr marL="785372" indent="-302066"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2pPr>
            <a:lvl3pPr marL="1208265"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3pPr>
            <a:lvl4pPr marL="1691571"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4pPr>
            <a:lvl5pPr marL="2174878"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5pPr>
            <a:lvl6pPr marL="2658184"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6pPr>
            <a:lvl7pPr marL="3141490"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7pPr>
            <a:lvl8pPr marL="3624796"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8pPr>
            <a:lvl9pPr marL="4108102"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9pPr>
          </a:lstStyle>
          <a:p>
            <a:pPr>
              <a:spcBef>
                <a:spcPct val="0"/>
              </a:spcBef>
            </a:pPr>
            <a:fld id="{A710C0C7-03BC-4794-98FE-FD86CD81BB9B}" type="slidenum">
              <a:rPr lang="en-US" altLang="en-US" sz="1400"/>
              <a:pPr>
                <a:spcBef>
                  <a:spcPct val="0"/>
                </a:spcBef>
              </a:pPr>
              <a:t>304</a:t>
            </a:fld>
            <a:endParaRPr lang="en-US" altLang="en-US" sz="1400"/>
          </a:p>
        </p:txBody>
      </p:sp>
    </p:spTree>
    <p:extLst>
      <p:ext uri="{BB962C8B-B14F-4D97-AF65-F5344CB8AC3E}">
        <p14:creationId xmlns:p14="http://schemas.microsoft.com/office/powerpoint/2010/main" val="1635759599"/>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5046887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6478973"/>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a:xfrm>
            <a:off x="457200" y="720725"/>
            <a:ext cx="6400800" cy="3600450"/>
          </a:xfrm>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defTabSz="481579">
              <a:defRPr/>
            </a:pPr>
            <a:r>
              <a:rPr lang="en-US" dirty="0"/>
              <a:t>ISO/IEC 27031:2011 describes the concepts and principles of information and communication technology (ICT) readiness for business continuity, and provides a framework of methods and processes to identify and specify all aspects (such as performance criteria, design, and implementation) for improving an organization's ICT readiness to ensure business continuity. It applies to any organization (private, governmental, and non-governmental, irrespective of size) developing its ICT readiness for business continuity program (IRBC), and requiring its ICT services/infrastructures to be ready to support business operations in the event of emerging events and incidents, and related disruptions, that could affect continuity (including security) of critical business functions. It also enables an organization to measure performance parameters that correlate to its IRBC in a consistent and recognized manner.</a:t>
            </a:r>
          </a:p>
          <a:p>
            <a:pPr defTabSz="481579">
              <a:defRPr/>
            </a:pPr>
            <a:r>
              <a:rPr lang="en-US" dirty="0"/>
              <a:t>The scope of ISO/IEC 27031:2011 encompasses all events and incidents (including security related) that could have an impact on ICT infrastructure and systems. It includes and extends the practices of information security incident handling and management and ICT readiness planning and services.</a:t>
            </a:r>
          </a:p>
          <a:p>
            <a:pPr defTabSz="481579">
              <a:defRPr/>
            </a:pPr>
            <a:r>
              <a:rPr lang="en-US" dirty="0"/>
              <a:t>While this proposed standard is in draft mode, there are many internationally recognized standards</a:t>
            </a:r>
          </a:p>
          <a:p>
            <a:pPr defTabSz="481579">
              <a:defRPr/>
            </a:pPr>
            <a:r>
              <a:rPr lang="en-US" dirty="0"/>
              <a:t>in existence, but they do not seem to line up exactly, thus causing confusion among practitioners.</a:t>
            </a:r>
          </a:p>
          <a:p>
            <a:pPr defTabSz="481579">
              <a:defRPr/>
            </a:pPr>
            <a:r>
              <a:rPr lang="en-US" dirty="0"/>
              <a:t>Even in the US government sector, terminology is not always consistent. For example, FEMA</a:t>
            </a:r>
          </a:p>
          <a:p>
            <a:pPr defTabSz="481579">
              <a:defRPr/>
            </a:pPr>
            <a:r>
              <a:rPr lang="en-US" dirty="0"/>
              <a:t>standard documentation refers to the BCM field as COOP, but in NIST documentation SP800-34,</a:t>
            </a:r>
          </a:p>
          <a:p>
            <a:pPr defTabSz="481579">
              <a:defRPr/>
            </a:pPr>
            <a:r>
              <a:rPr lang="en-US" dirty="0"/>
              <a:t>COOP is seen as a subset of BCP (Business Continuity Planning). Unfortunately, in my opinion, there</a:t>
            </a:r>
          </a:p>
          <a:p>
            <a:pPr defTabSz="481579">
              <a:defRPr/>
            </a:pPr>
            <a:r>
              <a:rPr lang="en-US" dirty="0"/>
              <a:t>is very little “common knowledge” in the BC/DR field.</a:t>
            </a:r>
          </a:p>
        </p:txBody>
      </p:sp>
      <p:sp>
        <p:nvSpPr>
          <p:cNvPr id="1454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lstStyle>
            <a:lvl1pPr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1pPr>
            <a:lvl2pPr marL="785372" indent="-302066"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2pPr>
            <a:lvl3pPr marL="1208265"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3pPr>
            <a:lvl4pPr marL="1691571"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4pPr>
            <a:lvl5pPr marL="2174878"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5pPr>
            <a:lvl6pPr marL="2658184"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6pPr>
            <a:lvl7pPr marL="3141490"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7pPr>
            <a:lvl8pPr marL="3624796"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8pPr>
            <a:lvl9pPr marL="4108102"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9pPr>
          </a:lstStyle>
          <a:p>
            <a:pPr>
              <a:spcBef>
                <a:spcPct val="0"/>
              </a:spcBef>
            </a:pPr>
            <a:fld id="{7D0DCC31-BE28-4B15-AFE1-6D1CA629F8DE}" type="slidenum">
              <a:rPr lang="en-US" altLang="en-US" sz="1400"/>
              <a:pPr>
                <a:spcBef>
                  <a:spcPct val="0"/>
                </a:spcBef>
              </a:pPr>
              <a:t>307</a:t>
            </a:fld>
            <a:endParaRPr lang="en-US" altLang="en-US" sz="1400"/>
          </a:p>
        </p:txBody>
      </p:sp>
    </p:spTree>
    <p:extLst>
      <p:ext uri="{BB962C8B-B14F-4D97-AF65-F5344CB8AC3E}">
        <p14:creationId xmlns:p14="http://schemas.microsoft.com/office/powerpoint/2010/main" val="127765239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lstStyle>
            <a:lvl1pPr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1pPr>
            <a:lvl2pPr marL="785372" indent="-302066"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2pPr>
            <a:lvl3pPr marL="1208265"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3pPr>
            <a:lvl4pPr marL="1691571"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4pPr>
            <a:lvl5pPr marL="2174878"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5pPr>
            <a:lvl6pPr marL="2658184"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6pPr>
            <a:lvl7pPr marL="3141490"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7pPr>
            <a:lvl8pPr marL="3624796"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8pPr>
            <a:lvl9pPr marL="4108102"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9pPr>
          </a:lstStyle>
          <a:p>
            <a:pPr>
              <a:spcBef>
                <a:spcPct val="0"/>
              </a:spcBef>
            </a:pPr>
            <a:fld id="{32CBBA95-DAF8-4860-B3EB-B1BE4FEA60F2}" type="slidenum">
              <a:rPr lang="en-US" altLang="en-US" sz="1400"/>
              <a:pPr>
                <a:spcBef>
                  <a:spcPct val="0"/>
                </a:spcBef>
              </a:pPr>
              <a:t>308</a:t>
            </a:fld>
            <a:endParaRPr lang="en-US" altLang="en-US" sz="1400"/>
          </a:p>
        </p:txBody>
      </p:sp>
      <p:sp>
        <p:nvSpPr>
          <p:cNvPr id="169987" name="Rectangle 2"/>
          <p:cNvSpPr>
            <a:spLocks noGrp="1" noRot="1" noChangeAspect="1" noChangeArrowheads="1" noTextEdit="1"/>
          </p:cNvSpPr>
          <p:nvPr>
            <p:ph type="sldImg"/>
          </p:nvPr>
        </p:nvSpPr>
        <p:spPr>
          <a:xfrm>
            <a:off x="457200" y="720725"/>
            <a:ext cx="6400800" cy="3600450"/>
          </a:xfrm>
          <a:ln>
            <a:solidFill>
              <a:srgbClr val="000000"/>
            </a:solidFill>
            <a:miter lim="800000"/>
            <a:headEnd/>
            <a:tailEnd/>
          </a:ln>
        </p:spPr>
      </p:sp>
      <p:sp>
        <p:nvSpPr>
          <p:cNvPr id="72708" name="Rectangle 3"/>
          <p:cNvSpPr>
            <a:spLocks noGrp="1" noChangeArrowheads="1"/>
          </p:cNvSpPr>
          <p:nvPr>
            <p:ph type="body" idx="1"/>
          </p:nvPr>
        </p:nvSpPr>
        <p:spPr>
          <a:ln/>
        </p:spPr>
        <p:txBody>
          <a:bodyPr/>
          <a:lstStyle/>
          <a:p>
            <a:pPr defTabSz="481579">
              <a:defRPr/>
            </a:pPr>
            <a:r>
              <a:rPr lang="en-US" b="1" dirty="0"/>
              <a:t>Phases of Plan:</a:t>
            </a:r>
          </a:p>
          <a:p>
            <a:pPr marL="255438" indent="-255438" defTabSz="481579">
              <a:buFont typeface="+mj-lt"/>
              <a:buAutoNum type="arabicPeriod"/>
              <a:defRPr/>
            </a:pPr>
            <a:r>
              <a:rPr lang="en-US" b="1" dirty="0"/>
              <a:t>Project Initiation</a:t>
            </a:r>
          </a:p>
          <a:p>
            <a:pPr marL="255438" indent="-255438" defTabSz="481579">
              <a:buFont typeface="+mj-lt"/>
              <a:buAutoNum type="arabicPeriod"/>
              <a:defRPr/>
            </a:pPr>
            <a:r>
              <a:rPr lang="en-US" b="1" dirty="0"/>
              <a:t>Business Impact Analysis</a:t>
            </a:r>
          </a:p>
          <a:p>
            <a:pPr marL="255438" indent="-255438" defTabSz="481579">
              <a:buFont typeface="+mj-lt"/>
              <a:buAutoNum type="arabicPeriod"/>
              <a:defRPr/>
            </a:pPr>
            <a:r>
              <a:rPr lang="en-US" b="1" dirty="0"/>
              <a:t>Recovery Strategy</a:t>
            </a:r>
          </a:p>
          <a:p>
            <a:pPr marL="255438" indent="-255438" defTabSz="481579">
              <a:buFont typeface="+mj-lt"/>
              <a:buAutoNum type="arabicPeriod"/>
              <a:defRPr/>
            </a:pPr>
            <a:r>
              <a:rPr lang="en-US" b="1" dirty="0"/>
              <a:t>Plan Design and Development</a:t>
            </a:r>
          </a:p>
          <a:p>
            <a:pPr marL="255438" indent="-255438" defTabSz="481579">
              <a:buFont typeface="+mj-lt"/>
              <a:buAutoNum type="arabicPeriod"/>
              <a:defRPr/>
            </a:pPr>
            <a:r>
              <a:rPr lang="en-US" b="1" dirty="0"/>
              <a:t>Implementation</a:t>
            </a:r>
          </a:p>
          <a:p>
            <a:pPr marL="255438" indent="-255438" defTabSz="481579">
              <a:buFont typeface="+mj-lt"/>
              <a:buAutoNum type="arabicPeriod"/>
              <a:defRPr/>
            </a:pPr>
            <a:r>
              <a:rPr lang="en-US" b="1" dirty="0"/>
              <a:t>Testing</a:t>
            </a:r>
          </a:p>
          <a:p>
            <a:pPr marL="255438" indent="-255438" defTabSz="481579">
              <a:buFont typeface="+mj-lt"/>
              <a:buAutoNum type="arabicPeriod"/>
              <a:defRPr/>
            </a:pPr>
            <a:r>
              <a:rPr lang="en-US" b="1" dirty="0"/>
              <a:t>Maintenance</a:t>
            </a:r>
          </a:p>
          <a:p>
            <a:pPr defTabSz="481579">
              <a:defRPr/>
            </a:pPr>
            <a:endParaRPr lang="en-US" b="1" dirty="0"/>
          </a:p>
          <a:p>
            <a:pPr defTabSz="481579">
              <a:defRPr/>
            </a:pPr>
            <a:endParaRPr lang="en-US" b="1" dirty="0"/>
          </a:p>
        </p:txBody>
      </p:sp>
    </p:spTree>
    <p:extLst>
      <p:ext uri="{BB962C8B-B14F-4D97-AF65-F5344CB8AC3E}">
        <p14:creationId xmlns:p14="http://schemas.microsoft.com/office/powerpoint/2010/main" val="2720599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p3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lIns="96661" tIns="48331" rIns="96661" bIns="48331"/>
          <a:lstStyle/>
          <a:p>
            <a:fld id="{E93F8E54-36E7-476A-ACD2-032BC48508DF}" type="slidenum">
              <a:rPr lang="en-US" smtClean="0"/>
              <a:pPr/>
              <a:t>309</a:t>
            </a:fld>
            <a:endParaRPr lang="en-US"/>
          </a:p>
        </p:txBody>
      </p:sp>
    </p:spTree>
    <p:extLst>
      <p:ext uri="{BB962C8B-B14F-4D97-AF65-F5344CB8AC3E}">
        <p14:creationId xmlns:p14="http://schemas.microsoft.com/office/powerpoint/2010/main" val="2366026539"/>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4979558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lIns="96661" tIns="48331" rIns="96661" bIns="48331"/>
          <a:lstStyle/>
          <a:p>
            <a:fld id="{E93F8E54-36E7-476A-ACD2-032BC48508DF}" type="slidenum">
              <a:rPr lang="en-US" smtClean="0"/>
              <a:pPr/>
              <a:t>311</a:t>
            </a:fld>
            <a:endParaRPr lang="en-US"/>
          </a:p>
        </p:txBody>
      </p:sp>
    </p:spTree>
    <p:extLst>
      <p:ext uri="{BB962C8B-B14F-4D97-AF65-F5344CB8AC3E}">
        <p14:creationId xmlns:p14="http://schemas.microsoft.com/office/powerpoint/2010/main" val="235248313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lIns="96661" tIns="48331" rIns="96661" bIns="48331"/>
          <a:lstStyle/>
          <a:p>
            <a:fld id="{E93F8E54-36E7-476A-ACD2-032BC48508DF}" type="slidenum">
              <a:rPr lang="en-US" smtClean="0"/>
              <a:pPr/>
              <a:t>312</a:t>
            </a:fld>
            <a:endParaRPr lang="en-US"/>
          </a:p>
        </p:txBody>
      </p:sp>
    </p:spTree>
    <p:extLst>
      <p:ext uri="{BB962C8B-B14F-4D97-AF65-F5344CB8AC3E}">
        <p14:creationId xmlns:p14="http://schemas.microsoft.com/office/powerpoint/2010/main" val="5690253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lIns="96661" tIns="48331" rIns="96661" bIns="48331"/>
          <a:lstStyle/>
          <a:p>
            <a:fld id="{E93F8E54-36E7-476A-ACD2-032BC48508DF}" type="slidenum">
              <a:rPr lang="en-US" smtClean="0"/>
              <a:pPr/>
              <a:t>313</a:t>
            </a:fld>
            <a:endParaRPr lang="en-US"/>
          </a:p>
        </p:txBody>
      </p:sp>
    </p:spTree>
    <p:extLst>
      <p:ext uri="{BB962C8B-B14F-4D97-AF65-F5344CB8AC3E}">
        <p14:creationId xmlns:p14="http://schemas.microsoft.com/office/powerpoint/2010/main" val="2570182221"/>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lIns="96661" tIns="48331" rIns="96661" bIns="48331"/>
          <a:lstStyle/>
          <a:p>
            <a:fld id="{E93F8E54-36E7-476A-ACD2-032BC48508DF}" type="slidenum">
              <a:rPr lang="en-US" smtClean="0"/>
              <a:pPr/>
              <a:t>314</a:t>
            </a:fld>
            <a:endParaRPr lang="en-US"/>
          </a:p>
        </p:txBody>
      </p:sp>
    </p:spTree>
    <p:extLst>
      <p:ext uri="{BB962C8B-B14F-4D97-AF65-F5344CB8AC3E}">
        <p14:creationId xmlns:p14="http://schemas.microsoft.com/office/powerpoint/2010/main" val="93709024"/>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lIns="96661" tIns="48331" rIns="96661" bIns="48331"/>
          <a:lstStyle/>
          <a:p>
            <a:fld id="{E93F8E54-36E7-476A-ACD2-032BC48508DF}" type="slidenum">
              <a:rPr lang="en-US" smtClean="0"/>
              <a:pPr/>
              <a:t>315</a:t>
            </a:fld>
            <a:endParaRPr lang="en-US"/>
          </a:p>
        </p:txBody>
      </p:sp>
    </p:spTree>
    <p:extLst>
      <p:ext uri="{BB962C8B-B14F-4D97-AF65-F5344CB8AC3E}">
        <p14:creationId xmlns:p14="http://schemas.microsoft.com/office/powerpoint/2010/main" val="342194138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lIns="96661" tIns="48331" rIns="96661" bIns="48331"/>
          <a:lstStyle/>
          <a:p>
            <a:fld id="{E93F8E54-36E7-476A-ACD2-032BC48508DF}" type="slidenum">
              <a:rPr lang="en-US" smtClean="0"/>
              <a:pPr/>
              <a:t>316</a:t>
            </a:fld>
            <a:endParaRPr lang="en-US"/>
          </a:p>
        </p:txBody>
      </p:sp>
    </p:spTree>
    <p:extLst>
      <p:ext uri="{BB962C8B-B14F-4D97-AF65-F5344CB8AC3E}">
        <p14:creationId xmlns:p14="http://schemas.microsoft.com/office/powerpoint/2010/main" val="66680896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lIns="96661" tIns="48331" rIns="96661" bIns="48331"/>
          <a:lstStyle/>
          <a:p>
            <a:fld id="{E93F8E54-36E7-476A-ACD2-032BC48508DF}" type="slidenum">
              <a:rPr lang="en-US" smtClean="0"/>
              <a:pPr/>
              <a:t>317</a:t>
            </a:fld>
            <a:endParaRPr lang="en-US"/>
          </a:p>
        </p:txBody>
      </p:sp>
    </p:spTree>
    <p:extLst>
      <p:ext uri="{BB962C8B-B14F-4D97-AF65-F5344CB8AC3E}">
        <p14:creationId xmlns:p14="http://schemas.microsoft.com/office/powerpoint/2010/main" val="715370239"/>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lIns="96661" tIns="48331" rIns="96661" bIns="48331"/>
          <a:lstStyle/>
          <a:p>
            <a:fld id="{E93F8E54-36E7-476A-ACD2-032BC48508DF}" type="slidenum">
              <a:rPr lang="en-US" smtClean="0"/>
              <a:pPr/>
              <a:t>318</a:t>
            </a:fld>
            <a:endParaRPr lang="en-US"/>
          </a:p>
        </p:txBody>
      </p:sp>
    </p:spTree>
    <p:extLst>
      <p:ext uri="{BB962C8B-B14F-4D97-AF65-F5344CB8AC3E}">
        <p14:creationId xmlns:p14="http://schemas.microsoft.com/office/powerpoint/2010/main" val="4263182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p3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lIns="96661" tIns="48331" rIns="96661" bIns="48331"/>
          <a:lstStyle/>
          <a:p>
            <a:fld id="{E93F8E54-36E7-476A-ACD2-032BC48508DF}" type="slidenum">
              <a:rPr lang="en-US" smtClean="0"/>
              <a:pPr/>
              <a:t>319</a:t>
            </a:fld>
            <a:endParaRPr lang="en-US"/>
          </a:p>
        </p:txBody>
      </p:sp>
    </p:spTree>
    <p:extLst>
      <p:ext uri="{BB962C8B-B14F-4D97-AF65-F5344CB8AC3E}">
        <p14:creationId xmlns:p14="http://schemas.microsoft.com/office/powerpoint/2010/main" val="321029611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lIns="96661" tIns="48331" rIns="96661" bIns="48331"/>
          <a:lstStyle/>
          <a:p>
            <a:fld id="{E93F8E54-36E7-476A-ACD2-032BC48508DF}" type="slidenum">
              <a:rPr lang="en-US" smtClean="0"/>
              <a:pPr/>
              <a:t>320</a:t>
            </a:fld>
            <a:endParaRPr lang="en-US"/>
          </a:p>
        </p:txBody>
      </p:sp>
    </p:spTree>
    <p:extLst>
      <p:ext uri="{BB962C8B-B14F-4D97-AF65-F5344CB8AC3E}">
        <p14:creationId xmlns:p14="http://schemas.microsoft.com/office/powerpoint/2010/main" val="3259702967"/>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lIns="96661" tIns="48331" rIns="96661" bIns="48331"/>
          <a:lstStyle/>
          <a:p>
            <a:fld id="{E93F8E54-36E7-476A-ACD2-032BC48508DF}" type="slidenum">
              <a:rPr lang="en-US" smtClean="0"/>
              <a:pPr/>
              <a:t>321</a:t>
            </a:fld>
            <a:endParaRPr lang="en-US"/>
          </a:p>
        </p:txBody>
      </p:sp>
    </p:spTree>
    <p:extLst>
      <p:ext uri="{BB962C8B-B14F-4D97-AF65-F5344CB8AC3E}">
        <p14:creationId xmlns:p14="http://schemas.microsoft.com/office/powerpoint/2010/main" val="79135702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lIns="96661" tIns="48331" rIns="96661" bIns="48331"/>
          <a:lstStyle/>
          <a:p>
            <a:fld id="{E93F8E54-36E7-476A-ACD2-032BC48508DF}" type="slidenum">
              <a:rPr lang="en-US" smtClean="0"/>
              <a:pPr/>
              <a:t>322</a:t>
            </a:fld>
            <a:endParaRPr lang="en-US"/>
          </a:p>
        </p:txBody>
      </p:sp>
    </p:spTree>
    <p:extLst>
      <p:ext uri="{BB962C8B-B14F-4D97-AF65-F5344CB8AC3E}">
        <p14:creationId xmlns:p14="http://schemas.microsoft.com/office/powerpoint/2010/main" val="137258207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372fdeb81_4_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g4372fdeb81_4_9: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503" name="Google Shape;503;g4372fdeb81_4_9: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323</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1370663"/>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4372fdeb81_4_18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g4372fdeb81_4_185: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dirty="0">
              <a:solidFill>
                <a:schemeClr val="dk1"/>
              </a:solidFill>
              <a:latin typeface="Calibri"/>
              <a:ea typeface="Calibri"/>
              <a:cs typeface="Calibri"/>
              <a:sym typeface="Calibri"/>
            </a:endParaRPr>
          </a:p>
        </p:txBody>
      </p:sp>
      <p:sp>
        <p:nvSpPr>
          <p:cNvPr id="700" name="Google Shape;700;g4372fdeb81_4_18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325</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453727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2525092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lstStyle>
            <a:lvl1pPr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1pPr>
            <a:lvl2pPr marL="785372" indent="-302066"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2pPr>
            <a:lvl3pPr marL="1208265"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3pPr>
            <a:lvl4pPr marL="1691571"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4pPr>
            <a:lvl5pPr marL="2174878"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5pPr>
            <a:lvl6pPr marL="2658184"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6pPr>
            <a:lvl7pPr marL="3141490"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7pPr>
            <a:lvl8pPr marL="3624796"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8pPr>
            <a:lvl9pPr marL="4108102"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9pPr>
          </a:lstStyle>
          <a:p>
            <a:pPr>
              <a:spcBef>
                <a:spcPct val="0"/>
              </a:spcBef>
            </a:pPr>
            <a:fld id="{81602B17-4CED-4884-88BE-740585977F64}" type="slidenum">
              <a:rPr lang="en-US" altLang="en-US" sz="1400"/>
              <a:pPr>
                <a:spcBef>
                  <a:spcPct val="0"/>
                </a:spcBef>
              </a:pPr>
              <a:t>327</a:t>
            </a:fld>
            <a:endParaRPr lang="en-US" altLang="en-US" sz="1400"/>
          </a:p>
        </p:txBody>
      </p:sp>
      <p:sp>
        <p:nvSpPr>
          <p:cNvPr id="156675" name="Rectangle 2"/>
          <p:cNvSpPr>
            <a:spLocks noGrp="1" noRot="1" noChangeAspect="1" noChangeArrowheads="1" noTextEdit="1"/>
          </p:cNvSpPr>
          <p:nvPr>
            <p:ph type="sldImg"/>
          </p:nvPr>
        </p:nvSpPr>
        <p:spPr>
          <a:xfrm>
            <a:off x="457200" y="720725"/>
            <a:ext cx="6400800" cy="3600450"/>
          </a:xfrm>
          <a:solidFill>
            <a:srgbClr val="FFFFFF"/>
          </a:solidFill>
          <a:ln>
            <a:solidFill>
              <a:srgbClr val="000000"/>
            </a:solidFill>
            <a:miter lim="800000"/>
            <a:headEnd/>
            <a:tailEnd/>
          </a:ln>
        </p:spPr>
      </p:sp>
      <p:sp>
        <p:nvSpPr>
          <p:cNvPr id="156676"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r>
              <a:rPr lang="en-US" altLang="en-US" b="1">
                <a:latin typeface="Times New Roman" panose="02020603050405020304" pitchFamily="18" charset="0"/>
              </a:rPr>
              <a:t> </a:t>
            </a:r>
          </a:p>
        </p:txBody>
      </p:sp>
    </p:spTree>
    <p:extLst>
      <p:ext uri="{BB962C8B-B14F-4D97-AF65-F5344CB8AC3E}">
        <p14:creationId xmlns:p14="http://schemas.microsoft.com/office/powerpoint/2010/main" val="193243029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lstStyle>
            <a:lvl1pPr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1pPr>
            <a:lvl2pPr marL="785372" indent="-302066"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2pPr>
            <a:lvl3pPr marL="1208265"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3pPr>
            <a:lvl4pPr marL="1691571"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4pPr>
            <a:lvl5pPr marL="2174878"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5pPr>
            <a:lvl6pPr marL="2658184"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6pPr>
            <a:lvl7pPr marL="3141490"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7pPr>
            <a:lvl8pPr marL="3624796"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8pPr>
            <a:lvl9pPr marL="4108102"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9pPr>
          </a:lstStyle>
          <a:p>
            <a:pPr>
              <a:spcBef>
                <a:spcPct val="0"/>
              </a:spcBef>
            </a:pPr>
            <a:fld id="{CBEDE72F-A13F-404C-A745-DABFD8F75CB5}" type="slidenum">
              <a:rPr lang="en-US" altLang="en-US" sz="1400"/>
              <a:pPr>
                <a:spcBef>
                  <a:spcPct val="0"/>
                </a:spcBef>
              </a:pPr>
              <a:t>328</a:t>
            </a:fld>
            <a:endParaRPr lang="en-US" altLang="en-US" sz="1400"/>
          </a:p>
        </p:txBody>
      </p:sp>
      <p:sp>
        <p:nvSpPr>
          <p:cNvPr id="158723" name="Rectangle 2"/>
          <p:cNvSpPr>
            <a:spLocks noGrp="1" noRot="1" noChangeAspect="1" noChangeArrowheads="1" noTextEdit="1"/>
          </p:cNvSpPr>
          <p:nvPr>
            <p:ph type="sldImg"/>
          </p:nvPr>
        </p:nvSpPr>
        <p:spPr>
          <a:xfrm>
            <a:off x="457200" y="720725"/>
            <a:ext cx="6400800" cy="3600450"/>
          </a:xfrm>
          <a:ln>
            <a:solidFill>
              <a:srgbClr val="000000"/>
            </a:solidFill>
            <a:miter lim="800000"/>
            <a:headEnd/>
            <a:tailEnd/>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a:latin typeface="Times New Roman" panose="02020603050405020304" pitchFamily="18" charset="0"/>
              </a:rPr>
              <a:t>Roles and Responsibilities</a:t>
            </a:r>
          </a:p>
        </p:txBody>
      </p:sp>
    </p:spTree>
    <p:extLst>
      <p:ext uri="{BB962C8B-B14F-4D97-AF65-F5344CB8AC3E}">
        <p14:creationId xmlns:p14="http://schemas.microsoft.com/office/powerpoint/2010/main" val="2561351868"/>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lstStyle>
            <a:lvl1pPr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1pPr>
            <a:lvl2pPr marL="785372" indent="-302066"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2pPr>
            <a:lvl3pPr marL="1208265"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3pPr>
            <a:lvl4pPr marL="1691571"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4pPr>
            <a:lvl5pPr marL="2174878"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5pPr>
            <a:lvl6pPr marL="2658184"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6pPr>
            <a:lvl7pPr marL="3141490"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7pPr>
            <a:lvl8pPr marL="3624796"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8pPr>
            <a:lvl9pPr marL="4108102"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9pPr>
          </a:lstStyle>
          <a:p>
            <a:pPr>
              <a:spcBef>
                <a:spcPct val="0"/>
              </a:spcBef>
            </a:pPr>
            <a:fld id="{772737F9-D118-4970-BA00-1D36DA994F1C}" type="slidenum">
              <a:rPr lang="en-US" altLang="en-US" sz="1400"/>
              <a:pPr>
                <a:spcBef>
                  <a:spcPct val="0"/>
                </a:spcBef>
              </a:pPr>
              <a:t>329</a:t>
            </a:fld>
            <a:endParaRPr lang="en-US" altLang="en-US" sz="1400"/>
          </a:p>
        </p:txBody>
      </p:sp>
      <p:sp>
        <p:nvSpPr>
          <p:cNvPr id="160771" name="Rectangle 2"/>
          <p:cNvSpPr>
            <a:spLocks noGrp="1" noRot="1" noChangeAspect="1" noChangeArrowheads="1" noTextEdit="1"/>
          </p:cNvSpPr>
          <p:nvPr>
            <p:ph type="sldImg"/>
          </p:nvPr>
        </p:nvSpPr>
        <p:spPr>
          <a:xfrm>
            <a:off x="457200" y="720725"/>
            <a:ext cx="6400800" cy="3600450"/>
          </a:xfrm>
          <a:ln>
            <a:solidFill>
              <a:srgbClr val="000000"/>
            </a:solidFill>
            <a:miter lim="800000"/>
            <a:headEnd/>
            <a:tailEnd/>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latin typeface="Times New Roman" panose="02020603050405020304" pitchFamily="18" charset="0"/>
            </a:endParaRPr>
          </a:p>
        </p:txBody>
      </p:sp>
    </p:spTree>
    <p:extLst>
      <p:ext uri="{BB962C8B-B14F-4D97-AF65-F5344CB8AC3E}">
        <p14:creationId xmlns:p14="http://schemas.microsoft.com/office/powerpoint/2010/main" val="1139621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p3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lstStyle>
            <a:lvl1pPr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1pPr>
            <a:lvl2pPr marL="785372" indent="-302066"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2pPr>
            <a:lvl3pPr marL="1208265"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3pPr>
            <a:lvl4pPr marL="1691571"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4pPr>
            <a:lvl5pPr marL="2174878"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5pPr>
            <a:lvl6pPr marL="2658184"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6pPr>
            <a:lvl7pPr marL="3141490"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7pPr>
            <a:lvl8pPr marL="3624796"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8pPr>
            <a:lvl9pPr marL="4108102"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9pPr>
          </a:lstStyle>
          <a:p>
            <a:pPr>
              <a:spcBef>
                <a:spcPct val="0"/>
              </a:spcBef>
            </a:pPr>
            <a:fld id="{9BEEBC0D-5038-4FBA-BE7F-C0B4A290014E}" type="slidenum">
              <a:rPr lang="en-US" altLang="en-US" sz="1400"/>
              <a:pPr>
                <a:spcBef>
                  <a:spcPct val="0"/>
                </a:spcBef>
              </a:pPr>
              <a:t>330</a:t>
            </a:fld>
            <a:endParaRPr lang="en-US" altLang="en-US" sz="1400"/>
          </a:p>
        </p:txBody>
      </p:sp>
      <p:sp>
        <p:nvSpPr>
          <p:cNvPr id="162819" name="Rectangle 2"/>
          <p:cNvSpPr>
            <a:spLocks noGrp="1" noRot="1" noChangeAspect="1" noChangeArrowheads="1" noTextEdit="1"/>
          </p:cNvSpPr>
          <p:nvPr>
            <p:ph type="sldImg"/>
          </p:nvPr>
        </p:nvSpPr>
        <p:spPr>
          <a:xfrm>
            <a:off x="457200" y="720725"/>
            <a:ext cx="6400800" cy="3600450"/>
          </a:xfrm>
          <a:solidFill>
            <a:srgbClr val="FFFFFF"/>
          </a:solidFill>
          <a:ln>
            <a:solidFill>
              <a:srgbClr val="000000"/>
            </a:solidFill>
            <a:miter lim="800000"/>
            <a:headEnd/>
            <a:tailEnd/>
          </a:ln>
        </p:spPr>
      </p:sp>
      <p:sp>
        <p:nvSpPr>
          <p:cNvPr id="162820"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r>
              <a:rPr lang="en-US" altLang="en-US" b="1">
                <a:latin typeface="Times New Roman" panose="02020603050405020304" pitchFamily="18" charset="0"/>
              </a:rPr>
              <a:t>Roles for executing the plans</a:t>
            </a:r>
            <a:endParaRPr lang="en-US" altLang="en-US">
              <a:latin typeface="Times New Roman" panose="02020603050405020304" pitchFamily="18" charset="0"/>
              <a:cs typeface="Times New Roman" panose="02020603050405020304" pitchFamily="18" charset="0"/>
            </a:endParaRPr>
          </a:p>
          <a:p>
            <a:pPr eaLnBrk="1" hangingPunct="1"/>
            <a:r>
              <a:rPr lang="en-US" altLang="en-US">
                <a:latin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7753611"/>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lstStyle>
            <a:lvl1pPr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1pPr>
            <a:lvl2pPr marL="785372" indent="-302066"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2pPr>
            <a:lvl3pPr marL="1208265"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3pPr>
            <a:lvl4pPr marL="1691571"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4pPr>
            <a:lvl5pPr marL="2174878"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5pPr>
            <a:lvl6pPr marL="2658184"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6pPr>
            <a:lvl7pPr marL="3141490"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7pPr>
            <a:lvl8pPr marL="3624796"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8pPr>
            <a:lvl9pPr marL="4108102"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9pPr>
          </a:lstStyle>
          <a:p>
            <a:pPr>
              <a:spcBef>
                <a:spcPct val="0"/>
              </a:spcBef>
            </a:pPr>
            <a:fld id="{340914D4-8E69-49C7-91C1-AB027F79A3A3}" type="slidenum">
              <a:rPr lang="en-US" altLang="en-US" sz="1400"/>
              <a:pPr>
                <a:spcBef>
                  <a:spcPct val="0"/>
                </a:spcBef>
              </a:pPr>
              <a:t>331</a:t>
            </a:fld>
            <a:endParaRPr lang="en-US" altLang="en-US" sz="1400"/>
          </a:p>
        </p:txBody>
      </p:sp>
      <p:sp>
        <p:nvSpPr>
          <p:cNvPr id="165891" name="Rectangle 2"/>
          <p:cNvSpPr>
            <a:spLocks noGrp="1" noRot="1" noChangeAspect="1" noChangeArrowheads="1" noTextEdit="1"/>
          </p:cNvSpPr>
          <p:nvPr>
            <p:ph type="sldImg"/>
          </p:nvPr>
        </p:nvSpPr>
        <p:spPr>
          <a:xfrm>
            <a:off x="457200" y="720725"/>
            <a:ext cx="6400800" cy="3600450"/>
          </a:xfrm>
          <a:solidFill>
            <a:srgbClr val="FFFFFF"/>
          </a:solidFill>
          <a:ln>
            <a:solidFill>
              <a:srgbClr val="000000"/>
            </a:solidFill>
            <a:miter lim="800000"/>
            <a:headEnd/>
            <a:tailEnd/>
          </a:ln>
        </p:spPr>
      </p:sp>
      <p:sp>
        <p:nvSpPr>
          <p:cNvPr id="165892" name="Rectangle 3"/>
          <p:cNvSpPr>
            <a:spLocks noGrp="1" noChangeArrowheads="1"/>
          </p:cNvSpPr>
          <p:nvPr>
            <p:ph type="body" idx="1"/>
          </p:nvPr>
        </p:nvSpPr>
        <p:spPr>
          <a:solidFill>
            <a:srgbClr val="FFFFFF"/>
          </a:solidFill>
          <a:ln>
            <a:solidFill>
              <a:srgbClr val="000000"/>
            </a:solidFill>
            <a:miter lim="800000"/>
          </a:ln>
        </p:spPr>
        <p:txBody>
          <a:bodyPr>
            <a:normAutofit fontScale="92500" lnSpcReduction="20000"/>
          </a:bodyPr>
          <a:lstStyle/>
          <a:p>
            <a:pPr eaLnBrk="1" hangingPunct="1"/>
            <a:r>
              <a:rPr lang="en-US" altLang="en-US" b="1">
                <a:latin typeface="Times New Roman" panose="02020603050405020304" pitchFamily="18" charset="0"/>
              </a:rPr>
              <a:t>Developing a Recovery Team</a:t>
            </a:r>
            <a:endParaRPr lang="en-US" altLang="en-US">
              <a:latin typeface="Times New Roman" panose="02020603050405020304" pitchFamily="18" charset="0"/>
              <a:cs typeface="Times New Roman" panose="02020603050405020304" pitchFamily="18" charset="0"/>
            </a:endParaRPr>
          </a:p>
          <a:p>
            <a:pPr eaLnBrk="1" hangingPunct="1"/>
            <a:endParaRPr lang="en-US" altLang="en-US">
              <a:latin typeface="Times New Roman" panose="02020603050405020304" pitchFamily="18" charset="0"/>
            </a:endParaRPr>
          </a:p>
          <a:p>
            <a:pPr eaLnBrk="1" hangingPunct="1"/>
            <a:r>
              <a:rPr lang="en-US" altLang="en-US">
                <a:latin typeface="Times New Roman" panose="02020603050405020304" pitchFamily="18" charset="0"/>
              </a:rPr>
              <a:t>Once it is decided that these plans are needed, senior management must appoint specific people to perform the necessary tasks. Knowing the actual tasks of the job will help management ensure that they appoint the right people to the team. The team must then work with the management staff to develop the ultimate goals of the plan, identify the critical parts of the business that must be dealt with first during a disaster, and determine the priorities and tasks of departments. Once these directives are handed</a:t>
            </a:r>
            <a:endParaRPr lang="en-US" altLang="en-US">
              <a:latin typeface="Times New Roman" panose="02020603050405020304" pitchFamily="18" charset="0"/>
              <a:cs typeface="Times New Roman" panose="02020603050405020304" pitchFamily="18" charset="0"/>
            </a:endParaRPr>
          </a:p>
          <a:p>
            <a:pPr eaLnBrk="1" hangingPunct="1"/>
            <a:r>
              <a:rPr lang="en-US" altLang="en-US">
                <a:latin typeface="Times New Roman" panose="02020603050405020304" pitchFamily="18" charset="0"/>
              </a:rPr>
              <a:t>down from management, the team now has goals, objectives, and priorities with which to shape the program. The team must focus on each threat and how that threat can affect the issues deemed most important by management. They develop procedures and tasks that must be performed in each situation and assign responsibility to different employees in charge of the different tasks. The more time that is given to this step in the process, the more likely the team will produce a very useful, effective, and complete plan.</a:t>
            </a:r>
            <a:endParaRPr lang="en-US" altLang="en-US">
              <a:latin typeface="Times New Roman" panose="02020603050405020304" pitchFamily="18" charset="0"/>
              <a:cs typeface="Times New Roman" panose="02020603050405020304" pitchFamily="18" charset="0"/>
            </a:endParaRPr>
          </a:p>
          <a:p>
            <a:pPr eaLnBrk="1" hangingPunct="1"/>
            <a:r>
              <a:rPr lang="en-US" altLang="en-US">
                <a:latin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pPr eaLnBrk="1" hangingPunct="1"/>
            <a:r>
              <a:rPr lang="en-US" altLang="en-US">
                <a:latin typeface="Times New Roman" panose="02020603050405020304" pitchFamily="18" charset="0"/>
              </a:rPr>
              <a:t>The team may need to contact outside vendors to establish offsite solutions, redundant communication methods, data backup services, and redundant hardware. All agreements must be documented and outlined so that there is less confusion in a time of crisis. It is important that the team is made up of people who are either familiar with each and every department within the company, or is made up of representatives from each department. This is because each department is unique in its functionality and has unique risks and threats. The best plan is when all issues and threats are brought to the table and discussed; this cannot be done effectively with a few people who are only familiar with a couple of departments. It is important that representatives from each department are involved with not only the planning stages, but also the testing and implementation stages.</a:t>
            </a:r>
          </a:p>
          <a:p>
            <a:pPr eaLnBrk="1" hangingPunct="1"/>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435001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5528390"/>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lstStyle>
            <a:lvl1pPr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1pPr>
            <a:lvl2pPr marL="785372" indent="-302066"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2pPr>
            <a:lvl3pPr marL="1208265"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3pPr>
            <a:lvl4pPr marL="1691571"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4pPr>
            <a:lvl5pPr marL="2174878"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5pPr>
            <a:lvl6pPr marL="2658184"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6pPr>
            <a:lvl7pPr marL="3141490"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7pPr>
            <a:lvl8pPr marL="3624796"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8pPr>
            <a:lvl9pPr marL="4108102"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9pPr>
          </a:lstStyle>
          <a:p>
            <a:pPr>
              <a:spcBef>
                <a:spcPct val="0"/>
              </a:spcBef>
            </a:pPr>
            <a:fld id="{C5BAC2E0-5981-4B1A-8FF5-BC9D98B79BD0}" type="slidenum">
              <a:rPr lang="en-US" altLang="en-US" sz="1400"/>
              <a:pPr>
                <a:spcBef>
                  <a:spcPct val="0"/>
                </a:spcBef>
              </a:pPr>
              <a:t>333</a:t>
            </a:fld>
            <a:endParaRPr lang="en-US" altLang="en-US" sz="1400"/>
          </a:p>
        </p:txBody>
      </p:sp>
      <p:sp>
        <p:nvSpPr>
          <p:cNvPr id="218115" name="Rectangle 2"/>
          <p:cNvSpPr>
            <a:spLocks noGrp="1" noRot="1" noChangeAspect="1" noChangeArrowheads="1" noTextEdit="1"/>
          </p:cNvSpPr>
          <p:nvPr>
            <p:ph type="sldImg"/>
          </p:nvPr>
        </p:nvSpPr>
        <p:spPr>
          <a:xfrm>
            <a:off x="457200" y="720725"/>
            <a:ext cx="6400800" cy="3600450"/>
          </a:xfrm>
          <a:solidFill>
            <a:srgbClr val="FFFFFF"/>
          </a:solidFill>
          <a:ln>
            <a:solidFill>
              <a:srgbClr val="000000"/>
            </a:solidFill>
            <a:miter lim="800000"/>
            <a:headEnd/>
            <a:tailEnd/>
          </a:ln>
        </p:spPr>
      </p:sp>
      <p:sp>
        <p:nvSpPr>
          <p:cNvPr id="218116" name="Rectangle 3"/>
          <p:cNvSpPr>
            <a:spLocks noGrp="1" noChangeArrowheads="1"/>
          </p:cNvSpPr>
          <p:nvPr>
            <p:ph type="body" idx="1"/>
          </p:nvPr>
        </p:nvSpPr>
        <p:spPr>
          <a:solidFill>
            <a:srgbClr val="FFFFFF"/>
          </a:solidFill>
          <a:ln>
            <a:solidFill>
              <a:srgbClr val="000000"/>
            </a:solidFill>
            <a:miter lim="800000"/>
          </a:ln>
        </p:spPr>
        <p:txBody>
          <a:bodyPr>
            <a:normAutofit fontScale="55000" lnSpcReduction="20000"/>
          </a:bodyPr>
          <a:lstStyle/>
          <a:p>
            <a:pPr eaLnBrk="1" hangingPunct="1"/>
            <a:r>
              <a:rPr lang="en-US" altLang="en-US" b="1" dirty="0">
                <a:latin typeface="Times New Roman" panose="02020603050405020304" pitchFamily="18" charset="0"/>
              </a:rPr>
              <a:t>Types of Drills</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b="1" dirty="0">
                <a:latin typeface="Times New Roman" panose="02020603050405020304" pitchFamily="18" charset="0"/>
              </a:rPr>
              <a:t> </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b="1" dirty="0">
                <a:latin typeface="Times New Roman" panose="02020603050405020304" pitchFamily="18" charset="0"/>
              </a:rPr>
              <a:t>Checklist Test</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dirty="0">
                <a:latin typeface="Times New Roman" panose="02020603050405020304" pitchFamily="18" charset="0"/>
              </a:rPr>
              <a:t>In this type of test, copies of the disaster recovery and business continuity plan are distributed to the different departments and functional areas for review. This is done so that each functional manager or team can review the plan and indicate if anything has been left out, or if some approaches should be modified or deleted. This is a method that ensures that some things have not been taken for granted or omitted. Once the departments have reviewed their copy and made suggestions, the planning team then integrates those changes into the master plan.</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b="1" dirty="0">
                <a:latin typeface="Times New Roman" panose="02020603050405020304" pitchFamily="18" charset="0"/>
              </a:rPr>
              <a:t> </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b="1" dirty="0">
                <a:latin typeface="Times New Roman" panose="02020603050405020304" pitchFamily="18" charset="0"/>
              </a:rPr>
              <a:t>Structured Walk-Through Test</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dirty="0">
                <a:latin typeface="Times New Roman" panose="02020603050405020304" pitchFamily="18" charset="0"/>
              </a:rPr>
              <a:t>In this test, representatives from each department or functional area come together to go over the plan to ensure its accuracy. The group will go over the objectives of the plan, discuss the scope and assumptions of the plan, review the organization and reporting structure, and evaluate the testing, maintenance, and training requirements described. This gives the people who will be responsible for making sure that a disaster recovery happens effectively and efficiently a chance to review what has been decided upon and what is expected of them. </a:t>
            </a:r>
          </a:p>
          <a:p>
            <a:pPr eaLnBrk="1" hangingPunct="1"/>
            <a:endParaRPr lang="en-US" altLang="en-US" dirty="0">
              <a:latin typeface="Times New Roman" panose="02020603050405020304" pitchFamily="18" charset="0"/>
            </a:endParaRPr>
          </a:p>
          <a:p>
            <a:pPr eaLnBrk="1" hangingPunct="1"/>
            <a:r>
              <a:rPr lang="en-US" altLang="en-US" dirty="0">
                <a:latin typeface="Times New Roman" panose="02020603050405020304" pitchFamily="18" charset="0"/>
              </a:rPr>
              <a:t>The group will walk through different scenarios of the plan from beginning to end to make sure nothing was left out and to raise the awareness of the recovery team members.</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b="1" dirty="0">
                <a:latin typeface="Times New Roman" panose="02020603050405020304" pitchFamily="18" charset="0"/>
              </a:rPr>
              <a:t> </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b="1" dirty="0">
                <a:latin typeface="Times New Roman" panose="02020603050405020304" pitchFamily="18" charset="0"/>
              </a:rPr>
              <a:t>Simulation Test</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dirty="0">
                <a:latin typeface="Times New Roman" panose="02020603050405020304" pitchFamily="18" charset="0"/>
              </a:rPr>
              <a:t>This type of test takes a lot more planning and people. In this situation, all employees who participate in operational and support functions, or their representatives, come together to practice executing the disaster recovery plan based on a specific scenario. The scenario is used to test the reaction of each operational and support representative. Again, this is done to ensure that specific steps were not left out, to ensure that certain threats were not forgotten, and to act as a catalyst to raise the awareness of the people involved.</a:t>
            </a:r>
          </a:p>
          <a:p>
            <a:pPr eaLnBrk="1" hangingPunct="1"/>
            <a:endParaRPr lang="en-US" altLang="en-US" dirty="0">
              <a:latin typeface="Times New Roman" panose="02020603050405020304" pitchFamily="18" charset="0"/>
              <a:cs typeface="Times New Roman" panose="02020603050405020304" pitchFamily="18" charset="0"/>
            </a:endParaRPr>
          </a:p>
          <a:p>
            <a:pPr eaLnBrk="1" hangingPunct="1"/>
            <a:r>
              <a:rPr lang="en-US" altLang="en-US" dirty="0">
                <a:latin typeface="Times New Roman" panose="02020603050405020304" pitchFamily="18" charset="0"/>
              </a:rPr>
              <a:t>The drill will have only those materials that will be available in an actual disaster in order to portray a more realistic environment. The simulation test continues up to the point of actual relocation to an offsite facility and actual shipment of replacement equipment.</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b="1" dirty="0">
                <a:latin typeface="Times New Roman" panose="02020603050405020304" pitchFamily="18" charset="0"/>
              </a:rPr>
              <a:t> </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b="1" dirty="0">
                <a:latin typeface="Times New Roman" panose="02020603050405020304" pitchFamily="18" charset="0"/>
              </a:rPr>
              <a:t>Parallel Test</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dirty="0">
                <a:latin typeface="Times New Roman" panose="02020603050405020304" pitchFamily="18" charset="0"/>
              </a:rPr>
              <a:t>A parallel test is done to ensure that some systems can actually perform adequately at the alternate offsite facility. The systems are moved to the alternate site and processing takes place. The results are compared with the regular processing that is done at the original site. This points out any necessary tweaking, reconfiguring, or other steps that need to take place.</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b="1" dirty="0">
                <a:latin typeface="Times New Roman" panose="02020603050405020304" pitchFamily="18" charset="0"/>
              </a:rPr>
              <a:t> </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b="1" dirty="0">
                <a:latin typeface="Times New Roman" panose="02020603050405020304" pitchFamily="18" charset="0"/>
              </a:rPr>
              <a:t>Full-Interruption Test</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dirty="0">
                <a:latin typeface="Times New Roman" panose="02020603050405020304" pitchFamily="18" charset="0"/>
              </a:rPr>
              <a:t>This type of test is the most intrusive to regular operations and business productivity. The original site is actually shut down, and processing takes place at the alternate site. The recovery team fulfills their obligations in preparing the systems and environment for the alternate site. All processing will be done only on devices at the alternate offsite facility. This is a full-blown drill that takes a lot of planning and coordination, but can find a lot of holes in the plan that need to be fixed before an actual disaster hits.</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b="1" dirty="0">
                <a:latin typeface="Times New Roman" panose="02020603050405020304" pitchFamily="18" charset="0"/>
              </a:rPr>
              <a:t> </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b="1" dirty="0">
                <a:latin typeface="Times New Roman" panose="02020603050405020304" pitchFamily="18" charset="0"/>
              </a:rPr>
              <a:t>Note</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dirty="0">
                <a:latin typeface="TimesNewRoman"/>
                <a:cs typeface="Times New Roman" panose="02020603050405020304" pitchFamily="18" charset="0"/>
              </a:rPr>
              <a:t>The first four tests are usually carried out before a full-interruption test takes place.</a:t>
            </a:r>
            <a:r>
              <a:rPr lang="en-US" altLang="en-US" dirty="0">
                <a:latin typeface="Times New Roman" panose="02020603050405020304" pitchFamily="18" charset="0"/>
              </a:rPr>
              <a:t> </a:t>
            </a:r>
          </a:p>
        </p:txBody>
      </p:sp>
    </p:spTree>
    <p:extLst>
      <p:ext uri="{BB962C8B-B14F-4D97-AF65-F5344CB8AC3E}">
        <p14:creationId xmlns:p14="http://schemas.microsoft.com/office/powerpoint/2010/main" val="4289712251"/>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lstStyle>
            <a:lvl1pPr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1pPr>
            <a:lvl2pPr marL="785372" indent="-302066"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2pPr>
            <a:lvl3pPr marL="1208265"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3pPr>
            <a:lvl4pPr marL="1691571"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4pPr>
            <a:lvl5pPr marL="2174878"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5pPr>
            <a:lvl6pPr marL="2658184"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6pPr>
            <a:lvl7pPr marL="3141490"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7pPr>
            <a:lvl8pPr marL="3624796"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8pPr>
            <a:lvl9pPr marL="4108102"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9pPr>
          </a:lstStyle>
          <a:p>
            <a:pPr>
              <a:spcBef>
                <a:spcPct val="0"/>
              </a:spcBef>
            </a:pPr>
            <a:fld id="{7E0D76AC-FD79-433B-88B2-4A7C26258669}" type="slidenum">
              <a:rPr lang="en-US" altLang="en-US" sz="1400"/>
              <a:pPr>
                <a:spcBef>
                  <a:spcPct val="0"/>
                </a:spcBef>
              </a:pPr>
              <a:t>334</a:t>
            </a:fld>
            <a:endParaRPr lang="en-US" altLang="en-US" sz="1400"/>
          </a:p>
        </p:txBody>
      </p:sp>
      <p:sp>
        <p:nvSpPr>
          <p:cNvPr id="220163" name="Rectangle 2"/>
          <p:cNvSpPr>
            <a:spLocks noGrp="1" noRot="1" noChangeAspect="1" noChangeArrowheads="1" noTextEdit="1"/>
          </p:cNvSpPr>
          <p:nvPr>
            <p:ph type="sldImg"/>
          </p:nvPr>
        </p:nvSpPr>
        <p:spPr>
          <a:xfrm>
            <a:off x="457200" y="720725"/>
            <a:ext cx="6400800" cy="3600450"/>
          </a:xfrm>
          <a:solidFill>
            <a:srgbClr val="FFFFFF"/>
          </a:solidFill>
          <a:ln>
            <a:solidFill>
              <a:srgbClr val="000000"/>
            </a:solidFill>
            <a:miter lim="800000"/>
            <a:headEnd/>
            <a:tailEnd/>
          </a:ln>
        </p:spPr>
      </p:sp>
      <p:sp>
        <p:nvSpPr>
          <p:cNvPr id="220164"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76252048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lstStyle>
            <a:lvl1pPr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1pPr>
            <a:lvl2pPr marL="785372" indent="-302066"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2pPr>
            <a:lvl3pPr marL="1208265"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3pPr>
            <a:lvl4pPr marL="1691571"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4pPr>
            <a:lvl5pPr marL="2174878"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5pPr>
            <a:lvl6pPr marL="2658184"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6pPr>
            <a:lvl7pPr marL="3141490"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7pPr>
            <a:lvl8pPr marL="3624796"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8pPr>
            <a:lvl9pPr marL="4108102"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9pPr>
          </a:lstStyle>
          <a:p>
            <a:pPr>
              <a:spcBef>
                <a:spcPct val="0"/>
              </a:spcBef>
            </a:pPr>
            <a:fld id="{4C374527-2D20-4B26-AD2D-8EE62A11012F}" type="slidenum">
              <a:rPr lang="en-US" altLang="en-US" sz="1400"/>
              <a:pPr>
                <a:spcBef>
                  <a:spcPct val="0"/>
                </a:spcBef>
              </a:pPr>
              <a:t>335</a:t>
            </a:fld>
            <a:endParaRPr lang="en-US" altLang="en-US" sz="1400"/>
          </a:p>
        </p:txBody>
      </p:sp>
      <p:sp>
        <p:nvSpPr>
          <p:cNvPr id="222211" name="Rectangle 2"/>
          <p:cNvSpPr>
            <a:spLocks noGrp="1" noRot="1" noChangeAspect="1" noChangeArrowheads="1" noTextEdit="1"/>
          </p:cNvSpPr>
          <p:nvPr>
            <p:ph type="sldImg"/>
          </p:nvPr>
        </p:nvSpPr>
        <p:spPr>
          <a:xfrm>
            <a:off x="457200" y="720725"/>
            <a:ext cx="6400800" cy="3600450"/>
          </a:xfrm>
          <a:ln>
            <a:solidFill>
              <a:srgbClr val="000000"/>
            </a:solidFill>
            <a:miter lim="800000"/>
            <a:headEnd/>
            <a:tailEnd/>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a:latin typeface="Times New Roman" panose="02020603050405020304" pitchFamily="18" charset="0"/>
              </a:rPr>
              <a:t>Post-incident Review</a:t>
            </a:r>
          </a:p>
        </p:txBody>
      </p:sp>
    </p:spTree>
    <p:extLst>
      <p:ext uri="{BB962C8B-B14F-4D97-AF65-F5344CB8AC3E}">
        <p14:creationId xmlns:p14="http://schemas.microsoft.com/office/powerpoint/2010/main" val="1352195642"/>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4372fdeb81_4_324: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sz="1400">
                <a:solidFill>
                  <a:srgbClr val="000000"/>
                </a:solidFill>
                <a:latin typeface="Times"/>
                <a:ea typeface="Times"/>
                <a:cs typeface="Times"/>
                <a:sym typeface="Times"/>
              </a:rPr>
              <a:pPr/>
              <a:t>336</a:t>
            </a:fld>
            <a:endParaRPr sz="1400">
              <a:solidFill>
                <a:srgbClr val="000000"/>
              </a:solidFill>
              <a:latin typeface="Times"/>
              <a:ea typeface="Times"/>
              <a:cs typeface="Times"/>
              <a:sym typeface="Times"/>
            </a:endParaRPr>
          </a:p>
        </p:txBody>
      </p:sp>
      <p:sp>
        <p:nvSpPr>
          <p:cNvPr id="857" name="Google Shape;857;g4372fdeb81_4_32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8" name="Google Shape;858;g4372fdeb81_4_324: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r>
              <a:rPr lang="en" sz="1300" b="1" dirty="0">
                <a:solidFill>
                  <a:schemeClr val="dk1"/>
                </a:solidFill>
                <a:latin typeface="Times"/>
                <a:ea typeface="Times"/>
                <a:cs typeface="Times"/>
                <a:sym typeface="Times"/>
              </a:rPr>
              <a:t>Plan Maintenance</a:t>
            </a:r>
            <a:endParaRPr dirty="0"/>
          </a:p>
        </p:txBody>
      </p:sp>
    </p:spTree>
    <p:extLst>
      <p:ext uri="{BB962C8B-B14F-4D97-AF65-F5344CB8AC3E}">
        <p14:creationId xmlns:p14="http://schemas.microsoft.com/office/powerpoint/2010/main" val="2141524619"/>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8032231"/>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lstStyle>
            <a:lvl1pPr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1pPr>
            <a:lvl2pPr marL="785372" indent="-302066"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2pPr>
            <a:lvl3pPr marL="1208265"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3pPr>
            <a:lvl4pPr marL="1691571"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4pPr>
            <a:lvl5pPr marL="2174878"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5pPr>
            <a:lvl6pPr marL="2658184"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6pPr>
            <a:lvl7pPr marL="3141490"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7pPr>
            <a:lvl8pPr marL="3624796"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8pPr>
            <a:lvl9pPr marL="4108102"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9pPr>
          </a:lstStyle>
          <a:p>
            <a:pPr>
              <a:spcBef>
                <a:spcPct val="0"/>
              </a:spcBef>
            </a:pPr>
            <a:fld id="{5B58A06F-77FF-4CA0-AC28-D3E15D6EF10E}" type="slidenum">
              <a:rPr lang="en-US" altLang="en-US" sz="1400"/>
              <a:pPr>
                <a:spcBef>
                  <a:spcPct val="0"/>
                </a:spcBef>
              </a:pPr>
              <a:t>340</a:t>
            </a:fld>
            <a:endParaRPr lang="en-US" altLang="en-US" sz="1400"/>
          </a:p>
        </p:txBody>
      </p:sp>
      <p:sp>
        <p:nvSpPr>
          <p:cNvPr id="226307" name="Rectangle 2"/>
          <p:cNvSpPr>
            <a:spLocks noGrp="1" noRot="1" noChangeAspect="1" noChangeArrowheads="1" noTextEdit="1"/>
          </p:cNvSpPr>
          <p:nvPr>
            <p:ph type="sldImg"/>
          </p:nvPr>
        </p:nvSpPr>
        <p:spPr>
          <a:xfrm>
            <a:off x="457200" y="720725"/>
            <a:ext cx="6400800" cy="3600450"/>
          </a:xfrm>
          <a:ln>
            <a:solidFill>
              <a:srgbClr val="000000"/>
            </a:solidFill>
            <a:miter lim="800000"/>
            <a:headEnd/>
            <a:tailEnd/>
          </a:ln>
        </p:spPr>
      </p:sp>
      <p:sp>
        <p:nvSpPr>
          <p:cNvPr id="226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a:latin typeface="Times New Roman" panose="02020603050405020304" pitchFamily="18" charset="0"/>
              </a:rPr>
              <a:t>Plan Maintenance</a:t>
            </a:r>
          </a:p>
        </p:txBody>
      </p:sp>
    </p:spTree>
    <p:extLst>
      <p:ext uri="{BB962C8B-B14F-4D97-AF65-F5344CB8AC3E}">
        <p14:creationId xmlns:p14="http://schemas.microsoft.com/office/powerpoint/2010/main" val="2181909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9" name="Google Shape;549;p37: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f835c88f7_3_8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f835c88f7_3_85: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12744735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to widescale fraud and the unethical behavior of numerous organizations in the early 2000’s, the Open Compliance &amp; Ethics Group (OCEG)  provided a set of published, open source standards addressing Principled Performance through GRC</a:t>
            </a:r>
          </a:p>
          <a:p>
            <a:r>
              <a:rPr lang="en-US" dirty="0"/>
              <a:t> Includes standards, guidelines, tools and online resources to address governance, risk management, compliance and ethics (GRC) for global corporations and other organizations</a:t>
            </a:r>
          </a:p>
          <a:p>
            <a:r>
              <a:rPr lang="en-US" dirty="0"/>
              <a:t>Directs organizations to meet objectives through </a:t>
            </a:r>
          </a:p>
          <a:p>
            <a:pPr lvl="1">
              <a:spcBef>
                <a:spcPts val="600"/>
              </a:spcBef>
            </a:pPr>
            <a:r>
              <a:rPr lang="en-US" dirty="0"/>
              <a:t>Sound, principled leadership</a:t>
            </a:r>
          </a:p>
          <a:p>
            <a:pPr lvl="1">
              <a:spcBef>
                <a:spcPts val="600"/>
              </a:spcBef>
            </a:pPr>
            <a:r>
              <a:rPr lang="en-US" dirty="0"/>
              <a:t>Addressing the unknown elements of the business </a:t>
            </a:r>
          </a:p>
          <a:p>
            <a:pPr lvl="1">
              <a:spcBef>
                <a:spcPts val="600"/>
              </a:spcBef>
            </a:pPr>
            <a:r>
              <a:rPr lang="en-US" dirty="0"/>
              <a:t>Maintaining compliance with laws and ethical behavior</a:t>
            </a:r>
          </a:p>
          <a:p>
            <a:endParaRPr lang="en-US" dirty="0"/>
          </a:p>
        </p:txBody>
      </p:sp>
      <p:sp>
        <p:nvSpPr>
          <p:cNvPr id="4" name="Slide Number Placeholder 3"/>
          <p:cNvSpPr>
            <a:spLocks noGrp="1"/>
          </p:cNvSpPr>
          <p:nvPr>
            <p:ph type="sldNum" sz="quarter" idx="5"/>
          </p:nvPr>
        </p:nvSpPr>
        <p:spPr/>
        <p:txBody>
          <a:bodyPr/>
          <a:lstStyle/>
          <a:p>
            <a:fld id="{BFD11626-F8C5-4D54-ABAE-E86B09321E45}" type="slidenum">
              <a:rPr lang="en-US" smtClean="0"/>
              <a:t>30</a:t>
            </a:fld>
            <a:endParaRPr lang="en-US"/>
          </a:p>
        </p:txBody>
      </p:sp>
    </p:spTree>
    <p:extLst>
      <p:ext uri="{BB962C8B-B14F-4D97-AF65-F5344CB8AC3E}">
        <p14:creationId xmlns:p14="http://schemas.microsoft.com/office/powerpoint/2010/main" val="1777828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p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364b60cd0_1_91: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4364b60cd0_1_91: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pPr marL="184492" indent="-156109">
              <a:lnSpc>
                <a:spcPct val="101600"/>
              </a:lnSpc>
              <a:buClr>
                <a:schemeClr val="dk1"/>
              </a:buClr>
              <a:buSzPts val="1400"/>
              <a:buFont typeface="Assistant"/>
              <a:buChar char="●"/>
            </a:pPr>
            <a:r>
              <a:rPr lang="en" sz="1600">
                <a:solidFill>
                  <a:schemeClr val="dk1"/>
                </a:solidFill>
                <a:latin typeface="Assistant"/>
                <a:ea typeface="Assistant"/>
                <a:cs typeface="Assistant"/>
                <a:sym typeface="Assistant"/>
              </a:rPr>
              <a:t>Corporate governance is ethical corporate behavior by directors and/or others charged with governance in the creation of value for stakeholders.  Also includes the distribution of rights and responsibilities among  different participants in the corporation, such as the board,  management, shareholders and other stakeholders</a:t>
            </a:r>
            <a:endParaRPr sz="1600">
              <a:solidFill>
                <a:schemeClr val="dk1"/>
              </a:solidFill>
              <a:latin typeface="Assistant"/>
              <a:ea typeface="Assistant"/>
              <a:cs typeface="Assistant"/>
              <a:sym typeface="Assistant"/>
            </a:endParaRPr>
          </a:p>
          <a:p>
            <a:pPr marL="184492" indent="-156109">
              <a:lnSpc>
                <a:spcPct val="101600"/>
              </a:lnSpc>
              <a:buClr>
                <a:schemeClr val="dk1"/>
              </a:buClr>
              <a:buSzPts val="1400"/>
              <a:buFont typeface="Assistant"/>
              <a:buChar char="●"/>
            </a:pPr>
            <a:r>
              <a:rPr lang="en" sz="1600">
                <a:solidFill>
                  <a:schemeClr val="dk1"/>
                </a:solidFill>
                <a:latin typeface="Assistant"/>
                <a:ea typeface="Assistant"/>
                <a:cs typeface="Assistant"/>
                <a:sym typeface="Assistant"/>
              </a:rPr>
              <a:t>Security Governance is a framework allowing the security goals and objectives of an enterprise to be set and expressed by senior management, communicated throughout the organization.  Governance provides entities throughout the organization with the authority to implement and enforce security, and further provides oversight and a means to verify performance</a:t>
            </a:r>
            <a:endParaRPr sz="1600">
              <a:solidFill>
                <a:schemeClr val="dk1"/>
              </a:solidFill>
              <a:latin typeface="Assistant"/>
              <a:ea typeface="Assistant"/>
              <a:cs typeface="Assistant"/>
              <a:sym typeface="Assistant"/>
            </a:endParaRPr>
          </a:p>
          <a:p>
            <a:pPr marL="184492" indent="-156109">
              <a:lnSpc>
                <a:spcPct val="101600"/>
              </a:lnSpc>
              <a:buClr>
                <a:schemeClr val="dk1"/>
              </a:buClr>
              <a:buSzPts val="1400"/>
              <a:buFont typeface="Assistant"/>
              <a:buChar char="●"/>
            </a:pPr>
            <a:r>
              <a:rPr lang="en" sz="1600">
                <a:solidFill>
                  <a:srgbClr val="161B25"/>
                </a:solidFill>
                <a:latin typeface="Assistant"/>
                <a:ea typeface="Assistant"/>
                <a:cs typeface="Assistant"/>
                <a:sym typeface="Assistant"/>
              </a:rPr>
              <a:t>Governance: the accountability for protection of the assets of an  organization</a:t>
            </a:r>
            <a:endParaRPr sz="1600">
              <a:solidFill>
                <a:srgbClr val="161B25"/>
              </a:solidFill>
              <a:latin typeface="Assistant"/>
              <a:ea typeface="Assistant"/>
              <a:cs typeface="Assistant"/>
              <a:sym typeface="Assistant"/>
            </a:endParaRPr>
          </a:p>
          <a:p>
            <a:pPr marL="184492" indent="-156109">
              <a:lnSpc>
                <a:spcPct val="101600"/>
              </a:lnSpc>
              <a:buClr>
                <a:schemeClr val="dk1"/>
              </a:buClr>
              <a:buSzPts val="1400"/>
              <a:buFont typeface="Assistant"/>
              <a:buChar char="●"/>
            </a:pPr>
            <a:r>
              <a:rPr lang="en" sz="1600">
                <a:solidFill>
                  <a:srgbClr val="161B25"/>
                </a:solidFill>
                <a:latin typeface="Assistant"/>
                <a:ea typeface="Assistant"/>
                <a:cs typeface="Assistant"/>
                <a:sym typeface="Assistant"/>
              </a:rPr>
              <a:t>Board of directors</a:t>
            </a:r>
            <a:endParaRPr sz="1600">
              <a:solidFill>
                <a:srgbClr val="161B25"/>
              </a:solidFill>
              <a:latin typeface="Assistant"/>
              <a:ea typeface="Assistant"/>
              <a:cs typeface="Assistant"/>
              <a:sym typeface="Assistant"/>
            </a:endParaRPr>
          </a:p>
          <a:p>
            <a:pPr marL="184492" indent="-156109">
              <a:lnSpc>
                <a:spcPct val="101600"/>
              </a:lnSpc>
              <a:buClr>
                <a:schemeClr val="dk1"/>
              </a:buClr>
              <a:buSzPts val="1400"/>
              <a:buFont typeface="Assistant"/>
              <a:buChar char="●"/>
            </a:pPr>
            <a:r>
              <a:rPr lang="en" sz="1600">
                <a:solidFill>
                  <a:srgbClr val="161B25"/>
                </a:solidFill>
                <a:latin typeface="Assistant"/>
                <a:ea typeface="Assistant"/>
                <a:cs typeface="Assistant"/>
                <a:sym typeface="Assistant"/>
              </a:rPr>
              <a:t>Applicable to all departments and includes risk management</a:t>
            </a:r>
            <a:endParaRPr sz="1600">
              <a:solidFill>
                <a:srgbClr val="161B25"/>
              </a:solidFill>
              <a:latin typeface="Assistant"/>
              <a:ea typeface="Assistant"/>
              <a:cs typeface="Assistant"/>
              <a:sym typeface="Assistant"/>
            </a:endParaRPr>
          </a:p>
          <a:p>
            <a:pPr>
              <a:lnSpc>
                <a:spcPct val="150000"/>
              </a:lnSpc>
              <a:spcBef>
                <a:spcPts val="112"/>
              </a:spcBef>
            </a:pPr>
            <a:r>
              <a:rPr lang="en" sz="1600">
                <a:solidFill>
                  <a:srgbClr val="161B25"/>
                </a:solidFill>
                <a:latin typeface="Assistant"/>
                <a:ea typeface="Assistant"/>
                <a:cs typeface="Assistant"/>
                <a:sym typeface="Assistant"/>
              </a:rPr>
              <a:t>Value creation = benefits realization, risk optimization and resource  optimization</a:t>
            </a:r>
            <a:endParaRPr sz="1600">
              <a:solidFill>
                <a:schemeClr val="dk1"/>
              </a:solidFill>
              <a:latin typeface="Assistant"/>
              <a:ea typeface="Assistant"/>
              <a:cs typeface="Assistant"/>
              <a:sym typeface="Assistant"/>
            </a:endParaRPr>
          </a:p>
        </p:txBody>
      </p:sp>
      <p:sp>
        <p:nvSpPr>
          <p:cNvPr id="198" name="Google Shape;198;g4364b60cd0_1_91: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32</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044925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38731ac6f_0_93: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38731ac6f_0_93: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42206680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364b60cd0_1_98: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35</a:t>
            </a:fld>
            <a:endParaRPr sz="1400" kern="0">
              <a:solidFill>
                <a:srgbClr val="000000"/>
              </a:solidFill>
              <a:latin typeface="Times"/>
              <a:ea typeface="Times"/>
              <a:cs typeface="Times"/>
              <a:sym typeface="Times"/>
            </a:endParaRPr>
          </a:p>
        </p:txBody>
      </p:sp>
      <p:sp>
        <p:nvSpPr>
          <p:cNvPr id="205" name="Google Shape;205;g4364b60cd0_1_98:notes"/>
          <p:cNvSpPr txBox="1"/>
          <p:nvPr/>
        </p:nvSpPr>
        <p:spPr>
          <a:xfrm>
            <a:off x="1064029" y="990419"/>
            <a:ext cx="3901440" cy="489245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ctr" anchorCtr="0">
            <a:noAutofit/>
          </a:bodyPr>
          <a:lstStyle/>
          <a:p>
            <a:pPr defTabSz="966612">
              <a:buClr>
                <a:srgbClr val="000000"/>
              </a:buClr>
              <a:defRPr/>
            </a:pPr>
            <a:endParaRPr sz="2000" kern="0">
              <a:solidFill>
                <a:srgbClr val="000000"/>
              </a:solidFill>
              <a:latin typeface="Calibri"/>
              <a:ea typeface="Calibri"/>
              <a:cs typeface="Calibri"/>
              <a:sym typeface="Calibri"/>
            </a:endParaRPr>
          </a:p>
        </p:txBody>
      </p:sp>
      <p:sp>
        <p:nvSpPr>
          <p:cNvPr id="206" name="Google Shape;206;g4364b60cd0_1_98:notes"/>
          <p:cNvSpPr txBox="1">
            <a:spLocks noGrp="1"/>
          </p:cNvSpPr>
          <p:nvPr>
            <p:ph type="body" idx="1"/>
          </p:nvPr>
        </p:nvSpPr>
        <p:spPr>
          <a:xfrm>
            <a:off x="603442" y="6195775"/>
            <a:ext cx="4822699" cy="5870482"/>
          </a:xfrm>
          <a:prstGeom prst="rect">
            <a:avLst/>
          </a:prstGeom>
          <a:noFill/>
          <a:ln>
            <a:noFill/>
          </a:ln>
        </p:spPr>
        <p:txBody>
          <a:bodyPr spcFirstLastPara="1" wrap="square" lIns="102163" tIns="51067" rIns="102163" bIns="51067" anchor="ctr" anchorCtr="0">
            <a:noAutofit/>
          </a:bodyPr>
          <a:lstStyle/>
          <a:p>
            <a:r>
              <a:rPr lang="en" sz="1600" b="1">
                <a:solidFill>
                  <a:schemeClr val="dk1"/>
                </a:solidFill>
                <a:latin typeface="Assistant"/>
                <a:ea typeface="Assistant"/>
                <a:cs typeface="Assistant"/>
                <a:sym typeface="Assistant"/>
              </a:rPr>
              <a:t>Due Care and Due Diligence</a:t>
            </a:r>
            <a:endParaRPr sz="1600">
              <a:latin typeface="Assistant"/>
              <a:ea typeface="Assistant"/>
              <a:cs typeface="Assistant"/>
              <a:sym typeface="Assistant"/>
            </a:endParaRPr>
          </a:p>
          <a:p>
            <a:pPr>
              <a:spcBef>
                <a:spcPts val="531"/>
              </a:spcBef>
            </a:pPr>
            <a:r>
              <a:rPr lang="en" sz="1600">
                <a:solidFill>
                  <a:schemeClr val="dk1"/>
                </a:solidFill>
                <a:latin typeface="Assistant"/>
                <a:ea typeface="Assistant"/>
                <a:cs typeface="Assistant"/>
                <a:sym typeface="Assistant"/>
              </a:rPr>
              <a:t> </a:t>
            </a:r>
            <a:endParaRPr sz="1600">
              <a:latin typeface="Assistant"/>
              <a:ea typeface="Assistant"/>
              <a:cs typeface="Assistant"/>
              <a:sym typeface="Assistant"/>
            </a:endParaRPr>
          </a:p>
          <a:p>
            <a:pPr>
              <a:spcBef>
                <a:spcPts val="531"/>
              </a:spcBef>
            </a:pPr>
            <a:r>
              <a:rPr lang="en" sz="1600">
                <a:solidFill>
                  <a:schemeClr val="dk1"/>
                </a:solidFill>
                <a:latin typeface="Assistant"/>
                <a:ea typeface="Assistant"/>
                <a:cs typeface="Assistant"/>
                <a:sym typeface="Assistant"/>
              </a:rPr>
              <a:t>The information owner, senior management, has the responsibility of classifying data, dictating how it will be protected, and ensuring that only the necessary individuals access it. If anything happens to the data, they are ultimately responsible. </a:t>
            </a:r>
            <a:endParaRPr sz="1600">
              <a:latin typeface="Assistant"/>
              <a:ea typeface="Assistant"/>
              <a:cs typeface="Assistant"/>
              <a:sym typeface="Assistant"/>
            </a:endParaRPr>
          </a:p>
          <a:p>
            <a:pPr>
              <a:spcBef>
                <a:spcPts val="531"/>
              </a:spcBef>
            </a:pPr>
            <a:endParaRPr sz="1600">
              <a:solidFill>
                <a:schemeClr val="dk1"/>
              </a:solidFill>
              <a:latin typeface="Assistant"/>
              <a:ea typeface="Assistant"/>
              <a:cs typeface="Assistant"/>
              <a:sym typeface="Assistant"/>
            </a:endParaRPr>
          </a:p>
          <a:p>
            <a:pPr>
              <a:spcBef>
                <a:spcPts val="531"/>
              </a:spcBef>
            </a:pPr>
            <a:r>
              <a:rPr lang="en" sz="1600">
                <a:solidFill>
                  <a:schemeClr val="dk1"/>
                </a:solidFill>
                <a:latin typeface="Assistant"/>
                <a:ea typeface="Assistant"/>
                <a:cs typeface="Assistant"/>
                <a:sym typeface="Assistant"/>
              </a:rPr>
              <a:t>The owners are expected to practice </a:t>
            </a:r>
            <a:r>
              <a:rPr lang="en" sz="1600" b="1" i="1">
                <a:solidFill>
                  <a:schemeClr val="dk1"/>
                </a:solidFill>
                <a:latin typeface="Assistant"/>
                <a:ea typeface="Assistant"/>
                <a:cs typeface="Assistant"/>
                <a:sym typeface="Assistant"/>
              </a:rPr>
              <a:t>due care</a:t>
            </a:r>
            <a:r>
              <a:rPr lang="en" sz="1600">
                <a:solidFill>
                  <a:schemeClr val="dk1"/>
                </a:solidFill>
                <a:latin typeface="Assistant"/>
                <a:ea typeface="Assistant"/>
                <a:cs typeface="Assistant"/>
                <a:sym typeface="Assistant"/>
              </a:rPr>
              <a:t>. Due care means to take the necessary steps to protect assets, as in installing anti-virus or intrusion detection system (IDS) software.</a:t>
            </a:r>
            <a:endParaRPr sz="1600">
              <a:latin typeface="Assistant"/>
              <a:ea typeface="Assistant"/>
              <a:cs typeface="Assistant"/>
              <a:sym typeface="Assistant"/>
            </a:endParaRPr>
          </a:p>
          <a:p>
            <a:pPr>
              <a:spcBef>
                <a:spcPts val="531"/>
              </a:spcBef>
            </a:pPr>
            <a:r>
              <a:rPr lang="en" sz="1600" b="1" i="1">
                <a:solidFill>
                  <a:schemeClr val="dk1"/>
                </a:solidFill>
                <a:latin typeface="Assistant"/>
                <a:ea typeface="Assistant"/>
                <a:cs typeface="Assistant"/>
                <a:sym typeface="Assistant"/>
              </a:rPr>
              <a:t> </a:t>
            </a:r>
            <a:endParaRPr sz="1600">
              <a:latin typeface="Assistant"/>
              <a:ea typeface="Assistant"/>
              <a:cs typeface="Assistant"/>
              <a:sym typeface="Assistant"/>
            </a:endParaRPr>
          </a:p>
          <a:p>
            <a:pPr>
              <a:spcBef>
                <a:spcPts val="531"/>
              </a:spcBef>
            </a:pPr>
            <a:r>
              <a:rPr lang="en" sz="1600" b="1" i="1">
                <a:solidFill>
                  <a:schemeClr val="dk1"/>
                </a:solidFill>
                <a:latin typeface="Assistant"/>
                <a:ea typeface="Assistant"/>
                <a:cs typeface="Assistant"/>
                <a:sym typeface="Assistant"/>
              </a:rPr>
              <a:t>Due diligence </a:t>
            </a:r>
            <a:r>
              <a:rPr lang="en" sz="1600">
                <a:solidFill>
                  <a:schemeClr val="dk1"/>
                </a:solidFill>
                <a:latin typeface="Assistant"/>
                <a:ea typeface="Assistant"/>
                <a:cs typeface="Assistant"/>
                <a:sym typeface="Assistant"/>
              </a:rPr>
              <a:t>is the act of investigating and understanding the risks the company faces. </a:t>
            </a:r>
            <a:endParaRPr sz="1600">
              <a:latin typeface="Assistant"/>
              <a:ea typeface="Assistant"/>
              <a:cs typeface="Assistant"/>
              <a:sym typeface="Assistant"/>
            </a:endParaRPr>
          </a:p>
          <a:p>
            <a:pPr>
              <a:spcBef>
                <a:spcPts val="531"/>
              </a:spcBef>
            </a:pPr>
            <a:endParaRPr sz="1600">
              <a:solidFill>
                <a:schemeClr val="dk1"/>
              </a:solidFill>
              <a:latin typeface="Assistant"/>
              <a:ea typeface="Assistant"/>
              <a:cs typeface="Assistant"/>
              <a:sym typeface="Assistant"/>
            </a:endParaRPr>
          </a:p>
          <a:p>
            <a:pPr>
              <a:spcBef>
                <a:spcPts val="531"/>
              </a:spcBef>
            </a:pPr>
            <a:r>
              <a:rPr lang="en" sz="1600">
                <a:solidFill>
                  <a:schemeClr val="dk1"/>
                </a:solidFill>
                <a:latin typeface="Assistant"/>
                <a:ea typeface="Assistant"/>
                <a:cs typeface="Assistant"/>
                <a:sym typeface="Assistant"/>
              </a:rPr>
              <a:t>A company practices due care by developing security policies, procedures, and standards. Due care shows that a company has taken responsibility for the activities that take place within the corporation and has taken the necessary steps to help protect the company, its resources, and employees from possible risks. </a:t>
            </a:r>
            <a:endParaRPr sz="1600">
              <a:latin typeface="Assistant"/>
              <a:ea typeface="Assistant"/>
              <a:cs typeface="Assistant"/>
              <a:sym typeface="Assistant"/>
            </a:endParaRPr>
          </a:p>
          <a:p>
            <a:pPr>
              <a:spcBef>
                <a:spcPts val="531"/>
              </a:spcBef>
            </a:pPr>
            <a:endParaRPr sz="1600">
              <a:solidFill>
                <a:schemeClr val="dk1"/>
              </a:solidFill>
              <a:latin typeface="Assistant"/>
              <a:ea typeface="Assistant"/>
              <a:cs typeface="Assistant"/>
              <a:sym typeface="Assistant"/>
            </a:endParaRPr>
          </a:p>
          <a:p>
            <a:pPr>
              <a:spcBef>
                <a:spcPts val="531"/>
              </a:spcBef>
            </a:pPr>
            <a:r>
              <a:rPr lang="en" sz="1600">
                <a:solidFill>
                  <a:schemeClr val="dk1"/>
                </a:solidFill>
                <a:latin typeface="Assistant"/>
                <a:ea typeface="Assistant"/>
                <a:cs typeface="Assistant"/>
                <a:sym typeface="Assistant"/>
              </a:rPr>
              <a:t>Thus, due diligence is understanding the current threats and risks, and due care is implementing countermeasures to provide protection from those threats. If a company does not practice due care and due diligence pertaining to the security of its assets, it can be legally charged with negligence and held accountable for any ramifications of that negligence.</a:t>
            </a:r>
            <a:endParaRPr sz="1600">
              <a:latin typeface="Assistant"/>
              <a:ea typeface="Assistant"/>
              <a:cs typeface="Assistant"/>
              <a:sym typeface="Assistant"/>
            </a:endParaRPr>
          </a:p>
          <a:p>
            <a:pPr>
              <a:spcBef>
                <a:spcPts val="531"/>
              </a:spcBef>
            </a:pPr>
            <a:r>
              <a:rPr lang="en" sz="1600">
                <a:solidFill>
                  <a:schemeClr val="dk1"/>
                </a:solidFill>
                <a:latin typeface="Assistant"/>
                <a:ea typeface="Assistant"/>
                <a:cs typeface="Assistant"/>
                <a:sym typeface="Assistant"/>
              </a:rPr>
              <a:t> </a:t>
            </a:r>
            <a:endParaRPr sz="1600">
              <a:latin typeface="Assistant"/>
              <a:ea typeface="Assistant"/>
              <a:cs typeface="Assistant"/>
              <a:sym typeface="Assistant"/>
            </a:endParaRPr>
          </a:p>
          <a:p>
            <a:pPr>
              <a:spcBef>
                <a:spcPts val="531"/>
              </a:spcBef>
            </a:pPr>
            <a:r>
              <a:rPr lang="en" sz="1600">
                <a:solidFill>
                  <a:schemeClr val="dk1"/>
                </a:solidFill>
                <a:latin typeface="Assistant"/>
                <a:ea typeface="Assistant"/>
                <a:cs typeface="Assistant"/>
                <a:sym typeface="Assistant"/>
              </a:rPr>
              <a:t>If a security incident took place and it was determined that the information owner was not practicing due care, then liability could easily lie at his doorstep.</a:t>
            </a:r>
            <a:endParaRPr sz="1600">
              <a:latin typeface="Assistant"/>
              <a:ea typeface="Assistant"/>
              <a:cs typeface="Assistant"/>
              <a:sym typeface="Assistant"/>
            </a:endParaRPr>
          </a:p>
          <a:p>
            <a:pPr>
              <a:spcBef>
                <a:spcPts val="531"/>
              </a:spcBef>
            </a:pPr>
            <a:endParaRPr sz="1600">
              <a:solidFill>
                <a:schemeClr val="dk1"/>
              </a:solidFill>
              <a:latin typeface="Assistant"/>
              <a:ea typeface="Assistant"/>
              <a:cs typeface="Assistant"/>
              <a:sym typeface="Assistant"/>
            </a:endParaRPr>
          </a:p>
        </p:txBody>
      </p:sp>
      <p:sp>
        <p:nvSpPr>
          <p:cNvPr id="207" name="Google Shape;207;g4364b60cd0_1_98: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7744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f835c88f7_3_8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f835c88f7_3_85: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4219741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2" name="Google Shape;592;p3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4231698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5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3" name="Google Shape;693;p5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25544584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4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p4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22580196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8" name="Google Shape;628;p4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29499725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43065eb6ad_0_24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g43065eb6ad_0_245: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r>
              <a:rPr lang="en" sz="1600">
                <a:solidFill>
                  <a:schemeClr val="dk1"/>
                </a:solidFill>
                <a:latin typeface="Assistant"/>
                <a:ea typeface="Assistant"/>
                <a:cs typeface="Assistant"/>
                <a:sym typeface="Assistant"/>
              </a:rPr>
              <a:t>Capability Maturity Models, such as the CMMI from Carnegie Mellon evaluate an organization on the maturity of its processes.   Usually for compliance, or to meet customer requirements an organization may need to pursue a rating from 1-5 from CMMI.  Gap analysis looks at the current state vs. the desired state and helps us close the gap.</a:t>
            </a:r>
            <a:endParaRPr sz="1600">
              <a:solidFill>
                <a:schemeClr val="dk1"/>
              </a:solidFill>
              <a:latin typeface="Assistant"/>
              <a:ea typeface="Assistant"/>
              <a:cs typeface="Assistant"/>
              <a:sym typeface="Assistant"/>
            </a:endParaRPr>
          </a:p>
        </p:txBody>
      </p:sp>
      <p:sp>
        <p:nvSpPr>
          <p:cNvPr id="230" name="Google Shape;230;g43065eb6ad_0_245: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42</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705998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364b60cd0_1_146: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4364b60cd0_1_146: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r>
              <a:rPr lang="en" sz="1600">
                <a:solidFill>
                  <a:schemeClr val="dk1"/>
                </a:solidFill>
                <a:latin typeface="Assistant"/>
                <a:ea typeface="Assistant"/>
                <a:cs typeface="Assistant"/>
                <a:sym typeface="Assistant"/>
              </a:rPr>
              <a:t>The purpose of a strategic plan for security is to provide management with the necessary information to make informed decisions about investment in security. The strategic plan links the security function with the business direction. The strategy must present a business case that describes key business benefits and outcomes related to security, with recommended strategies for achieving those outcomes. Long term vision for the organization is the responsibility of senior management and should be understood throughout the organization.  Each department or division within the enterprise should be working in alignment to achieve the desired state.</a:t>
            </a:r>
            <a:endParaRPr sz="1600">
              <a:solidFill>
                <a:schemeClr val="dk1"/>
              </a:solidFill>
              <a:latin typeface="Assistant"/>
              <a:ea typeface="Assistant"/>
              <a:cs typeface="Assistant"/>
              <a:sym typeface="Assistant"/>
            </a:endParaRPr>
          </a:p>
        </p:txBody>
      </p:sp>
      <p:sp>
        <p:nvSpPr>
          <p:cNvPr id="222" name="Google Shape;222;g4364b60cd0_1_146: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43</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3520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4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p4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39437660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364b60cd0_1_154: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g4364b60cd0_1_154: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r>
              <a:rPr lang="en" sz="1600">
                <a:solidFill>
                  <a:schemeClr val="dk1"/>
                </a:solidFill>
                <a:latin typeface="Assistant"/>
                <a:ea typeface="Assistant"/>
                <a:cs typeface="Assistant"/>
                <a:sym typeface="Assistant"/>
              </a:rPr>
              <a:t>Short-term objectives help us accomplish long term goals.</a:t>
            </a:r>
            <a:endParaRPr sz="1600">
              <a:solidFill>
                <a:schemeClr val="dk1"/>
              </a:solidFill>
              <a:latin typeface="Assistant"/>
              <a:ea typeface="Assistant"/>
              <a:cs typeface="Assistant"/>
              <a:sym typeface="Assistant"/>
            </a:endParaRPr>
          </a:p>
          <a:p>
            <a:pPr marL="326410"/>
            <a:r>
              <a:rPr lang="en" sz="1600" b="1">
                <a:solidFill>
                  <a:srgbClr val="16161D"/>
                </a:solidFill>
                <a:latin typeface="Assistant"/>
                <a:ea typeface="Assistant"/>
                <a:cs typeface="Assistant"/>
                <a:sym typeface="Assistant"/>
              </a:rPr>
              <a:t>Example of a security strategy objective</a:t>
            </a:r>
            <a:r>
              <a:rPr lang="en" sz="1600">
                <a:solidFill>
                  <a:srgbClr val="16161D"/>
                </a:solidFill>
                <a:latin typeface="Assistant"/>
                <a:ea typeface="Assistant"/>
                <a:cs typeface="Assistant"/>
                <a:sym typeface="Assistant"/>
              </a:rPr>
              <a:t> – Protect the confidentiality of customer PII</a:t>
            </a:r>
            <a:endParaRPr sz="1600">
              <a:solidFill>
                <a:srgbClr val="16161D"/>
              </a:solidFill>
              <a:latin typeface="Assistant"/>
              <a:ea typeface="Assistant"/>
              <a:cs typeface="Assistant"/>
              <a:sym typeface="Assistant"/>
            </a:endParaRPr>
          </a:p>
          <a:p>
            <a:pPr marL="326410">
              <a:spcBef>
                <a:spcPts val="1341"/>
              </a:spcBef>
              <a:buClr>
                <a:schemeClr val="dk1"/>
              </a:buClr>
            </a:pPr>
            <a:r>
              <a:rPr lang="en" sz="1600" b="1">
                <a:solidFill>
                  <a:srgbClr val="16161D"/>
                </a:solidFill>
                <a:latin typeface="Assistant"/>
                <a:ea typeface="Assistant"/>
                <a:cs typeface="Assistant"/>
                <a:sym typeface="Assistant"/>
              </a:rPr>
              <a:t>Key initiative</a:t>
            </a:r>
            <a:r>
              <a:rPr lang="en" sz="1600">
                <a:solidFill>
                  <a:srgbClr val="16161D"/>
                </a:solidFill>
                <a:latin typeface="Assistant"/>
                <a:ea typeface="Assistant"/>
                <a:cs typeface="Assistant"/>
                <a:sym typeface="Assistant"/>
              </a:rPr>
              <a:t> – Strengthen policies and standards clarifying requirements for data protection  (These are usually the gaps that were found in the risk assessment.)</a:t>
            </a:r>
            <a:endParaRPr sz="1600">
              <a:solidFill>
                <a:srgbClr val="16161D"/>
              </a:solidFill>
              <a:latin typeface="Assistant"/>
              <a:ea typeface="Assistant"/>
              <a:cs typeface="Assistant"/>
              <a:sym typeface="Assistant"/>
            </a:endParaRPr>
          </a:p>
          <a:p>
            <a:pPr marL="638629">
              <a:spcBef>
                <a:spcPts val="1341"/>
              </a:spcBef>
              <a:buClr>
                <a:schemeClr val="dk1"/>
              </a:buClr>
            </a:pPr>
            <a:r>
              <a:rPr lang="en" sz="1600" b="1">
                <a:solidFill>
                  <a:srgbClr val="16161D"/>
                </a:solidFill>
                <a:latin typeface="Assistant"/>
                <a:ea typeface="Assistant"/>
                <a:cs typeface="Assistant"/>
                <a:sym typeface="Assistant"/>
              </a:rPr>
              <a:t>Enables objectives</a:t>
            </a:r>
            <a:r>
              <a:rPr lang="en" sz="1600">
                <a:solidFill>
                  <a:srgbClr val="16161D"/>
                </a:solidFill>
                <a:latin typeface="Assistant"/>
                <a:ea typeface="Assistant"/>
                <a:cs typeface="Assistant"/>
                <a:sym typeface="Assistant"/>
              </a:rPr>
              <a:t> – Confidentiality of information, improved security of systems &amp; network services, proactive data security and governance.  </a:t>
            </a:r>
            <a:endParaRPr sz="1600">
              <a:solidFill>
                <a:srgbClr val="16161D"/>
              </a:solidFill>
              <a:latin typeface="Assistant"/>
              <a:ea typeface="Assistant"/>
              <a:cs typeface="Assistant"/>
              <a:sym typeface="Assistant"/>
            </a:endParaRPr>
          </a:p>
          <a:p>
            <a:pPr marL="638629">
              <a:spcBef>
                <a:spcPts val="1341"/>
              </a:spcBef>
              <a:buClr>
                <a:schemeClr val="dk1"/>
              </a:buClr>
            </a:pPr>
            <a:r>
              <a:rPr lang="en" sz="1600" b="1">
                <a:solidFill>
                  <a:srgbClr val="16161D"/>
                </a:solidFill>
                <a:latin typeface="Assistant"/>
                <a:ea typeface="Assistant"/>
                <a:cs typeface="Assistant"/>
                <a:sym typeface="Assistant"/>
              </a:rPr>
              <a:t>Description</a:t>
            </a:r>
            <a:r>
              <a:rPr lang="en" sz="1600">
                <a:solidFill>
                  <a:srgbClr val="16161D"/>
                </a:solidFill>
                <a:latin typeface="Assistant"/>
                <a:ea typeface="Assistant"/>
                <a:cs typeface="Assistant"/>
                <a:sym typeface="Assistant"/>
              </a:rPr>
              <a:t> – Develop, approve, and launch a suite of information security policies, standards, and guidelines based on ISO/IEC 27001.</a:t>
            </a:r>
            <a:endParaRPr sz="1600">
              <a:solidFill>
                <a:srgbClr val="16161D"/>
              </a:solidFill>
              <a:latin typeface="Assistant"/>
              <a:ea typeface="Assistant"/>
              <a:cs typeface="Assistant"/>
              <a:sym typeface="Assistant"/>
            </a:endParaRPr>
          </a:p>
          <a:p>
            <a:pPr marL="638629">
              <a:spcBef>
                <a:spcPts val="1341"/>
              </a:spcBef>
              <a:buClr>
                <a:schemeClr val="dk1"/>
              </a:buClr>
            </a:pPr>
            <a:r>
              <a:rPr lang="en" sz="1600" b="1">
                <a:solidFill>
                  <a:srgbClr val="16161D"/>
                </a:solidFill>
                <a:latin typeface="Assistant"/>
                <a:ea typeface="Assistant"/>
                <a:cs typeface="Assistant"/>
                <a:sym typeface="Assistant"/>
              </a:rPr>
              <a:t>Key benefits</a:t>
            </a:r>
            <a:r>
              <a:rPr lang="en" sz="1600">
                <a:solidFill>
                  <a:srgbClr val="16161D"/>
                </a:solidFill>
                <a:latin typeface="Assistant"/>
                <a:ea typeface="Assistant"/>
                <a:cs typeface="Assistant"/>
                <a:sym typeface="Assistant"/>
              </a:rPr>
              <a:t> – These benefits need to be aligned with the business.</a:t>
            </a:r>
            <a:endParaRPr sz="1600">
              <a:solidFill>
                <a:srgbClr val="16161D"/>
              </a:solidFill>
              <a:latin typeface="Assistant"/>
              <a:ea typeface="Assistant"/>
              <a:cs typeface="Assistant"/>
              <a:sym typeface="Assistant"/>
            </a:endParaRPr>
          </a:p>
          <a:p>
            <a:pPr marL="638629">
              <a:spcBef>
                <a:spcPts val="1341"/>
              </a:spcBef>
              <a:buClr>
                <a:schemeClr val="dk1"/>
              </a:buClr>
            </a:pPr>
            <a:r>
              <a:rPr lang="en" sz="1600">
                <a:solidFill>
                  <a:srgbClr val="16161D"/>
                </a:solidFill>
                <a:latin typeface="Assistant"/>
                <a:ea typeface="Assistant"/>
                <a:cs typeface="Assistant"/>
                <a:sym typeface="Assistant"/>
              </a:rPr>
              <a:t>Clear security baselines for all departments</a:t>
            </a:r>
            <a:endParaRPr sz="1600">
              <a:solidFill>
                <a:srgbClr val="16161D"/>
              </a:solidFill>
              <a:latin typeface="Assistant"/>
              <a:ea typeface="Assistant"/>
              <a:cs typeface="Assistant"/>
              <a:sym typeface="Assistant"/>
            </a:endParaRPr>
          </a:p>
          <a:p>
            <a:pPr marL="638629">
              <a:spcBef>
                <a:spcPts val="1341"/>
              </a:spcBef>
              <a:buClr>
                <a:schemeClr val="dk1"/>
              </a:buClr>
            </a:pPr>
            <a:r>
              <a:rPr lang="en" sz="1600">
                <a:solidFill>
                  <a:srgbClr val="16161D"/>
                </a:solidFill>
                <a:latin typeface="Assistant"/>
                <a:ea typeface="Assistant"/>
                <a:cs typeface="Assistant"/>
                <a:sym typeface="Assistant"/>
              </a:rPr>
              <a:t>Policy-based foundation to measure results</a:t>
            </a:r>
            <a:endParaRPr sz="1600">
              <a:solidFill>
                <a:srgbClr val="16161D"/>
              </a:solidFill>
              <a:latin typeface="Assistant"/>
              <a:ea typeface="Assistant"/>
              <a:cs typeface="Assistant"/>
              <a:sym typeface="Assistant"/>
            </a:endParaRPr>
          </a:p>
          <a:p>
            <a:pPr marL="638629">
              <a:spcBef>
                <a:spcPts val="1341"/>
              </a:spcBef>
              <a:buClr>
                <a:schemeClr val="dk1"/>
              </a:buClr>
            </a:pPr>
            <a:r>
              <a:rPr lang="en" sz="1600">
                <a:solidFill>
                  <a:srgbClr val="16161D"/>
                </a:solidFill>
                <a:latin typeface="Assistant"/>
                <a:ea typeface="Assistant"/>
                <a:cs typeface="Assistant"/>
                <a:sym typeface="Assistant"/>
              </a:rPr>
              <a:t>Consistent application of security controls across the enterprise</a:t>
            </a:r>
            <a:endParaRPr sz="1600">
              <a:solidFill>
                <a:srgbClr val="16161D"/>
              </a:solidFill>
              <a:latin typeface="Assistant"/>
              <a:ea typeface="Assistant"/>
              <a:cs typeface="Assistant"/>
              <a:sym typeface="Assistant"/>
            </a:endParaRPr>
          </a:p>
          <a:p>
            <a:pPr marL="638629">
              <a:spcBef>
                <a:spcPts val="1341"/>
              </a:spcBef>
              <a:buClr>
                <a:schemeClr val="dk1"/>
              </a:buClr>
            </a:pPr>
            <a:r>
              <a:rPr lang="en" sz="1600" b="1">
                <a:solidFill>
                  <a:srgbClr val="16161D"/>
                </a:solidFill>
                <a:latin typeface="Assistant"/>
                <a:ea typeface="Assistant"/>
                <a:cs typeface="Assistant"/>
                <a:sym typeface="Assistant"/>
              </a:rPr>
              <a:t>Project</a:t>
            </a:r>
            <a:r>
              <a:rPr lang="en" sz="1600">
                <a:solidFill>
                  <a:srgbClr val="16161D"/>
                </a:solidFill>
                <a:latin typeface="Assistant"/>
                <a:ea typeface="Assistant"/>
                <a:cs typeface="Assistant"/>
                <a:sym typeface="Assistant"/>
              </a:rPr>
              <a:t> – listed technology, service, etc. that will meet the objective.</a:t>
            </a:r>
            <a:endParaRPr sz="1600">
              <a:solidFill>
                <a:srgbClr val="16161D"/>
              </a:solidFill>
              <a:latin typeface="Assistant"/>
              <a:ea typeface="Assistant"/>
              <a:cs typeface="Assistant"/>
              <a:sym typeface="Assistant"/>
            </a:endParaRPr>
          </a:p>
          <a:p>
            <a:pPr>
              <a:spcBef>
                <a:spcPts val="1341"/>
              </a:spcBef>
              <a:buClr>
                <a:schemeClr val="dk1"/>
              </a:buClr>
            </a:pPr>
            <a:endParaRPr sz="1600">
              <a:solidFill>
                <a:schemeClr val="dk1"/>
              </a:solidFill>
              <a:latin typeface="Assistant"/>
              <a:ea typeface="Assistant"/>
              <a:cs typeface="Assistant"/>
              <a:sym typeface="Assistant"/>
            </a:endParaRPr>
          </a:p>
          <a:p>
            <a:endParaRPr sz="1600">
              <a:solidFill>
                <a:schemeClr val="dk1"/>
              </a:solidFill>
              <a:latin typeface="Assistant"/>
              <a:ea typeface="Assistant"/>
              <a:cs typeface="Assistant"/>
              <a:sym typeface="Assistant"/>
            </a:endParaRPr>
          </a:p>
        </p:txBody>
      </p:sp>
      <p:sp>
        <p:nvSpPr>
          <p:cNvPr id="238" name="Google Shape;238;g4364b60cd0_1_154: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45</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104767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f835c88f7_3_8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f835c88f7_3_85: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31028538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43065eb6ad_0_195: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48</a:t>
            </a:fld>
            <a:endParaRPr sz="1400" kern="0">
              <a:solidFill>
                <a:srgbClr val="000000"/>
              </a:solidFill>
              <a:latin typeface="Times"/>
              <a:ea typeface="Times"/>
              <a:cs typeface="Times"/>
              <a:sym typeface="Times"/>
            </a:endParaRPr>
          </a:p>
        </p:txBody>
      </p:sp>
      <p:sp>
        <p:nvSpPr>
          <p:cNvPr id="246" name="Google Shape;246;g43065eb6ad_0_195:notes"/>
          <p:cNvSpPr txBox="1"/>
          <p:nvPr/>
        </p:nvSpPr>
        <p:spPr>
          <a:xfrm>
            <a:off x="1064029" y="990419"/>
            <a:ext cx="3901440" cy="489245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ctr" anchorCtr="0">
            <a:noAutofit/>
          </a:bodyPr>
          <a:lstStyle/>
          <a:p>
            <a:pPr defTabSz="966612">
              <a:buClr>
                <a:srgbClr val="000000"/>
              </a:buClr>
              <a:defRPr/>
            </a:pPr>
            <a:endParaRPr sz="2000" kern="0">
              <a:solidFill>
                <a:srgbClr val="000000"/>
              </a:solidFill>
              <a:latin typeface="Calibri"/>
              <a:ea typeface="Calibri"/>
              <a:cs typeface="Calibri"/>
              <a:sym typeface="Calibri"/>
            </a:endParaRPr>
          </a:p>
        </p:txBody>
      </p:sp>
      <p:sp>
        <p:nvSpPr>
          <p:cNvPr id="247" name="Google Shape;247;g43065eb6ad_0_195:notes"/>
          <p:cNvSpPr txBox="1">
            <a:spLocks noGrp="1"/>
          </p:cNvSpPr>
          <p:nvPr>
            <p:ph type="body" idx="1"/>
          </p:nvPr>
        </p:nvSpPr>
        <p:spPr>
          <a:xfrm>
            <a:off x="603442" y="6195775"/>
            <a:ext cx="4823723" cy="5753066"/>
          </a:xfrm>
          <a:prstGeom prst="rect">
            <a:avLst/>
          </a:prstGeom>
          <a:noFill/>
          <a:ln>
            <a:noFill/>
          </a:ln>
        </p:spPr>
        <p:txBody>
          <a:bodyPr spcFirstLastPara="1" wrap="square" lIns="102163" tIns="15673" rIns="102163" bIns="51067" anchor="t" anchorCtr="0">
            <a:noAutofit/>
          </a:bodyPr>
          <a:lstStyle/>
          <a:p>
            <a:pPr>
              <a:lnSpc>
                <a:spcPct val="93000"/>
              </a:lnSpc>
            </a:pPr>
            <a:r>
              <a:rPr lang="en" sz="1600">
                <a:solidFill>
                  <a:srgbClr val="717375"/>
                </a:solidFill>
                <a:latin typeface="Assistant"/>
                <a:ea typeface="Assistant"/>
                <a:cs typeface="Assistant"/>
                <a:sym typeface="Assistant"/>
              </a:rPr>
              <a:t>ISO 27001 is a formal standard against which organizations can be certified.  ISO 27002 (and other ISO documents) provide assistance with implementation.  For instance, ISO 27001 provides a</a:t>
            </a:r>
            <a:r>
              <a:rPr lang="en" sz="1600">
                <a:solidFill>
                  <a:srgbClr val="444444"/>
                </a:solidFill>
                <a:latin typeface="Assistant"/>
                <a:ea typeface="Assistant"/>
                <a:cs typeface="Assistant"/>
                <a:sym typeface="Assistant"/>
              </a:rPr>
              <a:t> management system in which information security must be planned, implemented, monitored, reviewed, and improved. It means that management has its distinct responsibilities, that objectives must be set, measured and reviewed, that internal audits must be carried out and so on. All those requirements are defined in ISO 27001.  Practical implementation and further detail is provided in ISO 27002.  For instance ISO 27001 may indicate that access control is essential, but one would look to ISO 27002 to understand the various ways to enforce access control.  In reality the two documents are closely related, whereas ISO 27002 is one (of many) tools to accomplish ISO 27001 certification</a:t>
            </a:r>
            <a:endParaRPr sz="1600">
              <a:solidFill>
                <a:schemeClr val="dk1"/>
              </a:solidFill>
              <a:latin typeface="Assistant"/>
              <a:ea typeface="Assistant"/>
              <a:cs typeface="Assistant"/>
              <a:sym typeface="Assistant"/>
            </a:endParaRPr>
          </a:p>
        </p:txBody>
      </p:sp>
      <p:sp>
        <p:nvSpPr>
          <p:cNvPr id="248" name="Google Shape;248;g43065eb6ad_0_19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42994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43065eb6ad_0_204: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g43065eb6ad_0_204: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pPr marL="170301" indent="-99342">
              <a:lnSpc>
                <a:spcPct val="115000"/>
              </a:lnSpc>
              <a:buClr>
                <a:schemeClr val="dk1"/>
              </a:buClr>
              <a:buSzPts val="1400"/>
              <a:buFont typeface="Assistant"/>
              <a:buChar char="●"/>
            </a:pPr>
            <a:r>
              <a:rPr lang="en" sz="1600">
                <a:solidFill>
                  <a:schemeClr val="dk1"/>
                </a:solidFill>
                <a:latin typeface="Assistant SemiBold"/>
                <a:ea typeface="Assistant SemiBold"/>
                <a:cs typeface="Assistant SemiBold"/>
                <a:sym typeface="Assistant SemiBold"/>
              </a:rPr>
              <a:t>Provides best practice recommendations on information security controls for use by those responsible for initiating, implementing or maintaining information security management systems (ISMS). </a:t>
            </a:r>
            <a:endParaRPr sz="1600">
              <a:latin typeface="Assistant SemiBold"/>
              <a:ea typeface="Assistant SemiBold"/>
              <a:cs typeface="Assistant SemiBold"/>
              <a:sym typeface="Assistant SemiBold"/>
            </a:endParaRPr>
          </a:p>
          <a:p>
            <a:pPr marL="170301" indent="-99342">
              <a:lnSpc>
                <a:spcPct val="115000"/>
              </a:lnSpc>
              <a:buClr>
                <a:schemeClr val="dk1"/>
              </a:buClr>
              <a:buSzPts val="1400"/>
              <a:buFont typeface="Assistant"/>
              <a:buChar char="●"/>
            </a:pPr>
            <a:r>
              <a:rPr lang="en" sz="1600">
                <a:latin typeface="Assistant SemiBold"/>
                <a:ea typeface="Assistant SemiBold"/>
                <a:cs typeface="Assistant SemiBold"/>
                <a:sym typeface="Assistant SemiBold"/>
              </a:rPr>
              <a:t> </a:t>
            </a:r>
            <a:r>
              <a:rPr lang="en" sz="1600">
                <a:solidFill>
                  <a:schemeClr val="dk1"/>
                </a:solidFill>
                <a:latin typeface="Assistant SemiBold"/>
                <a:ea typeface="Assistant SemiBold"/>
                <a:cs typeface="Assistant SemiBold"/>
                <a:sym typeface="Assistant SemiBold"/>
              </a:rPr>
              <a:t>Information security is defined in the context of the C-I-A triad:</a:t>
            </a:r>
            <a:endParaRPr sz="1600">
              <a:solidFill>
                <a:schemeClr val="dk1"/>
              </a:solidFill>
              <a:latin typeface="Assistant SemiBold"/>
              <a:ea typeface="Assistant SemiBold"/>
              <a:cs typeface="Assistant SemiBold"/>
              <a:sym typeface="Assistant SemiBold"/>
            </a:endParaRPr>
          </a:p>
          <a:p>
            <a:pPr marL="525094" lvl="1" indent="-156109">
              <a:lnSpc>
                <a:spcPct val="115000"/>
              </a:lnSpc>
              <a:buClr>
                <a:schemeClr val="dk1"/>
              </a:buClr>
              <a:buSzPts val="1400"/>
              <a:buFont typeface="Assistant SemiBold"/>
              <a:buChar char="○"/>
            </a:pPr>
            <a:r>
              <a:rPr lang="en" sz="1600">
                <a:latin typeface="Assistant SemiBold"/>
                <a:ea typeface="Assistant SemiBold"/>
                <a:cs typeface="Assistant SemiBold"/>
                <a:sym typeface="Assistant SemiBold"/>
              </a:rPr>
              <a:t>The prese</a:t>
            </a:r>
            <a:r>
              <a:rPr lang="en" sz="1600">
                <a:solidFill>
                  <a:schemeClr val="dk1"/>
                </a:solidFill>
                <a:latin typeface="Assistant SemiBold"/>
                <a:ea typeface="Assistant SemiBold"/>
                <a:cs typeface="Assistant SemiBold"/>
                <a:sym typeface="Assistant SemiBold"/>
              </a:rPr>
              <a:t>rvation of confidentiality (ensuring that information is accessible only to those authorized to have access)</a:t>
            </a:r>
            <a:endParaRPr sz="1600">
              <a:latin typeface="Assistant SemiBold"/>
              <a:ea typeface="Assistant SemiBold"/>
              <a:cs typeface="Assistant SemiBold"/>
              <a:sym typeface="Assistant SemiBold"/>
            </a:endParaRPr>
          </a:p>
          <a:p>
            <a:pPr marL="525094" lvl="1" indent="-156109">
              <a:lnSpc>
                <a:spcPct val="115000"/>
              </a:lnSpc>
              <a:buClr>
                <a:schemeClr val="dk1"/>
              </a:buClr>
              <a:buSzPts val="1400"/>
              <a:buFont typeface="Assistant SemiBold"/>
              <a:buChar char="○"/>
            </a:pPr>
            <a:r>
              <a:rPr lang="en" sz="1600">
                <a:solidFill>
                  <a:schemeClr val="dk1"/>
                </a:solidFill>
                <a:latin typeface="Assistant SemiBold"/>
                <a:ea typeface="Assistant SemiBold"/>
                <a:cs typeface="Assistant SemiBold"/>
                <a:sym typeface="Assistant SemiBold"/>
              </a:rPr>
              <a:t>The preservation of integrity (safeguarding the accuracy and completeness of information and processing methods) </a:t>
            </a:r>
            <a:endParaRPr sz="1600">
              <a:latin typeface="Assistant SemiBold"/>
              <a:ea typeface="Assistant SemiBold"/>
              <a:cs typeface="Assistant SemiBold"/>
              <a:sym typeface="Assistant SemiBold"/>
            </a:endParaRPr>
          </a:p>
          <a:p>
            <a:pPr marL="525094" lvl="1" indent="-156109">
              <a:lnSpc>
                <a:spcPct val="115000"/>
              </a:lnSpc>
              <a:buClr>
                <a:schemeClr val="dk1"/>
              </a:buClr>
              <a:buSzPts val="1400"/>
              <a:buFont typeface="Assistant SemiBold"/>
              <a:buChar char="○"/>
            </a:pPr>
            <a:r>
              <a:rPr lang="en" sz="1600">
                <a:solidFill>
                  <a:schemeClr val="dk1"/>
                </a:solidFill>
                <a:latin typeface="Assistant SemiBold"/>
                <a:ea typeface="Assistant SemiBold"/>
                <a:cs typeface="Assistant SemiBold"/>
                <a:sym typeface="Assistant SemiBold"/>
              </a:rPr>
              <a:t>The preservation of availability (ensuring that authorized users have access to information and associated assets when required)</a:t>
            </a:r>
            <a:endParaRPr sz="1600">
              <a:solidFill>
                <a:schemeClr val="dk1"/>
              </a:solidFill>
              <a:latin typeface="Assistant SemiBold"/>
              <a:ea typeface="Assistant SemiBold"/>
              <a:cs typeface="Assistant SemiBold"/>
              <a:sym typeface="Assistant SemiBold"/>
            </a:endParaRPr>
          </a:p>
          <a:p>
            <a:endParaRPr sz="1600">
              <a:solidFill>
                <a:schemeClr val="dk1"/>
              </a:solidFill>
              <a:latin typeface="Assistant"/>
              <a:ea typeface="Assistant"/>
              <a:cs typeface="Assistant"/>
              <a:sym typeface="Assistant"/>
            </a:endParaRPr>
          </a:p>
        </p:txBody>
      </p:sp>
      <p:sp>
        <p:nvSpPr>
          <p:cNvPr id="257" name="Google Shape;257;g43065eb6ad_0_204: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50</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737539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43065eb6ad_0_212: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43065eb6ad_0_212: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r>
              <a:rPr lang="en" sz="1600">
                <a:solidFill>
                  <a:schemeClr val="dk1"/>
                </a:solidFill>
                <a:latin typeface="Assistant"/>
                <a:ea typeface="Assistant"/>
                <a:cs typeface="Assistant"/>
                <a:sym typeface="Assistant"/>
              </a:rPr>
              <a:t>These other frameworks are not testable, but are used in numerous environments</a:t>
            </a:r>
            <a:endParaRPr sz="1600">
              <a:solidFill>
                <a:schemeClr val="dk1"/>
              </a:solidFill>
              <a:latin typeface="Assistant"/>
              <a:ea typeface="Assistant"/>
              <a:cs typeface="Assistant"/>
              <a:sym typeface="Assistant"/>
            </a:endParaRPr>
          </a:p>
        </p:txBody>
      </p:sp>
      <p:sp>
        <p:nvSpPr>
          <p:cNvPr id="266" name="Google Shape;266;g43065eb6ad_0_212: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51</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803910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f835c88f7_3_89: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f835c88f7_3_89: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29703774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281083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43065eb6ad_0_172: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54</a:t>
            </a:fld>
            <a:endParaRPr sz="1400" kern="0">
              <a:solidFill>
                <a:srgbClr val="000000"/>
              </a:solidFill>
              <a:latin typeface="Times"/>
              <a:ea typeface="Times"/>
              <a:cs typeface="Times"/>
              <a:sym typeface="Times"/>
            </a:endParaRPr>
          </a:p>
        </p:txBody>
      </p:sp>
      <p:sp>
        <p:nvSpPr>
          <p:cNvPr id="279" name="Google Shape;279;g43065eb6ad_0_172:notes"/>
          <p:cNvSpPr txBox="1"/>
          <p:nvPr/>
        </p:nvSpPr>
        <p:spPr>
          <a:xfrm>
            <a:off x="1064029" y="990419"/>
            <a:ext cx="3901440" cy="489245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ctr" anchorCtr="0">
            <a:noAutofit/>
          </a:bodyPr>
          <a:lstStyle/>
          <a:p>
            <a:pPr defTabSz="966612">
              <a:buClr>
                <a:srgbClr val="000000"/>
              </a:buClr>
              <a:defRPr/>
            </a:pPr>
            <a:endParaRPr sz="2000" kern="0">
              <a:solidFill>
                <a:srgbClr val="000000"/>
              </a:solidFill>
              <a:latin typeface="Calibri"/>
              <a:ea typeface="Calibri"/>
              <a:cs typeface="Calibri"/>
              <a:sym typeface="Calibri"/>
            </a:endParaRPr>
          </a:p>
        </p:txBody>
      </p:sp>
      <p:sp>
        <p:nvSpPr>
          <p:cNvPr id="280" name="Google Shape;280;g43065eb6ad_0_172:notes"/>
          <p:cNvSpPr txBox="1">
            <a:spLocks noGrp="1"/>
          </p:cNvSpPr>
          <p:nvPr>
            <p:ph type="body" idx="1"/>
          </p:nvPr>
        </p:nvSpPr>
        <p:spPr>
          <a:xfrm>
            <a:off x="603442" y="6195775"/>
            <a:ext cx="4822699" cy="5870482"/>
          </a:xfrm>
          <a:prstGeom prst="rect">
            <a:avLst/>
          </a:prstGeom>
          <a:noFill/>
          <a:ln>
            <a:noFill/>
          </a:ln>
        </p:spPr>
        <p:txBody>
          <a:bodyPr spcFirstLastPara="1" wrap="square" lIns="102163" tIns="51067" rIns="102163" bIns="51067" anchor="t" anchorCtr="0">
            <a:noAutofit/>
          </a:bodyPr>
          <a:lstStyle/>
          <a:p>
            <a:r>
              <a:rPr lang="en" sz="1600">
                <a:solidFill>
                  <a:schemeClr val="dk1"/>
                </a:solidFill>
                <a:latin typeface="Assistant"/>
                <a:ea typeface="Assistant"/>
                <a:cs typeface="Assistant"/>
                <a:sym typeface="Assistant"/>
              </a:rPr>
              <a:t>The information security program should be based on a comprehensive risk analysis.  The controls that are implemented are a direct result of the risk mitigation strategy, and should provide a positive return on investment (keeping in mind that costs/benefits are not always monetary).  You can think of the security program as the set of controls we implement to bring residual risk down to an acceptable level.</a:t>
            </a:r>
            <a:endParaRPr sz="1600">
              <a:solidFill>
                <a:schemeClr val="dk1"/>
              </a:solidFill>
              <a:latin typeface="Assistant"/>
              <a:ea typeface="Assistant"/>
              <a:cs typeface="Assistant"/>
              <a:sym typeface="Assistant"/>
            </a:endParaRPr>
          </a:p>
        </p:txBody>
      </p:sp>
      <p:sp>
        <p:nvSpPr>
          <p:cNvPr id="281" name="Google Shape;281;g43065eb6ad_0_172: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9976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f835c88f7_3_89: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f835c88f7_3_89: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4027600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93" name="Google Shape;93;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4364b60cd0_1_177: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67</a:t>
            </a:fld>
            <a:endParaRPr sz="1400" kern="0">
              <a:solidFill>
                <a:srgbClr val="000000"/>
              </a:solidFill>
              <a:latin typeface="Times"/>
              <a:ea typeface="Times"/>
              <a:cs typeface="Times"/>
              <a:sym typeface="Times"/>
            </a:endParaRPr>
          </a:p>
        </p:txBody>
      </p:sp>
      <p:sp>
        <p:nvSpPr>
          <p:cNvPr id="297" name="Google Shape;297;g4364b60cd0_1_177:notes"/>
          <p:cNvSpPr txBox="1"/>
          <p:nvPr/>
        </p:nvSpPr>
        <p:spPr>
          <a:xfrm>
            <a:off x="1064029" y="990419"/>
            <a:ext cx="3901440" cy="489245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ctr" anchorCtr="0">
            <a:noAutofit/>
          </a:bodyPr>
          <a:lstStyle/>
          <a:p>
            <a:pPr defTabSz="966612">
              <a:buClr>
                <a:srgbClr val="000000"/>
              </a:buClr>
              <a:defRPr/>
            </a:pPr>
            <a:endParaRPr sz="2000" kern="0">
              <a:solidFill>
                <a:srgbClr val="000000"/>
              </a:solidFill>
              <a:latin typeface="Calibri"/>
              <a:ea typeface="Calibri"/>
              <a:cs typeface="Calibri"/>
              <a:sym typeface="Calibri"/>
            </a:endParaRPr>
          </a:p>
        </p:txBody>
      </p:sp>
      <p:sp>
        <p:nvSpPr>
          <p:cNvPr id="298" name="Google Shape;298;g4364b60cd0_1_177:notes"/>
          <p:cNvSpPr txBox="1">
            <a:spLocks noGrp="1"/>
          </p:cNvSpPr>
          <p:nvPr>
            <p:ph type="body" idx="1"/>
          </p:nvPr>
        </p:nvSpPr>
        <p:spPr>
          <a:xfrm>
            <a:off x="603442" y="6195775"/>
            <a:ext cx="4822699" cy="5870482"/>
          </a:xfrm>
          <a:prstGeom prst="rect">
            <a:avLst/>
          </a:prstGeom>
          <a:noFill/>
          <a:ln>
            <a:noFill/>
          </a:ln>
        </p:spPr>
        <p:txBody>
          <a:bodyPr spcFirstLastPara="1" wrap="square" lIns="102163" tIns="51067" rIns="102163" bIns="51067" anchor="ctr" anchorCtr="0">
            <a:noAutofit/>
          </a:bodyPr>
          <a:lstStyle/>
          <a:p>
            <a:pPr marL="312219" indent="-298027">
              <a:lnSpc>
                <a:spcPct val="90000"/>
              </a:lnSpc>
              <a:spcBef>
                <a:spcPts val="894"/>
              </a:spcBef>
              <a:buClr>
                <a:schemeClr val="dk1"/>
              </a:buClr>
              <a:buSzPts val="1400"/>
              <a:buFont typeface="Calibri"/>
              <a:buChar char="●"/>
            </a:pPr>
            <a:r>
              <a:rPr lang="en" sz="1600">
                <a:solidFill>
                  <a:schemeClr val="dk1"/>
                </a:solidFill>
                <a:latin typeface="Assistant"/>
                <a:ea typeface="Assistant"/>
                <a:cs typeface="Assistant"/>
                <a:sym typeface="Assistant"/>
              </a:rPr>
              <a:t>The </a:t>
            </a:r>
            <a:r>
              <a:rPr lang="en" sz="1600" b="1">
                <a:solidFill>
                  <a:schemeClr val="dk1"/>
                </a:solidFill>
                <a:latin typeface="Assistant"/>
                <a:ea typeface="Assistant"/>
                <a:cs typeface="Assistant"/>
                <a:sym typeface="Assistant"/>
              </a:rPr>
              <a:t>Corporate (Organizational) Security Policy </a:t>
            </a:r>
            <a:r>
              <a:rPr lang="en" sz="1600">
                <a:solidFill>
                  <a:schemeClr val="dk1"/>
                </a:solidFill>
                <a:latin typeface="Assistant"/>
                <a:ea typeface="Assistant"/>
                <a:cs typeface="Assistant"/>
                <a:sym typeface="Assistant"/>
              </a:rPr>
              <a:t>can be thought of as a blueprint for the whole organization’s security program. It is the written document that indicates the organization’s approach to security and voices senior management’s commitment to support the security function.  Addresses issues like the C-I-A triad, authenticity, and compliance with regulations and other drivers.</a:t>
            </a:r>
            <a:endParaRPr sz="1600">
              <a:solidFill>
                <a:schemeClr val="dk1"/>
              </a:solidFill>
              <a:latin typeface="Assistant"/>
              <a:ea typeface="Assistant"/>
              <a:cs typeface="Assistant"/>
              <a:sym typeface="Assistant"/>
            </a:endParaRPr>
          </a:p>
          <a:p>
            <a:pPr marL="312219" indent="-298027">
              <a:lnSpc>
                <a:spcPct val="90000"/>
              </a:lnSpc>
              <a:buClr>
                <a:schemeClr val="dk1"/>
              </a:buClr>
              <a:buSzPts val="1400"/>
              <a:buFont typeface="Calibri"/>
              <a:buChar char="●"/>
            </a:pPr>
            <a:r>
              <a:rPr lang="en" sz="1600">
                <a:solidFill>
                  <a:schemeClr val="dk1"/>
                </a:solidFill>
                <a:latin typeface="Assistant"/>
                <a:ea typeface="Assistant"/>
                <a:cs typeface="Assistant"/>
                <a:sym typeface="Assistant"/>
              </a:rPr>
              <a:t>A </a:t>
            </a:r>
            <a:r>
              <a:rPr lang="en" sz="1600" b="1">
                <a:solidFill>
                  <a:schemeClr val="dk1"/>
                </a:solidFill>
                <a:latin typeface="Assistant"/>
                <a:ea typeface="Assistant"/>
                <a:cs typeface="Assistant"/>
                <a:sym typeface="Assistant"/>
              </a:rPr>
              <a:t>System-specific policy </a:t>
            </a:r>
            <a:r>
              <a:rPr lang="en" sz="1600">
                <a:solidFill>
                  <a:schemeClr val="dk1"/>
                </a:solidFill>
                <a:latin typeface="Assistant"/>
                <a:ea typeface="Assistant"/>
                <a:cs typeface="Assistant"/>
                <a:sym typeface="Assistant"/>
              </a:rPr>
              <a:t>is concerned with a specific or individual computer system. It is meant to present the approved software, hardware, and hardening methods for that specific system.</a:t>
            </a:r>
            <a:endParaRPr sz="1600">
              <a:solidFill>
                <a:schemeClr val="dk1"/>
              </a:solidFill>
              <a:latin typeface="Assistant"/>
              <a:ea typeface="Assistant"/>
              <a:cs typeface="Assistant"/>
              <a:sym typeface="Assistant"/>
            </a:endParaRPr>
          </a:p>
          <a:p>
            <a:pPr marL="312219" indent="-298027">
              <a:lnSpc>
                <a:spcPct val="90000"/>
              </a:lnSpc>
              <a:buClr>
                <a:schemeClr val="dk1"/>
              </a:buClr>
              <a:buSzPts val="1400"/>
              <a:buFont typeface="Calibri"/>
              <a:buChar char="●"/>
            </a:pPr>
            <a:r>
              <a:rPr lang="en" sz="1600" b="1">
                <a:solidFill>
                  <a:schemeClr val="dk1"/>
                </a:solidFill>
                <a:latin typeface="Assistant"/>
                <a:ea typeface="Assistant"/>
                <a:cs typeface="Assistant"/>
                <a:sym typeface="Assistant"/>
              </a:rPr>
              <a:t>An Issue-specific policy </a:t>
            </a:r>
            <a:r>
              <a:rPr lang="en" sz="1600">
                <a:solidFill>
                  <a:schemeClr val="dk1"/>
                </a:solidFill>
                <a:latin typeface="Assistant"/>
                <a:ea typeface="Assistant"/>
                <a:cs typeface="Assistant"/>
                <a:sym typeface="Assistant"/>
              </a:rPr>
              <a:t>is concerned with a certain functional aspect that may require more attention. For this reason, a separate policy is prepared for that issue to explain with details the required level of security, and the instructions that all staff in the organization must abide by to achieve this level.</a:t>
            </a:r>
            <a:endParaRPr sz="1600">
              <a:solidFill>
                <a:schemeClr val="dk1"/>
              </a:solidFill>
              <a:latin typeface="Assistant"/>
              <a:ea typeface="Assistant"/>
              <a:cs typeface="Assistant"/>
              <a:sym typeface="Assistant"/>
            </a:endParaRPr>
          </a:p>
          <a:p>
            <a:endParaRPr sz="1600">
              <a:solidFill>
                <a:schemeClr val="dk1"/>
              </a:solidFill>
              <a:latin typeface="Assistant"/>
              <a:ea typeface="Assistant"/>
              <a:cs typeface="Assistant"/>
              <a:sym typeface="Assistant"/>
            </a:endParaRPr>
          </a:p>
        </p:txBody>
      </p:sp>
      <p:sp>
        <p:nvSpPr>
          <p:cNvPr id="299" name="Google Shape;299;g4364b60cd0_1_177: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31490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364b60cd0_1_18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4364b60cd0_1_185: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r>
              <a:rPr lang="en" sz="1600">
                <a:solidFill>
                  <a:schemeClr val="dk1"/>
                </a:solidFill>
                <a:latin typeface="Assistant"/>
                <a:ea typeface="Assistant"/>
                <a:cs typeface="Assistant"/>
                <a:sym typeface="Assistant"/>
              </a:rPr>
              <a:t>Change Management Policy: all changes to baseline security configuration must be submitted for approval, approved, tested, documented, scheduled, implemented, monitor.  NOTHING HAPPENS ON THE FLY</a:t>
            </a:r>
            <a:endParaRPr sz="1600">
              <a:solidFill>
                <a:schemeClr val="dk1"/>
              </a:solidFill>
              <a:latin typeface="Assistant"/>
              <a:ea typeface="Assistant"/>
              <a:cs typeface="Assistant"/>
              <a:sym typeface="Assistant"/>
            </a:endParaRPr>
          </a:p>
          <a:p>
            <a:r>
              <a:rPr lang="en" sz="1600">
                <a:solidFill>
                  <a:schemeClr val="dk1"/>
                </a:solidFill>
                <a:latin typeface="Assistant"/>
                <a:ea typeface="Assistant"/>
                <a:cs typeface="Assistant"/>
                <a:sym typeface="Assistant"/>
              </a:rPr>
              <a:t>Acceptable Use Policy:  Management's expectation for how company resources are to be used</a:t>
            </a:r>
            <a:endParaRPr sz="1600">
              <a:solidFill>
                <a:schemeClr val="dk1"/>
              </a:solidFill>
              <a:latin typeface="Assistant"/>
              <a:ea typeface="Assistant"/>
              <a:cs typeface="Assistant"/>
              <a:sym typeface="Assistant"/>
            </a:endParaRPr>
          </a:p>
          <a:p>
            <a:r>
              <a:rPr lang="en" sz="1600">
                <a:solidFill>
                  <a:schemeClr val="dk1"/>
                </a:solidFill>
                <a:latin typeface="Assistant"/>
                <a:ea typeface="Assistant"/>
                <a:cs typeface="Assistant"/>
                <a:sym typeface="Assistant"/>
              </a:rPr>
              <a:t>Privacy:  Privacy can be infringed upon, but employees must be notified</a:t>
            </a:r>
            <a:endParaRPr sz="1600">
              <a:solidFill>
                <a:schemeClr val="dk1"/>
              </a:solidFill>
              <a:latin typeface="Assistant"/>
              <a:ea typeface="Assistant"/>
              <a:cs typeface="Assistant"/>
              <a:sym typeface="Assistant"/>
            </a:endParaRPr>
          </a:p>
          <a:p>
            <a:r>
              <a:rPr lang="en" sz="1600">
                <a:solidFill>
                  <a:schemeClr val="dk1"/>
                </a:solidFill>
                <a:latin typeface="Assistant"/>
                <a:ea typeface="Assistant"/>
                <a:cs typeface="Assistant"/>
                <a:sym typeface="Assistant"/>
              </a:rPr>
              <a:t>Data/System Ownership:  Can’t always assume senior management is the owner.  For instance, patients maintain ownership of their Personal Healthcare Information, even though they may share it with a doctor</a:t>
            </a:r>
            <a:endParaRPr sz="1600">
              <a:solidFill>
                <a:schemeClr val="dk1"/>
              </a:solidFill>
              <a:latin typeface="Assistant"/>
              <a:ea typeface="Assistant"/>
              <a:cs typeface="Assistant"/>
              <a:sym typeface="Assistant"/>
            </a:endParaRPr>
          </a:p>
          <a:p>
            <a:r>
              <a:rPr lang="en" sz="1600">
                <a:solidFill>
                  <a:schemeClr val="dk1"/>
                </a:solidFill>
                <a:latin typeface="Assistant"/>
                <a:ea typeface="Assistant"/>
                <a:cs typeface="Assistant"/>
                <a:sym typeface="Assistant"/>
              </a:rPr>
              <a:t>Separation of Duties:  Protects against a single individual having too much power, makes sure there is a clear reporting path that is unconflicted, and forces employees to collude with someone else to commit fraud</a:t>
            </a:r>
            <a:endParaRPr sz="1600">
              <a:solidFill>
                <a:schemeClr val="dk1"/>
              </a:solidFill>
              <a:latin typeface="Assistant"/>
              <a:ea typeface="Assistant"/>
              <a:cs typeface="Assistant"/>
              <a:sym typeface="Assistant"/>
            </a:endParaRPr>
          </a:p>
          <a:p>
            <a:r>
              <a:rPr lang="en" sz="1600">
                <a:solidFill>
                  <a:schemeClr val="dk1"/>
                </a:solidFill>
                <a:latin typeface="Assistant"/>
                <a:ea typeface="Assistant"/>
                <a:cs typeface="Assistant"/>
                <a:sym typeface="Assistant"/>
              </a:rPr>
              <a:t>Mandatory Vacations:  Frequently used in banking or other financial industries.  Used as a detective control, for investigations while the employee is on a mandated leave from work.</a:t>
            </a:r>
            <a:endParaRPr sz="1600">
              <a:solidFill>
                <a:schemeClr val="dk1"/>
              </a:solidFill>
              <a:latin typeface="Assistant"/>
              <a:ea typeface="Assistant"/>
              <a:cs typeface="Assistant"/>
              <a:sym typeface="Assistant"/>
            </a:endParaRPr>
          </a:p>
          <a:p>
            <a:r>
              <a:rPr lang="en" sz="1600">
                <a:solidFill>
                  <a:schemeClr val="dk1"/>
                </a:solidFill>
                <a:latin typeface="Assistant"/>
                <a:ea typeface="Assistant"/>
                <a:cs typeface="Assistant"/>
                <a:sym typeface="Assistant"/>
              </a:rPr>
              <a:t>Job Rotation:  Serves as a detective control, but also provides redundancy of personnel</a:t>
            </a:r>
            <a:endParaRPr sz="1600">
              <a:solidFill>
                <a:schemeClr val="dk1"/>
              </a:solidFill>
              <a:latin typeface="Assistant"/>
              <a:ea typeface="Assistant"/>
              <a:cs typeface="Assistant"/>
              <a:sym typeface="Assistant"/>
            </a:endParaRPr>
          </a:p>
          <a:p>
            <a:r>
              <a:rPr lang="en" sz="1600">
                <a:solidFill>
                  <a:schemeClr val="dk1"/>
                </a:solidFill>
                <a:latin typeface="Assistant"/>
                <a:ea typeface="Assistant"/>
                <a:cs typeface="Assistant"/>
                <a:sym typeface="Assistant"/>
              </a:rPr>
              <a:t>Least Privilege:  Employees are granted the ability to perform only the </a:t>
            </a:r>
            <a:r>
              <a:rPr lang="en" sz="1600" b="1">
                <a:solidFill>
                  <a:schemeClr val="dk1"/>
                </a:solidFill>
                <a:latin typeface="Assistant"/>
                <a:ea typeface="Assistant"/>
                <a:cs typeface="Assistant"/>
                <a:sym typeface="Assistant"/>
              </a:rPr>
              <a:t>actions </a:t>
            </a:r>
            <a:r>
              <a:rPr lang="en" sz="1600">
                <a:solidFill>
                  <a:schemeClr val="dk1"/>
                </a:solidFill>
                <a:latin typeface="Assistant"/>
                <a:ea typeface="Assistant"/>
                <a:cs typeface="Assistant"/>
                <a:sym typeface="Assistant"/>
              </a:rPr>
              <a:t>they need to perform their jobs</a:t>
            </a:r>
            <a:r>
              <a:rPr lang="en" sz="1600" b="1">
                <a:solidFill>
                  <a:schemeClr val="dk1"/>
                </a:solidFill>
                <a:latin typeface="Assistant"/>
                <a:ea typeface="Assistant"/>
                <a:cs typeface="Assistant"/>
                <a:sym typeface="Assistant"/>
              </a:rPr>
              <a:t>.</a:t>
            </a:r>
            <a:endParaRPr sz="1600">
              <a:solidFill>
                <a:schemeClr val="dk1"/>
              </a:solidFill>
              <a:latin typeface="Assistant"/>
              <a:ea typeface="Assistant"/>
              <a:cs typeface="Assistant"/>
              <a:sym typeface="Assistant"/>
            </a:endParaRPr>
          </a:p>
          <a:p>
            <a:r>
              <a:rPr lang="en" sz="1600">
                <a:solidFill>
                  <a:schemeClr val="dk1"/>
                </a:solidFill>
                <a:latin typeface="Assistant"/>
                <a:ea typeface="Assistant"/>
                <a:cs typeface="Assistant"/>
                <a:sym typeface="Assistant"/>
              </a:rPr>
              <a:t>Need to Know:  Employees are granted access to only the data they need to perform their work</a:t>
            </a:r>
            <a:endParaRPr sz="1600">
              <a:solidFill>
                <a:schemeClr val="dk1"/>
              </a:solidFill>
              <a:latin typeface="Assistant"/>
              <a:ea typeface="Assistant"/>
              <a:cs typeface="Assistant"/>
              <a:sym typeface="Assistant"/>
            </a:endParaRPr>
          </a:p>
          <a:p>
            <a:r>
              <a:rPr lang="en" sz="1600">
                <a:solidFill>
                  <a:schemeClr val="dk1"/>
                </a:solidFill>
                <a:latin typeface="Assistant"/>
                <a:ea typeface="Assistant"/>
                <a:cs typeface="Assistant"/>
                <a:sym typeface="Assistant"/>
              </a:rPr>
              <a:t>Dual Control:  Prevents abuse of power.  For instance, Admin A and Admin B both must enter their passwords in order to recover private keys from archival</a:t>
            </a:r>
            <a:endParaRPr sz="1600">
              <a:solidFill>
                <a:schemeClr val="dk1"/>
              </a:solidFill>
              <a:latin typeface="Assistant"/>
              <a:ea typeface="Assistant"/>
              <a:cs typeface="Assistant"/>
              <a:sym typeface="Assistant"/>
            </a:endParaRPr>
          </a:p>
          <a:p>
            <a:r>
              <a:rPr lang="en" sz="1600">
                <a:solidFill>
                  <a:schemeClr val="dk1"/>
                </a:solidFill>
                <a:latin typeface="Assistant"/>
                <a:ea typeface="Assistant"/>
                <a:cs typeface="Assistant"/>
                <a:sym typeface="Assistant"/>
              </a:rPr>
              <a:t>M on N Control is an extension of dual control, but is not dependent on specific employees being present.  M and N are simply variables.  Example: Any 4 out of 9 network admins must be present to recover private keys from archival </a:t>
            </a:r>
            <a:endParaRPr sz="1600">
              <a:solidFill>
                <a:schemeClr val="dk1"/>
              </a:solidFill>
              <a:latin typeface="Assistant"/>
              <a:ea typeface="Assistant"/>
              <a:cs typeface="Assistant"/>
              <a:sym typeface="Assistant"/>
            </a:endParaRPr>
          </a:p>
          <a:p>
            <a:endParaRPr sz="1600" b="1">
              <a:solidFill>
                <a:schemeClr val="dk1"/>
              </a:solidFill>
              <a:latin typeface="Assistant"/>
              <a:ea typeface="Assistant"/>
              <a:cs typeface="Assistant"/>
              <a:sym typeface="Assistant"/>
            </a:endParaRPr>
          </a:p>
        </p:txBody>
      </p:sp>
      <p:sp>
        <p:nvSpPr>
          <p:cNvPr id="307" name="Google Shape;307;g4364b60cd0_1_185: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68</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830789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4364b60cd0_1_192: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70</a:t>
            </a:fld>
            <a:endParaRPr sz="1400" kern="0">
              <a:solidFill>
                <a:srgbClr val="000000"/>
              </a:solidFill>
              <a:latin typeface="Times"/>
              <a:ea typeface="Times"/>
              <a:cs typeface="Times"/>
              <a:sym typeface="Times"/>
            </a:endParaRPr>
          </a:p>
        </p:txBody>
      </p:sp>
      <p:sp>
        <p:nvSpPr>
          <p:cNvPr id="314" name="Google Shape;314;g4364b60cd0_1_192:notes"/>
          <p:cNvSpPr txBox="1"/>
          <p:nvPr/>
        </p:nvSpPr>
        <p:spPr>
          <a:xfrm>
            <a:off x="1064029" y="990419"/>
            <a:ext cx="3901440" cy="489245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ctr" anchorCtr="0">
            <a:noAutofit/>
          </a:bodyPr>
          <a:lstStyle/>
          <a:p>
            <a:pPr defTabSz="966612">
              <a:buClr>
                <a:srgbClr val="000000"/>
              </a:buClr>
              <a:defRPr/>
            </a:pPr>
            <a:endParaRPr sz="2000" kern="0">
              <a:solidFill>
                <a:srgbClr val="000000"/>
              </a:solidFill>
              <a:latin typeface="Calibri"/>
              <a:ea typeface="Calibri"/>
              <a:cs typeface="Calibri"/>
              <a:sym typeface="Calibri"/>
            </a:endParaRPr>
          </a:p>
        </p:txBody>
      </p:sp>
      <p:sp>
        <p:nvSpPr>
          <p:cNvPr id="315" name="Google Shape;315;g4364b60cd0_1_192:notes"/>
          <p:cNvSpPr txBox="1">
            <a:spLocks noGrp="1"/>
          </p:cNvSpPr>
          <p:nvPr>
            <p:ph type="body" idx="1"/>
          </p:nvPr>
        </p:nvSpPr>
        <p:spPr>
          <a:xfrm>
            <a:off x="603442" y="6195775"/>
            <a:ext cx="4822699" cy="5870482"/>
          </a:xfrm>
          <a:prstGeom prst="rect">
            <a:avLst/>
          </a:prstGeom>
          <a:noFill/>
          <a:ln>
            <a:noFill/>
          </a:ln>
        </p:spPr>
        <p:txBody>
          <a:bodyPr spcFirstLastPara="1" wrap="square" lIns="102163" tIns="51067" rIns="102163" bIns="51067" anchor="ctr" anchorCtr="0">
            <a:noAutofit/>
          </a:bodyPr>
          <a:lstStyle/>
          <a:p>
            <a:r>
              <a:rPr lang="en" sz="1600">
                <a:solidFill>
                  <a:schemeClr val="dk1"/>
                </a:solidFill>
                <a:latin typeface="Assistant"/>
                <a:ea typeface="Assistant"/>
                <a:cs typeface="Assistant"/>
                <a:sym typeface="Assistant"/>
              </a:rPr>
              <a:t>Whereas policies are few and broad, standards fill in the specifics.  A policy may indicate that all PII data must be encrypted, and they standard defines the current encryption algorithm to be used is AES 256</a:t>
            </a:r>
            <a:endParaRPr sz="1600">
              <a:solidFill>
                <a:schemeClr val="dk1"/>
              </a:solidFill>
              <a:latin typeface="Assistant"/>
              <a:ea typeface="Assistant"/>
              <a:cs typeface="Assistant"/>
              <a:sym typeface="Assistant"/>
            </a:endParaRPr>
          </a:p>
        </p:txBody>
      </p:sp>
      <p:sp>
        <p:nvSpPr>
          <p:cNvPr id="316" name="Google Shape;316;g4364b60cd0_1_192: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46045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364b60cd0_1_200: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71</a:t>
            </a:fld>
            <a:endParaRPr sz="1400" kern="0">
              <a:solidFill>
                <a:srgbClr val="000000"/>
              </a:solidFill>
              <a:latin typeface="Times"/>
              <a:ea typeface="Times"/>
              <a:cs typeface="Times"/>
              <a:sym typeface="Times"/>
            </a:endParaRPr>
          </a:p>
        </p:txBody>
      </p:sp>
      <p:sp>
        <p:nvSpPr>
          <p:cNvPr id="323" name="Google Shape;323;g4364b60cd0_1_200:notes"/>
          <p:cNvSpPr txBox="1"/>
          <p:nvPr/>
        </p:nvSpPr>
        <p:spPr>
          <a:xfrm>
            <a:off x="1064029" y="990419"/>
            <a:ext cx="3901440" cy="489245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ctr" anchorCtr="0">
            <a:noAutofit/>
          </a:bodyPr>
          <a:lstStyle/>
          <a:p>
            <a:pPr defTabSz="966612">
              <a:buClr>
                <a:srgbClr val="000000"/>
              </a:buClr>
              <a:defRPr/>
            </a:pPr>
            <a:endParaRPr sz="2000" kern="0">
              <a:solidFill>
                <a:srgbClr val="000000"/>
              </a:solidFill>
              <a:latin typeface="Calibri"/>
              <a:ea typeface="Calibri"/>
              <a:cs typeface="Calibri"/>
              <a:sym typeface="Calibri"/>
            </a:endParaRPr>
          </a:p>
        </p:txBody>
      </p:sp>
      <p:sp>
        <p:nvSpPr>
          <p:cNvPr id="324" name="Google Shape;324;g4364b60cd0_1_200:notes"/>
          <p:cNvSpPr txBox="1">
            <a:spLocks noGrp="1"/>
          </p:cNvSpPr>
          <p:nvPr>
            <p:ph type="body" idx="1"/>
          </p:nvPr>
        </p:nvSpPr>
        <p:spPr>
          <a:xfrm>
            <a:off x="603442" y="6195775"/>
            <a:ext cx="4822699" cy="5870482"/>
          </a:xfrm>
          <a:prstGeom prst="rect">
            <a:avLst/>
          </a:prstGeom>
          <a:noFill/>
          <a:ln>
            <a:noFill/>
          </a:ln>
        </p:spPr>
        <p:txBody>
          <a:bodyPr spcFirstLastPara="1" wrap="square" lIns="102163" tIns="51067" rIns="102163" bIns="51067" anchor="ctr" anchorCtr="0">
            <a:noAutofit/>
          </a:bodyPr>
          <a:lstStyle/>
          <a:p>
            <a:endParaRPr sz="1400">
              <a:solidFill>
                <a:schemeClr val="dk1"/>
              </a:solidFill>
              <a:latin typeface="Times"/>
              <a:ea typeface="Times"/>
              <a:cs typeface="Times"/>
              <a:sym typeface="Times"/>
            </a:endParaRPr>
          </a:p>
        </p:txBody>
      </p:sp>
      <p:sp>
        <p:nvSpPr>
          <p:cNvPr id="325" name="Google Shape;325;g4364b60cd0_1_200: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53948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4364b60cd0_1_208: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72</a:t>
            </a:fld>
            <a:endParaRPr sz="1400" kern="0">
              <a:solidFill>
                <a:srgbClr val="000000"/>
              </a:solidFill>
              <a:latin typeface="Times"/>
              <a:ea typeface="Times"/>
              <a:cs typeface="Times"/>
              <a:sym typeface="Times"/>
            </a:endParaRPr>
          </a:p>
        </p:txBody>
      </p:sp>
      <p:sp>
        <p:nvSpPr>
          <p:cNvPr id="332" name="Google Shape;332;g4364b60cd0_1_208:notes"/>
          <p:cNvSpPr txBox="1"/>
          <p:nvPr/>
        </p:nvSpPr>
        <p:spPr>
          <a:xfrm>
            <a:off x="1064029" y="990419"/>
            <a:ext cx="3901440" cy="489245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ctr" anchorCtr="0">
            <a:noAutofit/>
          </a:bodyPr>
          <a:lstStyle/>
          <a:p>
            <a:pPr defTabSz="966612">
              <a:buClr>
                <a:srgbClr val="000000"/>
              </a:buClr>
              <a:defRPr/>
            </a:pPr>
            <a:endParaRPr sz="2000" kern="0">
              <a:solidFill>
                <a:srgbClr val="000000"/>
              </a:solidFill>
              <a:latin typeface="Calibri"/>
              <a:ea typeface="Calibri"/>
              <a:cs typeface="Calibri"/>
              <a:sym typeface="Calibri"/>
            </a:endParaRPr>
          </a:p>
        </p:txBody>
      </p:sp>
      <p:sp>
        <p:nvSpPr>
          <p:cNvPr id="333" name="Google Shape;333;g4364b60cd0_1_208:notes"/>
          <p:cNvSpPr txBox="1">
            <a:spLocks noGrp="1"/>
          </p:cNvSpPr>
          <p:nvPr>
            <p:ph type="body" idx="1"/>
          </p:nvPr>
        </p:nvSpPr>
        <p:spPr>
          <a:xfrm>
            <a:off x="603442" y="6195775"/>
            <a:ext cx="4822699" cy="5870482"/>
          </a:xfrm>
          <a:prstGeom prst="rect">
            <a:avLst/>
          </a:prstGeom>
          <a:noFill/>
          <a:ln>
            <a:noFill/>
          </a:ln>
        </p:spPr>
        <p:txBody>
          <a:bodyPr spcFirstLastPara="1" wrap="square" lIns="102163" tIns="51067" rIns="102163" bIns="51067" anchor="ctr" anchorCtr="0">
            <a:noAutofit/>
          </a:bodyPr>
          <a:lstStyle/>
          <a:p>
            <a:endParaRPr sz="1400">
              <a:solidFill>
                <a:schemeClr val="dk1"/>
              </a:solidFill>
              <a:latin typeface="Times"/>
              <a:ea typeface="Times"/>
              <a:cs typeface="Times"/>
              <a:sym typeface="Times"/>
            </a:endParaRPr>
          </a:p>
        </p:txBody>
      </p:sp>
      <p:sp>
        <p:nvSpPr>
          <p:cNvPr id="334" name="Google Shape;334;g4364b60cd0_1_208: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74499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4364b60cd0_1_216: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73</a:t>
            </a:fld>
            <a:endParaRPr sz="1400" kern="0">
              <a:solidFill>
                <a:srgbClr val="000000"/>
              </a:solidFill>
              <a:latin typeface="Times"/>
              <a:ea typeface="Times"/>
              <a:cs typeface="Times"/>
              <a:sym typeface="Times"/>
            </a:endParaRPr>
          </a:p>
        </p:txBody>
      </p:sp>
      <p:sp>
        <p:nvSpPr>
          <p:cNvPr id="352" name="Google Shape;352;g4364b60cd0_1_216:notes"/>
          <p:cNvSpPr txBox="1"/>
          <p:nvPr/>
        </p:nvSpPr>
        <p:spPr>
          <a:xfrm>
            <a:off x="1064029" y="990419"/>
            <a:ext cx="3901440" cy="489245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ctr" anchorCtr="0">
            <a:noAutofit/>
          </a:bodyPr>
          <a:lstStyle/>
          <a:p>
            <a:pPr defTabSz="966612">
              <a:buClr>
                <a:srgbClr val="000000"/>
              </a:buClr>
              <a:defRPr/>
            </a:pPr>
            <a:endParaRPr sz="2000" kern="0">
              <a:solidFill>
                <a:srgbClr val="000000"/>
              </a:solidFill>
              <a:latin typeface="Calibri"/>
              <a:ea typeface="Calibri"/>
              <a:cs typeface="Calibri"/>
              <a:sym typeface="Calibri"/>
            </a:endParaRPr>
          </a:p>
        </p:txBody>
      </p:sp>
      <p:sp>
        <p:nvSpPr>
          <p:cNvPr id="353" name="Google Shape;353;g4364b60cd0_1_216:notes"/>
          <p:cNvSpPr txBox="1">
            <a:spLocks noGrp="1"/>
          </p:cNvSpPr>
          <p:nvPr>
            <p:ph type="body" idx="1"/>
          </p:nvPr>
        </p:nvSpPr>
        <p:spPr>
          <a:xfrm>
            <a:off x="603442" y="6195775"/>
            <a:ext cx="4822699" cy="5870482"/>
          </a:xfrm>
          <a:prstGeom prst="rect">
            <a:avLst/>
          </a:prstGeom>
          <a:noFill/>
          <a:ln>
            <a:noFill/>
          </a:ln>
        </p:spPr>
        <p:txBody>
          <a:bodyPr spcFirstLastPara="1" wrap="square" lIns="102163" tIns="51067" rIns="102163" bIns="51067" anchor="ctr" anchorCtr="0">
            <a:noAutofit/>
          </a:bodyPr>
          <a:lstStyle/>
          <a:p>
            <a:r>
              <a:rPr lang="en" sz="1600">
                <a:solidFill>
                  <a:schemeClr val="dk1"/>
                </a:solidFill>
                <a:latin typeface="Assistant"/>
                <a:ea typeface="Assistant"/>
                <a:cs typeface="Assistant"/>
                <a:sym typeface="Assistant"/>
              </a:rPr>
              <a:t>Baselines are often implemented through the use of images.  Different images are needed to support different operating systems and are used for variance control purposes, as well as to determine and control changes to systems.</a:t>
            </a:r>
            <a:endParaRPr sz="1600">
              <a:solidFill>
                <a:schemeClr val="dk1"/>
              </a:solidFill>
              <a:latin typeface="Assistant"/>
              <a:ea typeface="Assistant"/>
              <a:cs typeface="Assistant"/>
              <a:sym typeface="Assistant"/>
            </a:endParaRPr>
          </a:p>
        </p:txBody>
      </p:sp>
      <p:sp>
        <p:nvSpPr>
          <p:cNvPr id="354" name="Google Shape;354;g4364b60cd0_1_216: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77590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43065eb6ad_0_13: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43065eb6ad_0_13: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1378486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89666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f835c88f7_3_93: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f835c88f7_3_93: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42917989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4364b60cd0_1_238: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g4364b60cd0_1_238: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375" name="Google Shape;375;g4364b60cd0_1_238: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77</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607147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278" name="Google Shape;278;p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43065eb6ad_0_26: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g43065eb6ad_0_26: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r>
              <a:rPr lang="en" sz="1600">
                <a:solidFill>
                  <a:schemeClr val="dk1"/>
                </a:solidFill>
                <a:latin typeface="Assistant"/>
                <a:ea typeface="Assistant"/>
                <a:cs typeface="Assistant"/>
                <a:sym typeface="Assistant"/>
              </a:rPr>
              <a:t>The purpose of a strategic plan for security is to provide management with the necessary information to make informed decisions about investment in security. The strategic plan links the security function with the business direction. The strategy must present a business case that describes key business benefits and outcomes related to security, with recommended strategies for achieving those outcomes. Long term vision for the organization is the responsibility of senior management and should be understood throughout the organization.  Each department or division within the enterprise should be working in alignment to achieve the desired state.</a:t>
            </a:r>
            <a:endParaRPr sz="1600">
              <a:solidFill>
                <a:schemeClr val="dk1"/>
              </a:solidFill>
              <a:latin typeface="Assistant"/>
              <a:ea typeface="Assistant"/>
              <a:cs typeface="Assistant"/>
              <a:sym typeface="Assistant"/>
            </a:endParaRPr>
          </a:p>
        </p:txBody>
      </p:sp>
      <p:sp>
        <p:nvSpPr>
          <p:cNvPr id="367" name="Google Shape;367;g43065eb6ad_0_26: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78</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050881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4364b60cd0_1_250: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g4364b60cd0_1_250: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r>
              <a:rPr lang="en" sz="1600">
                <a:solidFill>
                  <a:schemeClr val="dk1"/>
                </a:solidFill>
                <a:latin typeface="Assistant"/>
                <a:ea typeface="Assistant"/>
                <a:cs typeface="Assistant"/>
                <a:sym typeface="Assistant"/>
              </a:rPr>
              <a:t>The CISO isthe senior manager ultimately responsible for providing C-I-A for information assets.  </a:t>
            </a:r>
            <a:endParaRPr sz="1600">
              <a:solidFill>
                <a:schemeClr val="dk1"/>
              </a:solidFill>
              <a:latin typeface="Assistant"/>
              <a:ea typeface="Assistant"/>
              <a:cs typeface="Assistant"/>
              <a:sym typeface="Assistant"/>
            </a:endParaRPr>
          </a:p>
          <a:p>
            <a:pPr marL="496711" indent="-227068">
              <a:buClr>
                <a:schemeClr val="dk1"/>
              </a:buClr>
              <a:buSzPts val="1400"/>
              <a:buFont typeface="Assistant"/>
              <a:buChar char="●"/>
            </a:pPr>
            <a:r>
              <a:rPr lang="en" sz="1600">
                <a:solidFill>
                  <a:schemeClr val="dk1"/>
                </a:solidFill>
                <a:latin typeface="Assistant"/>
                <a:ea typeface="Assistant"/>
                <a:cs typeface="Assistant"/>
                <a:sym typeface="Assistant"/>
              </a:rPr>
              <a:t>Responsible for protecting the CIA of information through the following:</a:t>
            </a:r>
            <a:endParaRPr sz="1600">
              <a:solidFill>
                <a:schemeClr val="dk1"/>
              </a:solidFill>
              <a:latin typeface="Assistant"/>
              <a:ea typeface="Assistant"/>
              <a:cs typeface="Assistant"/>
              <a:sym typeface="Assistant"/>
            </a:endParaRPr>
          </a:p>
          <a:p>
            <a:pPr marL="1021806" lvl="1" indent="-354793">
              <a:buClr>
                <a:schemeClr val="dk1"/>
              </a:buClr>
              <a:buSzPts val="1400"/>
              <a:buFont typeface="Assistant"/>
              <a:buChar char="○"/>
            </a:pPr>
            <a:r>
              <a:rPr lang="en" sz="1600">
                <a:solidFill>
                  <a:schemeClr val="dk1"/>
                </a:solidFill>
                <a:latin typeface="Assistant"/>
                <a:ea typeface="Assistant"/>
                <a:cs typeface="Assistant"/>
                <a:sym typeface="Assistant"/>
              </a:rPr>
              <a:t>Policy</a:t>
            </a:r>
            <a:endParaRPr sz="1600">
              <a:solidFill>
                <a:schemeClr val="dk1"/>
              </a:solidFill>
              <a:latin typeface="Assistant"/>
              <a:ea typeface="Assistant"/>
              <a:cs typeface="Assistant"/>
              <a:sym typeface="Assistant"/>
            </a:endParaRPr>
          </a:p>
          <a:p>
            <a:pPr marL="1021806" lvl="1" indent="-354793">
              <a:spcBef>
                <a:spcPts val="335"/>
              </a:spcBef>
              <a:buClr>
                <a:schemeClr val="dk1"/>
              </a:buClr>
              <a:buSzPts val="1400"/>
              <a:buFont typeface="Assistant"/>
              <a:buChar char="○"/>
            </a:pPr>
            <a:r>
              <a:rPr lang="en" sz="1600">
                <a:solidFill>
                  <a:schemeClr val="dk1"/>
                </a:solidFill>
                <a:latin typeface="Assistant"/>
                <a:ea typeface="Assistant"/>
                <a:cs typeface="Assistant"/>
                <a:sym typeface="Assistant"/>
              </a:rPr>
              <a:t>Investigation</a:t>
            </a:r>
            <a:endParaRPr sz="1600">
              <a:solidFill>
                <a:schemeClr val="dk1"/>
              </a:solidFill>
              <a:latin typeface="Assistant"/>
              <a:ea typeface="Assistant"/>
              <a:cs typeface="Assistant"/>
              <a:sym typeface="Assistant"/>
            </a:endParaRPr>
          </a:p>
          <a:p>
            <a:pPr marL="1021806" lvl="1" indent="-354793">
              <a:spcBef>
                <a:spcPts val="335"/>
              </a:spcBef>
              <a:buClr>
                <a:schemeClr val="dk1"/>
              </a:buClr>
              <a:buSzPts val="1400"/>
              <a:buFont typeface="Assistant"/>
              <a:buChar char="○"/>
            </a:pPr>
            <a:r>
              <a:rPr lang="en" sz="1600">
                <a:solidFill>
                  <a:schemeClr val="dk1"/>
                </a:solidFill>
                <a:latin typeface="Assistant"/>
                <a:ea typeface="Assistant"/>
                <a:cs typeface="Assistant"/>
                <a:sym typeface="Assistant"/>
              </a:rPr>
              <a:t>Testing</a:t>
            </a:r>
            <a:endParaRPr sz="1600">
              <a:solidFill>
                <a:schemeClr val="dk1"/>
              </a:solidFill>
              <a:latin typeface="Assistant"/>
              <a:ea typeface="Assistant"/>
              <a:cs typeface="Assistant"/>
              <a:sym typeface="Assistant"/>
            </a:endParaRPr>
          </a:p>
          <a:p>
            <a:pPr marL="1021806" lvl="1" indent="-354793">
              <a:spcBef>
                <a:spcPts val="335"/>
              </a:spcBef>
              <a:buClr>
                <a:schemeClr val="dk1"/>
              </a:buClr>
              <a:buSzPts val="1400"/>
              <a:buFont typeface="Assistant"/>
              <a:buChar char="○"/>
            </a:pPr>
            <a:r>
              <a:rPr lang="en" sz="1600">
                <a:solidFill>
                  <a:schemeClr val="dk1"/>
                </a:solidFill>
                <a:latin typeface="Assistant"/>
                <a:ea typeface="Assistant"/>
                <a:cs typeface="Assistant"/>
                <a:sym typeface="Assistant"/>
              </a:rPr>
              <a:t>Compliance</a:t>
            </a:r>
            <a:endParaRPr sz="1600">
              <a:solidFill>
                <a:schemeClr val="dk1"/>
              </a:solidFill>
              <a:latin typeface="Assistant"/>
              <a:ea typeface="Assistant"/>
              <a:cs typeface="Assistant"/>
              <a:sym typeface="Assistant"/>
            </a:endParaRPr>
          </a:p>
          <a:p>
            <a:pPr marL="1021806" lvl="1" indent="-354793">
              <a:spcBef>
                <a:spcPts val="335"/>
              </a:spcBef>
              <a:buClr>
                <a:schemeClr val="dk1"/>
              </a:buClr>
              <a:buSzPts val="1400"/>
              <a:buFont typeface="Assistant"/>
              <a:buChar char="○"/>
            </a:pPr>
            <a:r>
              <a:rPr lang="en" sz="1600">
                <a:solidFill>
                  <a:schemeClr val="dk1"/>
                </a:solidFill>
                <a:latin typeface="Assistant"/>
                <a:ea typeface="Assistant"/>
                <a:cs typeface="Assistant"/>
                <a:sym typeface="Assistant"/>
              </a:rPr>
              <a:t>IT planning, budgeting, and  performance, including its  information security components</a:t>
            </a:r>
            <a:endParaRPr sz="1600">
              <a:solidFill>
                <a:schemeClr val="dk1"/>
              </a:solidFill>
              <a:latin typeface="Assistant"/>
              <a:ea typeface="Assistant"/>
              <a:cs typeface="Assistant"/>
              <a:sym typeface="Assistant"/>
            </a:endParaRPr>
          </a:p>
        </p:txBody>
      </p:sp>
      <p:sp>
        <p:nvSpPr>
          <p:cNvPr id="383" name="Google Shape;383;g4364b60cd0_1_250: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79</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663599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4364b60cd0_1_269: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4364b60cd0_1_269: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391" name="Google Shape;391;g4364b60cd0_1_269: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80</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7905214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4364b60cd0_1_278: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4364b60cd0_1_278: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r>
              <a:rPr lang="en" sz="1600">
                <a:solidFill>
                  <a:schemeClr val="dk1"/>
                </a:solidFill>
                <a:latin typeface="Assistant"/>
                <a:ea typeface="Assistant"/>
                <a:cs typeface="Assistant"/>
                <a:sym typeface="Assistant"/>
              </a:rPr>
              <a:t>Business managers are often our customers as we fulfil our role in information security.  Remember, our ultimate purpose is to support the objectives of the business, the business managers are the ones who are closest to the business and are often owners of the systems and the data.  If there is ever a conflict between InfoSec and the business function owner, the business will always be the ultimate decision makers.  </a:t>
            </a:r>
            <a:endParaRPr sz="1600">
              <a:solidFill>
                <a:schemeClr val="dk1"/>
              </a:solidFill>
              <a:latin typeface="Assistant"/>
              <a:ea typeface="Assistant"/>
              <a:cs typeface="Assistant"/>
              <a:sym typeface="Assistant"/>
            </a:endParaRPr>
          </a:p>
        </p:txBody>
      </p:sp>
      <p:sp>
        <p:nvSpPr>
          <p:cNvPr id="398" name="Google Shape;398;g4364b60cd0_1_278: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81</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828277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4364b60cd0_1_287: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g4364b60cd0_1_287: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406" name="Google Shape;406;g4364b60cd0_1_287: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82</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178525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4364b60cd0_1_295: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83</a:t>
            </a:fld>
            <a:endParaRPr sz="1400" kern="0">
              <a:solidFill>
                <a:srgbClr val="000000"/>
              </a:solidFill>
              <a:latin typeface="Times"/>
              <a:ea typeface="Times"/>
              <a:cs typeface="Times"/>
              <a:sym typeface="Times"/>
            </a:endParaRPr>
          </a:p>
        </p:txBody>
      </p:sp>
      <p:sp>
        <p:nvSpPr>
          <p:cNvPr id="412" name="Google Shape;412;g4364b60cd0_1_295:notes"/>
          <p:cNvSpPr txBox="1"/>
          <p:nvPr/>
        </p:nvSpPr>
        <p:spPr>
          <a:xfrm>
            <a:off x="1064029" y="990419"/>
            <a:ext cx="3901440" cy="489245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ctr" anchorCtr="0">
            <a:noAutofit/>
          </a:bodyPr>
          <a:lstStyle/>
          <a:p>
            <a:pPr defTabSz="966612">
              <a:buClr>
                <a:srgbClr val="000000"/>
              </a:buClr>
              <a:defRPr/>
            </a:pPr>
            <a:endParaRPr sz="2000" kern="0">
              <a:solidFill>
                <a:srgbClr val="000000"/>
              </a:solidFill>
              <a:latin typeface="Calibri"/>
              <a:ea typeface="Calibri"/>
              <a:cs typeface="Calibri"/>
              <a:sym typeface="Calibri"/>
            </a:endParaRPr>
          </a:p>
        </p:txBody>
      </p:sp>
      <p:sp>
        <p:nvSpPr>
          <p:cNvPr id="413" name="Google Shape;413;g4364b60cd0_1_295:notes"/>
          <p:cNvSpPr txBox="1">
            <a:spLocks noGrp="1"/>
          </p:cNvSpPr>
          <p:nvPr>
            <p:ph type="body" idx="1"/>
          </p:nvPr>
        </p:nvSpPr>
        <p:spPr>
          <a:xfrm>
            <a:off x="603442" y="6195775"/>
            <a:ext cx="4822699" cy="5870482"/>
          </a:xfrm>
          <a:prstGeom prst="rect">
            <a:avLst/>
          </a:prstGeom>
          <a:noFill/>
          <a:ln>
            <a:noFill/>
          </a:ln>
        </p:spPr>
        <p:txBody>
          <a:bodyPr spcFirstLastPara="1" wrap="square" lIns="102163" tIns="51067" rIns="102163" bIns="51067" anchor="ctr" anchorCtr="0">
            <a:noAutofit/>
          </a:bodyPr>
          <a:lstStyle/>
          <a:p>
            <a:endParaRPr sz="1400" dirty="0">
              <a:solidFill>
                <a:schemeClr val="dk1"/>
              </a:solidFill>
              <a:latin typeface="Times"/>
              <a:ea typeface="Times"/>
              <a:cs typeface="Times"/>
              <a:sym typeface="Times"/>
            </a:endParaRPr>
          </a:p>
        </p:txBody>
      </p:sp>
      <p:sp>
        <p:nvSpPr>
          <p:cNvPr id="414" name="Google Shape;414;g4364b60cd0_1_29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68418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4364b60cd0_1_304: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g4364b60cd0_1_304: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423" name="Google Shape;423;g4364b60cd0_1_304: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84</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128651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4226673001_0_28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4226673001_0_28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p9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9" name="Google Shape;959;p9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9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6" name="Google Shape;966;p94: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p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9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2" name="Google Shape;972;p9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4226673001_0_28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4226673001_0_28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982486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9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0" name="Google Shape;990;p9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38340255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309788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59805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070104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99896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51417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4226673001_0_28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4226673001_0_28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10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8" name="Google Shape;1008;p10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03400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10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9" name="Google Shape;1039;p10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p10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7" name="Google Shape;1057;p10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4226673001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3" name="Google Shape;1063;g4226673001_0_0: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438731ac6f_0_0: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106</a:t>
            </a:fld>
            <a:endParaRPr sz="1400" kern="0">
              <a:solidFill>
                <a:srgbClr val="000000"/>
              </a:solidFill>
              <a:latin typeface="Times"/>
              <a:ea typeface="Times"/>
              <a:cs typeface="Times"/>
              <a:sym typeface="Times"/>
            </a:endParaRPr>
          </a:p>
        </p:txBody>
      </p:sp>
      <p:sp>
        <p:nvSpPr>
          <p:cNvPr id="450" name="Google Shape;450;g438731ac6f_0_0:notes"/>
          <p:cNvSpPr txBox="1"/>
          <p:nvPr/>
        </p:nvSpPr>
        <p:spPr>
          <a:xfrm>
            <a:off x="1064029" y="990419"/>
            <a:ext cx="3901440" cy="489245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ctr" anchorCtr="0">
            <a:noAutofit/>
          </a:bodyPr>
          <a:lstStyle/>
          <a:p>
            <a:pPr defTabSz="966612">
              <a:buClr>
                <a:srgbClr val="000000"/>
              </a:buClr>
              <a:defRPr/>
            </a:pPr>
            <a:endParaRPr sz="2000" kern="0">
              <a:solidFill>
                <a:srgbClr val="000000"/>
              </a:solidFill>
              <a:latin typeface="Calibri"/>
              <a:ea typeface="Calibri"/>
              <a:cs typeface="Calibri"/>
              <a:sym typeface="Calibri"/>
            </a:endParaRPr>
          </a:p>
        </p:txBody>
      </p:sp>
      <p:sp>
        <p:nvSpPr>
          <p:cNvPr id="451" name="Google Shape;451;g438731ac6f_0_0:notes"/>
          <p:cNvSpPr txBox="1">
            <a:spLocks noGrp="1"/>
          </p:cNvSpPr>
          <p:nvPr>
            <p:ph type="body" idx="1"/>
          </p:nvPr>
        </p:nvSpPr>
        <p:spPr>
          <a:xfrm>
            <a:off x="603442" y="6195775"/>
            <a:ext cx="4822699" cy="5870482"/>
          </a:xfrm>
          <a:prstGeom prst="rect">
            <a:avLst/>
          </a:prstGeom>
          <a:noFill/>
          <a:ln>
            <a:noFill/>
          </a:ln>
        </p:spPr>
        <p:txBody>
          <a:bodyPr spcFirstLastPara="1" wrap="square" lIns="102163" tIns="51067" rIns="102163" bIns="51067" anchor="ctr" anchorCtr="0">
            <a:noAutofit/>
          </a:bodyPr>
          <a:lstStyle/>
          <a:p>
            <a:endParaRPr sz="1400">
              <a:solidFill>
                <a:schemeClr val="dk1"/>
              </a:solidFill>
              <a:latin typeface="Times"/>
              <a:ea typeface="Times"/>
              <a:cs typeface="Times"/>
              <a:sym typeface="Times"/>
            </a:endParaRPr>
          </a:p>
        </p:txBody>
      </p:sp>
      <p:sp>
        <p:nvSpPr>
          <p:cNvPr id="452" name="Google Shape;452;g438731ac6f_0_0: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816905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4226673001_0_28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4226673001_0_28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21974031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4226673001_0_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0" name="Google Shape;1070;g4226673001_0_8: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4226673001_0_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6" name="Google Shape;1076;g4226673001_0_1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4226673001_0_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2" name="Google Shape;1082;g4226673001_0_2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4226673001_0_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5" name="Google Shape;1095;g4226673001_0_3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4226673001_0_4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7" name="Google Shape;1107;g4226673001_0_4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4226673001_0_5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9" name="Google Shape;1119;g4226673001_0_5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4226673001_0_6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7" name="Google Shape;1137;g4226673001_0_6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4226673001_0_8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0" name="Google Shape;1150;g4226673001_0_8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226673001_0_8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6" name="Google Shape;1156;g4226673001_0_8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4226673001_0_9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2" name="Google Shape;1162;g4226673001_0_97: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4226673001_0_9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2" name="Google Shape;1162;g4226673001_0_97: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extLst>
      <p:ext uri="{BB962C8B-B14F-4D97-AF65-F5344CB8AC3E}">
        <p14:creationId xmlns:p14="http://schemas.microsoft.com/office/powerpoint/2010/main" val="1579283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2EDF6-1381-4EF4-8EC3-4A9043DA4FEB}"/>
              </a:ext>
            </a:extLst>
          </p:cNvPr>
          <p:cNvSpPr>
            <a:spLocks noGrp="1"/>
          </p:cNvSpPr>
          <p:nvPr>
            <p:ph type="ctrTitle"/>
          </p:nvPr>
        </p:nvSpPr>
        <p:spPr>
          <a:xfrm>
            <a:off x="1524000" y="1122363"/>
            <a:ext cx="9144000" cy="2387600"/>
          </a:xfrm>
        </p:spPr>
        <p:txBody>
          <a:bodyPr anchor="b"/>
          <a:lstStyle>
            <a:lvl1pPr algn="ctr">
              <a:lnSpc>
                <a:spcPct val="100000"/>
              </a:lnSpc>
              <a:defRPr sz="6000"/>
            </a:lvl1pPr>
          </a:lstStyle>
          <a:p>
            <a:r>
              <a:rPr lang="en-US" dirty="0"/>
              <a:t>Click to edit Master title style</a:t>
            </a:r>
          </a:p>
        </p:txBody>
      </p:sp>
      <p:sp>
        <p:nvSpPr>
          <p:cNvPr id="3" name="Subtitle 2">
            <a:extLst>
              <a:ext uri="{FF2B5EF4-FFF2-40B4-BE49-F238E27FC236}">
                <a16:creationId xmlns:a16="http://schemas.microsoft.com/office/drawing/2014/main" id="{28C9AFBD-CA23-4EEC-B423-332ECF90EB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A2532D-27A3-4BA5-A150-78DA811B79DA}"/>
              </a:ext>
            </a:extLst>
          </p:cNvPr>
          <p:cNvSpPr>
            <a:spLocks noGrp="1"/>
          </p:cNvSpPr>
          <p:nvPr>
            <p:ph type="dt" sz="half" idx="10"/>
          </p:nvPr>
        </p:nvSpPr>
        <p:spPr/>
        <p:txBody>
          <a:bodyPr/>
          <a:lstStyle/>
          <a:p>
            <a:fld id="{0A317405-CC2C-4212-BD24-CDA2AF8499AC}" type="datetimeFigureOut">
              <a:rPr lang="en-US" smtClean="0"/>
              <a:t>9/20/2020</a:t>
            </a:fld>
            <a:endParaRPr lang="en-US"/>
          </a:p>
        </p:txBody>
      </p:sp>
      <p:sp>
        <p:nvSpPr>
          <p:cNvPr id="5" name="Footer Placeholder 4">
            <a:extLst>
              <a:ext uri="{FF2B5EF4-FFF2-40B4-BE49-F238E27FC236}">
                <a16:creationId xmlns:a16="http://schemas.microsoft.com/office/drawing/2014/main" id="{FB7864FE-9404-457B-80B2-322B8EEDB5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CA8DD-311A-48F0-B34B-B26A670A6C67}"/>
              </a:ext>
            </a:extLst>
          </p:cNvPr>
          <p:cNvSpPr>
            <a:spLocks noGrp="1"/>
          </p:cNvSpPr>
          <p:nvPr>
            <p:ph type="sldNum" sz="quarter" idx="12"/>
          </p:nvPr>
        </p:nvSpPr>
        <p:spPr/>
        <p:txBody>
          <a:bodyPr/>
          <a:lstStyle/>
          <a:p>
            <a:fld id="{A76126D1-C8CB-46FF-8F50-1D3EF2376E91}" type="slidenum">
              <a:rPr lang="en-US" smtClean="0"/>
              <a:t>‹#›</a:t>
            </a:fld>
            <a:endParaRPr lang="en-US"/>
          </a:p>
        </p:txBody>
      </p:sp>
    </p:spTree>
    <p:extLst>
      <p:ext uri="{BB962C8B-B14F-4D97-AF65-F5344CB8AC3E}">
        <p14:creationId xmlns:p14="http://schemas.microsoft.com/office/powerpoint/2010/main" val="3648540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alphaModFix amt="21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5ACA3-C7E9-45E1-A480-BB68C6458D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A3EE35-1C10-47E9-B3C7-D258DF06EF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32D695-CEB4-4781-9EBD-B2A8859A746A}"/>
              </a:ext>
            </a:extLst>
          </p:cNvPr>
          <p:cNvSpPr>
            <a:spLocks noGrp="1"/>
          </p:cNvSpPr>
          <p:nvPr>
            <p:ph type="dt" sz="half" idx="10"/>
          </p:nvPr>
        </p:nvSpPr>
        <p:spPr/>
        <p:txBody>
          <a:bodyPr/>
          <a:lstStyle/>
          <a:p>
            <a:fld id="{0A317405-CC2C-4212-BD24-CDA2AF8499AC}" type="datetimeFigureOut">
              <a:rPr lang="en-US" smtClean="0"/>
              <a:t>9/20/2020</a:t>
            </a:fld>
            <a:endParaRPr lang="en-US"/>
          </a:p>
        </p:txBody>
      </p:sp>
      <p:sp>
        <p:nvSpPr>
          <p:cNvPr id="5" name="Footer Placeholder 4">
            <a:extLst>
              <a:ext uri="{FF2B5EF4-FFF2-40B4-BE49-F238E27FC236}">
                <a16:creationId xmlns:a16="http://schemas.microsoft.com/office/drawing/2014/main" id="{C81FD51F-F1EB-4EE5-A910-0CFFEAE15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C07DB8-049F-4BE2-87AD-6316E445A4CA}"/>
              </a:ext>
            </a:extLst>
          </p:cNvPr>
          <p:cNvSpPr>
            <a:spLocks noGrp="1"/>
          </p:cNvSpPr>
          <p:nvPr>
            <p:ph type="sldNum" sz="quarter" idx="12"/>
          </p:nvPr>
        </p:nvSpPr>
        <p:spPr/>
        <p:txBody>
          <a:bodyPr/>
          <a:lstStyle/>
          <a:p>
            <a:fld id="{A76126D1-C8CB-46FF-8F50-1D3EF2376E91}" type="slidenum">
              <a:rPr lang="en-US" smtClean="0"/>
              <a:t>‹#›</a:t>
            </a:fld>
            <a:endParaRPr lang="en-US"/>
          </a:p>
        </p:txBody>
      </p:sp>
    </p:spTree>
    <p:extLst>
      <p:ext uri="{BB962C8B-B14F-4D97-AF65-F5344CB8AC3E}">
        <p14:creationId xmlns:p14="http://schemas.microsoft.com/office/powerpoint/2010/main" val="155214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alphaModFix amt="21000"/>
            <a:lum/>
          </a:blip>
          <a:srcRect/>
          <a:stretch>
            <a:fillRect/>
          </a:stretch>
        </a:blipFill>
        <a:effectLst/>
      </p:bgPr>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344A27-62B1-417D-B2E1-C98401E4F6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867869-CE09-4F68-B478-25B737207E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E8DD0F-ED31-4CAC-A273-CC7F06374F4A}"/>
              </a:ext>
            </a:extLst>
          </p:cNvPr>
          <p:cNvSpPr>
            <a:spLocks noGrp="1"/>
          </p:cNvSpPr>
          <p:nvPr>
            <p:ph type="dt" sz="half" idx="10"/>
          </p:nvPr>
        </p:nvSpPr>
        <p:spPr/>
        <p:txBody>
          <a:bodyPr/>
          <a:lstStyle/>
          <a:p>
            <a:fld id="{0A317405-CC2C-4212-BD24-CDA2AF8499AC}" type="datetimeFigureOut">
              <a:rPr lang="en-US" smtClean="0"/>
              <a:t>9/20/2020</a:t>
            </a:fld>
            <a:endParaRPr lang="en-US"/>
          </a:p>
        </p:txBody>
      </p:sp>
      <p:sp>
        <p:nvSpPr>
          <p:cNvPr id="5" name="Footer Placeholder 4">
            <a:extLst>
              <a:ext uri="{FF2B5EF4-FFF2-40B4-BE49-F238E27FC236}">
                <a16:creationId xmlns:a16="http://schemas.microsoft.com/office/drawing/2014/main" id="{1EA23095-ACC9-4FA5-9160-F4F3B0ABF4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D71A3-D18E-4FDF-AC00-9F366DF0F38C}"/>
              </a:ext>
            </a:extLst>
          </p:cNvPr>
          <p:cNvSpPr>
            <a:spLocks noGrp="1"/>
          </p:cNvSpPr>
          <p:nvPr>
            <p:ph type="sldNum" sz="quarter" idx="12"/>
          </p:nvPr>
        </p:nvSpPr>
        <p:spPr/>
        <p:txBody>
          <a:bodyPr/>
          <a:lstStyle/>
          <a:p>
            <a:fld id="{A76126D1-C8CB-46FF-8F50-1D3EF2376E91}" type="slidenum">
              <a:rPr lang="en-US" smtClean="0"/>
              <a:t>‹#›</a:t>
            </a:fld>
            <a:endParaRPr lang="en-US"/>
          </a:p>
        </p:txBody>
      </p:sp>
    </p:spTree>
    <p:extLst>
      <p:ext uri="{BB962C8B-B14F-4D97-AF65-F5344CB8AC3E}">
        <p14:creationId xmlns:p14="http://schemas.microsoft.com/office/powerpoint/2010/main" val="1882362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475670" y="816281"/>
            <a:ext cx="11360800" cy="763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262530"/>
              </a:buClr>
              <a:buSzPts val="2800"/>
              <a:buFont typeface="Assistant ExtraBold"/>
              <a:buNone/>
              <a:defRPr sz="3733" b="0" i="0" u="none" strike="noStrike" cap="none">
                <a:solidFill>
                  <a:srgbClr val="262530"/>
                </a:solidFill>
                <a:latin typeface="Arial" panose="020B0604020202020204" pitchFamily="34" charset="0"/>
                <a:ea typeface="Arial" panose="020B0604020202020204" pitchFamily="34" charset="0"/>
                <a:cs typeface="Arial" panose="020B0604020202020204" pitchFamily="34" charset="0"/>
                <a:sym typeface="Assistant ExtraBold"/>
              </a:defRPr>
            </a:lvl1pPr>
            <a:lvl2pPr marR="0" lvl="1"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9pPr>
          </a:lstStyle>
          <a:p>
            <a:endParaRPr dirty="0"/>
          </a:p>
        </p:txBody>
      </p:sp>
      <p:sp>
        <p:nvSpPr>
          <p:cNvPr id="21" name="Google Shape;21;p4"/>
          <p:cNvSpPr txBox="1">
            <a:spLocks noGrp="1"/>
          </p:cNvSpPr>
          <p:nvPr>
            <p:ph type="body" idx="1"/>
          </p:nvPr>
        </p:nvSpPr>
        <p:spPr>
          <a:xfrm>
            <a:off x="475670" y="1759824"/>
            <a:ext cx="10710712" cy="4555200"/>
          </a:xfrm>
          <a:prstGeom prst="rect">
            <a:avLst/>
          </a:prstGeom>
          <a:noFill/>
          <a:ln>
            <a:noFill/>
          </a:ln>
        </p:spPr>
        <p:txBody>
          <a:bodyPr spcFirstLastPara="1" wrap="square" lIns="91425" tIns="91425" rIns="91425" bIns="91425" anchor="t" anchorCtr="0"/>
          <a:lstStyle>
            <a:lvl1pPr marL="609585" marR="0" lvl="0" indent="-389457" algn="l" rtl="0">
              <a:lnSpc>
                <a:spcPct val="150000"/>
              </a:lnSpc>
              <a:spcBef>
                <a:spcPts val="0"/>
              </a:spcBef>
              <a:spcAft>
                <a:spcPts val="0"/>
              </a:spcAft>
              <a:buClr>
                <a:srgbClr val="161B25"/>
              </a:buClr>
              <a:buSzPts val="1000"/>
              <a:buFont typeface="Assistant SemiBold"/>
              <a:buChar char="●"/>
              <a:defRPr sz="1867" b="0" i="0" u="none" strike="noStrike" cap="none">
                <a:solidFill>
                  <a:srgbClr val="161B25"/>
                </a:solidFill>
                <a:latin typeface="Assistant SemiBold"/>
                <a:ea typeface="Assistant SemiBold"/>
                <a:cs typeface="Assistant SemiBold"/>
                <a:sym typeface="Assistant SemiBold"/>
              </a:defRPr>
            </a:lvl1pPr>
            <a:lvl2pPr marL="1219170" marR="0" lvl="1" indent="-389457" algn="l" rtl="0">
              <a:lnSpc>
                <a:spcPct val="150000"/>
              </a:lnSpc>
              <a:spcBef>
                <a:spcPts val="2133"/>
              </a:spcBef>
              <a:spcAft>
                <a:spcPts val="0"/>
              </a:spcAft>
              <a:buClr>
                <a:srgbClr val="161B25"/>
              </a:buClr>
              <a:buSzPts val="1000"/>
              <a:buFont typeface="Assistant SemiBold"/>
              <a:buChar char="○"/>
              <a:defRPr sz="1867" b="0" i="0" u="none" strike="noStrike" cap="none">
                <a:solidFill>
                  <a:srgbClr val="161B25"/>
                </a:solidFill>
                <a:latin typeface="Assistant SemiBold"/>
                <a:ea typeface="Assistant SemiBold"/>
                <a:cs typeface="Assistant SemiBold"/>
                <a:sym typeface="Assistant SemiBold"/>
              </a:defRPr>
            </a:lvl2pPr>
            <a:lvl3pPr marL="1828754" marR="0" lvl="2" indent="-389457" algn="l" rtl="0">
              <a:lnSpc>
                <a:spcPct val="150000"/>
              </a:lnSpc>
              <a:spcBef>
                <a:spcPts val="2133"/>
              </a:spcBef>
              <a:spcAft>
                <a:spcPts val="0"/>
              </a:spcAft>
              <a:buClr>
                <a:srgbClr val="161B25"/>
              </a:buClr>
              <a:buSzPts val="1000"/>
              <a:buFont typeface="Assistant SemiBold"/>
              <a:buChar char="■"/>
              <a:defRPr sz="1867" b="0" i="0" u="none" strike="noStrike" cap="none">
                <a:solidFill>
                  <a:srgbClr val="161B25"/>
                </a:solidFill>
                <a:latin typeface="Assistant SemiBold"/>
                <a:ea typeface="Assistant SemiBold"/>
                <a:cs typeface="Assistant SemiBold"/>
                <a:sym typeface="Assistant SemiBold"/>
              </a:defRPr>
            </a:lvl3pPr>
            <a:lvl4pPr marL="2438339" marR="0" lvl="3" indent="-389457" algn="l" rtl="0">
              <a:lnSpc>
                <a:spcPct val="150000"/>
              </a:lnSpc>
              <a:spcBef>
                <a:spcPts val="2133"/>
              </a:spcBef>
              <a:spcAft>
                <a:spcPts val="0"/>
              </a:spcAft>
              <a:buClr>
                <a:srgbClr val="161B25"/>
              </a:buClr>
              <a:buSzPts val="1000"/>
              <a:buFont typeface="Assistant SemiBold"/>
              <a:buChar char="●"/>
              <a:defRPr sz="1867" b="0" i="0" u="none" strike="noStrike" cap="none">
                <a:solidFill>
                  <a:srgbClr val="161B25"/>
                </a:solidFill>
                <a:latin typeface="Assistant SemiBold"/>
                <a:ea typeface="Assistant SemiBold"/>
                <a:cs typeface="Assistant SemiBold"/>
                <a:sym typeface="Assistant SemiBold"/>
              </a:defRPr>
            </a:lvl4pPr>
            <a:lvl5pPr marL="3047924" marR="0" lvl="4" indent="-389457" algn="l" rtl="0">
              <a:lnSpc>
                <a:spcPct val="150000"/>
              </a:lnSpc>
              <a:spcBef>
                <a:spcPts val="2133"/>
              </a:spcBef>
              <a:spcAft>
                <a:spcPts val="0"/>
              </a:spcAft>
              <a:buClr>
                <a:srgbClr val="161B25"/>
              </a:buClr>
              <a:buSzPts val="1000"/>
              <a:buFont typeface="Assistant SemiBold"/>
              <a:buChar char="○"/>
              <a:defRPr sz="1867" b="0" i="0" u="none" strike="noStrike" cap="none">
                <a:solidFill>
                  <a:srgbClr val="161B25"/>
                </a:solidFill>
                <a:latin typeface="Assistant SemiBold"/>
                <a:ea typeface="Assistant SemiBold"/>
                <a:cs typeface="Assistant SemiBold"/>
                <a:sym typeface="Assistant SemiBold"/>
              </a:defRPr>
            </a:lvl5pPr>
            <a:lvl6pPr marL="3657509" marR="0" lvl="5" indent="-389457" algn="l" rtl="0">
              <a:lnSpc>
                <a:spcPct val="150000"/>
              </a:lnSpc>
              <a:spcBef>
                <a:spcPts val="2133"/>
              </a:spcBef>
              <a:spcAft>
                <a:spcPts val="0"/>
              </a:spcAft>
              <a:buClr>
                <a:srgbClr val="161B25"/>
              </a:buClr>
              <a:buSzPts val="1000"/>
              <a:buFont typeface="Assistant SemiBold"/>
              <a:buChar char="■"/>
              <a:defRPr sz="1867" b="0" i="0" u="none" strike="noStrike" cap="none">
                <a:solidFill>
                  <a:srgbClr val="161B25"/>
                </a:solidFill>
                <a:latin typeface="Assistant SemiBold"/>
                <a:ea typeface="Assistant SemiBold"/>
                <a:cs typeface="Assistant SemiBold"/>
                <a:sym typeface="Assistant SemiBold"/>
              </a:defRPr>
            </a:lvl6pPr>
            <a:lvl7pPr marL="4267093" marR="0" lvl="6" indent="-389457" algn="l" rtl="0">
              <a:lnSpc>
                <a:spcPct val="150000"/>
              </a:lnSpc>
              <a:spcBef>
                <a:spcPts val="2133"/>
              </a:spcBef>
              <a:spcAft>
                <a:spcPts val="0"/>
              </a:spcAft>
              <a:buClr>
                <a:srgbClr val="161B25"/>
              </a:buClr>
              <a:buSzPts val="1000"/>
              <a:buFont typeface="Assistant SemiBold"/>
              <a:buChar char="●"/>
              <a:defRPr sz="1867" b="0" i="0" u="none" strike="noStrike" cap="none">
                <a:solidFill>
                  <a:srgbClr val="161B25"/>
                </a:solidFill>
                <a:latin typeface="Assistant SemiBold"/>
                <a:ea typeface="Assistant SemiBold"/>
                <a:cs typeface="Assistant SemiBold"/>
                <a:sym typeface="Assistant SemiBold"/>
              </a:defRPr>
            </a:lvl7pPr>
            <a:lvl8pPr marL="4876678" marR="0" lvl="7" indent="-423323" algn="l" rtl="0">
              <a:lnSpc>
                <a:spcPct val="150000"/>
              </a:lnSpc>
              <a:spcBef>
                <a:spcPts val="2133"/>
              </a:spcBef>
              <a:spcAft>
                <a:spcPts val="0"/>
              </a:spcAft>
              <a:buClr>
                <a:srgbClr val="161B25"/>
              </a:buClr>
              <a:buSzPts val="1400"/>
              <a:buFont typeface="Assistant SemiBold"/>
              <a:buChar char="○"/>
              <a:defRPr sz="1867" b="0" i="0" u="none" strike="noStrike" cap="none">
                <a:solidFill>
                  <a:srgbClr val="161B25"/>
                </a:solidFill>
                <a:latin typeface="Assistant SemiBold"/>
                <a:ea typeface="Assistant SemiBold"/>
                <a:cs typeface="Assistant SemiBold"/>
                <a:sym typeface="Assistant SemiBold"/>
              </a:defRPr>
            </a:lvl8pPr>
            <a:lvl9pPr marL="5486263" marR="0" lvl="8" indent="-423323" algn="l" rtl="0">
              <a:lnSpc>
                <a:spcPct val="150000"/>
              </a:lnSpc>
              <a:spcBef>
                <a:spcPts val="2133"/>
              </a:spcBef>
              <a:spcAft>
                <a:spcPts val="2133"/>
              </a:spcAft>
              <a:buClr>
                <a:srgbClr val="161B25"/>
              </a:buClr>
              <a:buSzPts val="1400"/>
              <a:buFont typeface="Assistant SemiBold"/>
              <a:buChar char="■"/>
              <a:defRPr sz="1867" b="0" i="0" u="none" strike="noStrike" cap="none">
                <a:solidFill>
                  <a:srgbClr val="161B25"/>
                </a:solidFill>
                <a:latin typeface="Assistant SemiBold"/>
                <a:ea typeface="Assistant SemiBold"/>
                <a:cs typeface="Assistant SemiBold"/>
                <a:sym typeface="Assistant SemiBold"/>
              </a:defRPr>
            </a:lvl9pPr>
          </a:lstStyle>
          <a:p>
            <a:endParaRPr dirty="0"/>
          </a:p>
        </p:txBody>
      </p:sp>
      <p:sp>
        <p:nvSpPr>
          <p:cNvPr id="22" name="Google Shape;22;p4"/>
          <p:cNvSpPr txBox="1">
            <a:spLocks noGrp="1"/>
          </p:cNvSpPr>
          <p:nvPr>
            <p:ph type="sldNum" idx="12"/>
          </p:nvPr>
        </p:nvSpPr>
        <p:spPr>
          <a:xfrm>
            <a:off x="11398211" y="6291239"/>
            <a:ext cx="731600" cy="524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04097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Blank" type="obj">
  <p:cSld name="1_Blank">
    <p:spTree>
      <p:nvGrpSpPr>
        <p:cNvPr id="1" name="Shape 15"/>
        <p:cNvGrpSpPr/>
        <p:nvPr/>
      </p:nvGrpSpPr>
      <p:grpSpPr>
        <a:xfrm>
          <a:off x="0" y="0"/>
          <a:ext cx="0" cy="0"/>
          <a:chOff x="0" y="0"/>
          <a:chExt cx="0" cy="0"/>
        </a:xfrm>
      </p:grpSpPr>
      <p:sp>
        <p:nvSpPr>
          <p:cNvPr id="16" name="Google Shape;16;p3"/>
          <p:cNvSpPr txBox="1">
            <a:spLocks noGrp="1"/>
          </p:cNvSpPr>
          <p:nvPr>
            <p:ph type="ftr" idx="11"/>
          </p:nvPr>
        </p:nvSpPr>
        <p:spPr>
          <a:xfrm>
            <a:off x="0" y="0"/>
            <a:ext cx="4000000" cy="4000000"/>
          </a:xfrm>
          <a:prstGeom prst="rect">
            <a:avLst/>
          </a:prstGeom>
          <a:noFill/>
          <a:ln>
            <a:noFill/>
          </a:ln>
        </p:spPr>
        <p:txBody>
          <a:bodyPr spcFirstLastPara="1" wrap="square" lIns="0" tIns="0" rIns="0" bIns="0" anchor="t" anchorCtr="0"/>
          <a:lstStyle>
            <a:lvl1pPr marR="0" lvl="0" algn="ctr" rtl="0">
              <a:lnSpc>
                <a:spcPct val="100000"/>
              </a:lnSpc>
              <a:spcBef>
                <a:spcPts val="0"/>
              </a:spcBef>
              <a:spcAft>
                <a:spcPts val="0"/>
              </a:spcAft>
              <a:buSzPts val="1400"/>
              <a:buNone/>
              <a:defRPr sz="1867"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
        <p:nvSpPr>
          <p:cNvPr id="17" name="Google Shape;17;p3"/>
          <p:cNvSpPr txBox="1">
            <a:spLocks noGrp="1"/>
          </p:cNvSpPr>
          <p:nvPr>
            <p:ph type="dt" idx="10"/>
          </p:nvPr>
        </p:nvSpPr>
        <p:spPr>
          <a:xfrm>
            <a:off x="0" y="0"/>
            <a:ext cx="4000000" cy="40000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SzPts val="1400"/>
              <a:buNone/>
              <a:defRPr sz="1867"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fld id="{07D65784-9FFC-4113-B658-5C5CDD5081D6}" type="datetime1">
              <a:rPr lang="en-US" smtClean="0"/>
              <a:t>9/20/2020</a:t>
            </a:fld>
            <a:endParaRPr/>
          </a:p>
        </p:txBody>
      </p:sp>
      <p:sp>
        <p:nvSpPr>
          <p:cNvPr id="18" name="Google Shape;18;p3"/>
          <p:cNvSpPr txBox="1">
            <a:spLocks noGrp="1"/>
          </p:cNvSpPr>
          <p:nvPr>
            <p:ph type="sldNum" idx="12"/>
          </p:nvPr>
        </p:nvSpPr>
        <p:spPr>
          <a:xfrm>
            <a:off x="0" y="0"/>
            <a:ext cx="4000000" cy="4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867"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867"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867"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867"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867"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867"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867"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867"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867"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38129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bg1"/>
        </a:solidFill>
        <a:effectLst/>
      </p:bgPr>
    </p:bg>
    <p:spTree>
      <p:nvGrpSpPr>
        <p:cNvPr id="1" name="Shape 63"/>
        <p:cNvGrpSpPr/>
        <p:nvPr/>
      </p:nvGrpSpPr>
      <p:grpSpPr>
        <a:xfrm>
          <a:off x="0" y="0"/>
          <a:ext cx="0" cy="0"/>
          <a:chOff x="0" y="0"/>
          <a:chExt cx="0" cy="0"/>
        </a:xfrm>
      </p:grpSpPr>
      <p:sp>
        <p:nvSpPr>
          <p:cNvPr id="64" name="Google Shape;64;p13"/>
          <p:cNvSpPr txBox="1">
            <a:spLocks noGrp="1"/>
          </p:cNvSpPr>
          <p:nvPr>
            <p:ph type="title"/>
          </p:nvPr>
        </p:nvSpPr>
        <p:spPr>
          <a:xfrm>
            <a:off x="1850800" y="388633"/>
            <a:ext cx="8490400" cy="5454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lt1"/>
              </a:buClr>
              <a:buSzPts val="3600"/>
              <a:buFont typeface="Assistant ExtraBold"/>
              <a:buNone/>
              <a:defRPr sz="48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Assistant ExtraBold"/>
              </a:defRPr>
            </a:lvl1pPr>
            <a:lvl2pPr marR="0" lvl="1"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9pPr>
          </a:lstStyle>
          <a:p>
            <a:endParaRPr dirty="0"/>
          </a:p>
        </p:txBody>
      </p:sp>
      <p:sp>
        <p:nvSpPr>
          <p:cNvPr id="65" name="Google Shape;65;p13"/>
          <p:cNvSpPr txBox="1">
            <a:spLocks noGrp="1"/>
          </p:cNvSpPr>
          <p:nvPr>
            <p:ph type="sldNum" idx="12"/>
          </p:nvPr>
        </p:nvSpPr>
        <p:spPr>
          <a:xfrm>
            <a:off x="11398211" y="6291239"/>
            <a:ext cx="731600" cy="524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11238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15600" y="375767"/>
            <a:ext cx="11360800" cy="7636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chemeClr val="dk1"/>
              </a:buClr>
              <a:buSzPts val="2800"/>
              <a:buFont typeface="Assistant ExtraBold"/>
              <a:buNone/>
              <a:defRPr sz="2515"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9pPr>
          </a:lstStyle>
          <a:p>
            <a:endParaRPr/>
          </a:p>
        </p:txBody>
      </p:sp>
      <p:sp>
        <p:nvSpPr>
          <p:cNvPr id="31" name="Google Shape;31;p6"/>
          <p:cNvSpPr txBox="1">
            <a:spLocks noGrp="1"/>
          </p:cNvSpPr>
          <p:nvPr>
            <p:ph type="ftr" idx="11"/>
          </p:nvPr>
        </p:nvSpPr>
        <p:spPr>
          <a:xfrm>
            <a:off x="0" y="0"/>
            <a:ext cx="4000000" cy="4000000"/>
          </a:xfrm>
          <a:prstGeom prst="rect">
            <a:avLst/>
          </a:prstGeom>
          <a:noFill/>
          <a:ln>
            <a:noFill/>
          </a:ln>
        </p:spPr>
        <p:txBody>
          <a:bodyPr spcFirstLastPara="1" wrap="square" lIns="0" tIns="0" rIns="0" bIns="0" anchor="t" anchorCtr="0"/>
          <a:lstStyle>
            <a:lvl1pPr marR="0" lvl="0" algn="ctr" rtl="0">
              <a:lnSpc>
                <a:spcPct val="100000"/>
              </a:lnSpc>
              <a:spcBef>
                <a:spcPts val="0"/>
              </a:spcBef>
              <a:spcAft>
                <a:spcPts val="0"/>
              </a:spcAft>
              <a:buSzPts val="1400"/>
              <a:buNone/>
              <a:defRPr sz="1867"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
        <p:nvSpPr>
          <p:cNvPr id="32" name="Google Shape;32;p6"/>
          <p:cNvSpPr txBox="1">
            <a:spLocks noGrp="1"/>
          </p:cNvSpPr>
          <p:nvPr>
            <p:ph type="dt" idx="10"/>
          </p:nvPr>
        </p:nvSpPr>
        <p:spPr>
          <a:xfrm>
            <a:off x="0" y="0"/>
            <a:ext cx="4000000" cy="40000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SzPts val="1400"/>
              <a:buNone/>
              <a:defRPr sz="1867"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fld id="{491231DB-8E20-45C1-97D6-D657E997C196}" type="datetime1">
              <a:rPr lang="en-US" smtClean="0"/>
              <a:t>9/20/2020</a:t>
            </a:fld>
            <a:endParaRPr/>
          </a:p>
        </p:txBody>
      </p:sp>
      <p:sp>
        <p:nvSpPr>
          <p:cNvPr id="33" name="Google Shape;33;p6"/>
          <p:cNvSpPr txBox="1">
            <a:spLocks noGrp="1"/>
          </p:cNvSpPr>
          <p:nvPr>
            <p:ph type="sldNum" idx="12"/>
          </p:nvPr>
        </p:nvSpPr>
        <p:spPr>
          <a:xfrm>
            <a:off x="0" y="0"/>
            <a:ext cx="4000000" cy="4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867"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867"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867"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867"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867"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867"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867"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867"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867"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68446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bg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sldNum" idx="12"/>
          </p:nvPr>
        </p:nvSpPr>
        <p:spPr>
          <a:xfrm>
            <a:off x="11398211" y="6291239"/>
            <a:ext cx="731600" cy="524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en-US" smtClean="0"/>
              <a:pPr/>
              <a:t>‹#›</a:t>
            </a:fld>
            <a:endParaRPr lang="en-US"/>
          </a:p>
        </p:txBody>
      </p:sp>
      <p:sp>
        <p:nvSpPr>
          <p:cNvPr id="49" name="Google Shape;49;p9"/>
          <p:cNvSpPr txBox="1">
            <a:spLocks noGrp="1"/>
          </p:cNvSpPr>
          <p:nvPr>
            <p:ph type="title"/>
          </p:nvPr>
        </p:nvSpPr>
        <p:spPr>
          <a:xfrm>
            <a:off x="2656000" y="388633"/>
            <a:ext cx="6880000" cy="5454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lt1"/>
              </a:buClr>
              <a:buSzPts val="3600"/>
              <a:buFont typeface="Assistant ExtraBold"/>
              <a:buNone/>
              <a:defRPr sz="4800" b="1"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Assistant ExtraBold"/>
              </a:defRPr>
            </a:lvl1pPr>
            <a:lvl2pPr marR="0" lvl="1"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5141913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13"/>
          <p:cNvSpPr>
            <a:spLocks noGrp="1"/>
          </p:cNvSpPr>
          <p:nvPr>
            <p:ph type="dt" sz="half" idx="10"/>
          </p:nvPr>
        </p:nvSpPr>
        <p:spPr/>
        <p:txBody>
          <a:bodyPr/>
          <a:lstStyle>
            <a:lvl1pPr>
              <a:defRPr/>
            </a:lvl1pPr>
          </a:lstStyle>
          <a:p>
            <a:pPr>
              <a:defRPr/>
            </a:pPr>
            <a:fld id="{4DE6B63B-8894-41BF-A197-48924C859BC7}" type="datetime1">
              <a:rPr lang="en-US" smtClean="0"/>
              <a:t>9/20/2020</a:t>
            </a:fld>
            <a:endParaRPr lang="en-US"/>
          </a:p>
        </p:txBody>
      </p:sp>
      <p:sp>
        <p:nvSpPr>
          <p:cNvPr id="4" name="Footer Placeholder 2"/>
          <p:cNvSpPr>
            <a:spLocks noGrp="1"/>
          </p:cNvSpPr>
          <p:nvPr>
            <p:ph type="ftr" sz="quarter" idx="11"/>
          </p:nvPr>
        </p:nvSpPr>
        <p:spPr>
          <a:xfrm>
            <a:off x="812800" y="6356351"/>
            <a:ext cx="3860800" cy="365125"/>
          </a:xfrm>
          <a:prstGeom prst="rect">
            <a:avLst/>
          </a:prstGeom>
        </p:spPr>
        <p:txBody>
          <a:bodyPr/>
          <a:lstStyle>
            <a:lvl1pPr>
              <a:defRPr/>
            </a:lvl1pPr>
          </a:lstStyle>
          <a:p>
            <a:pPr>
              <a:defRPr/>
            </a:pPr>
            <a:endParaRPr lang="en-US" dirty="0"/>
          </a:p>
        </p:txBody>
      </p:sp>
      <p:sp>
        <p:nvSpPr>
          <p:cNvPr id="6" name="Slide Number Placeholder 22">
            <a:extLst>
              <a:ext uri="{FF2B5EF4-FFF2-40B4-BE49-F238E27FC236}">
                <a16:creationId xmlns:a16="http://schemas.microsoft.com/office/drawing/2014/main" id="{ADFFF9E4-21E7-4075-8865-127336B19F44}"/>
              </a:ext>
            </a:extLst>
          </p:cNvPr>
          <p:cNvSpPr>
            <a:spLocks noGrp="1"/>
          </p:cNvSpPr>
          <p:nvPr>
            <p:ph type="sldNum" sz="quarter" idx="4"/>
          </p:nvPr>
        </p:nvSpPr>
        <p:spPr>
          <a:xfrm>
            <a:off x="8610600" y="6356351"/>
            <a:ext cx="2743200" cy="365125"/>
          </a:xfrm>
          <a:prstGeom prst="rect">
            <a:avLst/>
          </a:prstGeom>
        </p:spPr>
        <p:txBody>
          <a:bodyPr/>
          <a:lstStyle>
            <a:lvl1pPr algn="r">
              <a:defRPr lang="en-US" sz="1588" kern="1200" smtClean="0">
                <a:solidFill>
                  <a:schemeClr val="tx1"/>
                </a:solidFill>
                <a:latin typeface="Arial" panose="020B0604020202020204" pitchFamily="34" charset="0"/>
                <a:ea typeface="+mn-ea"/>
                <a:cs typeface="+mn-cs"/>
              </a:defRPr>
            </a:lvl1pPr>
          </a:lstStyle>
          <a:p>
            <a:pPr>
              <a:defRPr/>
            </a:pPr>
            <a:fld id="{9861821A-181D-4317-92E0-2829451E9DB3}" type="slidenum">
              <a:rPr lang="en-US" smtClean="0"/>
              <a:pPr>
                <a:defRPr/>
              </a:pPr>
              <a:t>‹#›</a:t>
            </a:fld>
            <a:endParaRPr lang="en-US" dirty="0"/>
          </a:p>
        </p:txBody>
      </p:sp>
    </p:spTree>
    <p:extLst>
      <p:ext uri="{BB962C8B-B14F-4D97-AF65-F5344CB8AC3E}">
        <p14:creationId xmlns:p14="http://schemas.microsoft.com/office/powerpoint/2010/main" val="21809484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415600" y="375767"/>
            <a:ext cx="11360800" cy="7636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chemeClr val="dk1"/>
              </a:buClr>
              <a:buSzPts val="2800"/>
              <a:buFont typeface="Assistant ExtraBold"/>
              <a:buNone/>
              <a:defRPr sz="2515"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9pPr>
          </a:lstStyle>
          <a:p>
            <a:endParaRPr/>
          </a:p>
        </p:txBody>
      </p:sp>
      <p:sp>
        <p:nvSpPr>
          <p:cNvPr id="25" name="Google Shape;25;p5"/>
          <p:cNvSpPr txBox="1">
            <a:spLocks noGrp="1"/>
          </p:cNvSpPr>
          <p:nvPr>
            <p:ph type="body" idx="1"/>
          </p:nvPr>
        </p:nvSpPr>
        <p:spPr>
          <a:xfrm>
            <a:off x="415600" y="1265233"/>
            <a:ext cx="8108000" cy="4555200"/>
          </a:xfrm>
          <a:prstGeom prst="rect">
            <a:avLst/>
          </a:prstGeom>
          <a:noFill/>
          <a:ln>
            <a:noFill/>
          </a:ln>
        </p:spPr>
        <p:txBody>
          <a:bodyPr spcFirstLastPara="1" wrap="square" lIns="0" tIns="0" rIns="0" bIns="0" anchor="t" anchorCtr="0"/>
          <a:lstStyle>
            <a:lvl1pPr marL="609585" marR="0" lvl="0" indent="-389457" algn="l" rtl="0">
              <a:lnSpc>
                <a:spcPct val="150000"/>
              </a:lnSpc>
              <a:spcBef>
                <a:spcPts val="0"/>
              </a:spcBef>
              <a:spcAft>
                <a:spcPts val="0"/>
              </a:spcAft>
              <a:buClr>
                <a:srgbClr val="161B25"/>
              </a:buClr>
              <a:buSzPts val="1000"/>
              <a:buFont typeface="Assistant SemiBold"/>
              <a:buChar char="●"/>
              <a:defRPr sz="2647" b="0" i="0" u="none" strike="noStrike" cap="none">
                <a:solidFill>
                  <a:schemeClr val="dk1"/>
                </a:solidFill>
                <a:latin typeface="Times New Roman"/>
                <a:ea typeface="Times New Roman"/>
                <a:cs typeface="Times New Roman"/>
                <a:sym typeface="Times New Roman"/>
              </a:defRPr>
            </a:lvl1pPr>
            <a:lvl2pPr marL="1219170" marR="0" lvl="1" indent="-389457" algn="l" rtl="0">
              <a:lnSpc>
                <a:spcPct val="150000"/>
              </a:lnSpc>
              <a:spcBef>
                <a:spcPts val="2133"/>
              </a:spcBef>
              <a:spcAft>
                <a:spcPts val="0"/>
              </a:spcAft>
              <a:buClr>
                <a:srgbClr val="161B25"/>
              </a:buClr>
              <a:buSzPts val="1000"/>
              <a:buFont typeface="Assistant SemiBold"/>
              <a:buChar char="○"/>
              <a:defRPr sz="1867" b="0" i="0" u="none" strike="noStrike" cap="none">
                <a:solidFill>
                  <a:srgbClr val="161B25"/>
                </a:solidFill>
                <a:latin typeface="Assistant SemiBold"/>
                <a:ea typeface="Assistant SemiBold"/>
                <a:cs typeface="Assistant SemiBold"/>
                <a:sym typeface="Assistant SemiBold"/>
              </a:defRPr>
            </a:lvl2pPr>
            <a:lvl3pPr marL="1828754" marR="0" lvl="2" indent="-389457" algn="l" rtl="0">
              <a:lnSpc>
                <a:spcPct val="150000"/>
              </a:lnSpc>
              <a:spcBef>
                <a:spcPts val="2133"/>
              </a:spcBef>
              <a:spcAft>
                <a:spcPts val="0"/>
              </a:spcAft>
              <a:buClr>
                <a:srgbClr val="161B25"/>
              </a:buClr>
              <a:buSzPts val="1000"/>
              <a:buFont typeface="Assistant SemiBold"/>
              <a:buChar char="■"/>
              <a:defRPr sz="1867" b="0" i="0" u="none" strike="noStrike" cap="none">
                <a:solidFill>
                  <a:srgbClr val="161B25"/>
                </a:solidFill>
                <a:latin typeface="Assistant SemiBold"/>
                <a:ea typeface="Assistant SemiBold"/>
                <a:cs typeface="Assistant SemiBold"/>
                <a:sym typeface="Assistant SemiBold"/>
              </a:defRPr>
            </a:lvl3pPr>
            <a:lvl4pPr marL="2438339" marR="0" lvl="3" indent="-389457" algn="l" rtl="0">
              <a:lnSpc>
                <a:spcPct val="150000"/>
              </a:lnSpc>
              <a:spcBef>
                <a:spcPts val="2133"/>
              </a:spcBef>
              <a:spcAft>
                <a:spcPts val="0"/>
              </a:spcAft>
              <a:buClr>
                <a:srgbClr val="161B25"/>
              </a:buClr>
              <a:buSzPts val="1000"/>
              <a:buFont typeface="Assistant SemiBold"/>
              <a:buChar char="●"/>
              <a:defRPr sz="1867" b="0" i="0" u="none" strike="noStrike" cap="none">
                <a:solidFill>
                  <a:srgbClr val="161B25"/>
                </a:solidFill>
                <a:latin typeface="Assistant SemiBold"/>
                <a:ea typeface="Assistant SemiBold"/>
                <a:cs typeface="Assistant SemiBold"/>
                <a:sym typeface="Assistant SemiBold"/>
              </a:defRPr>
            </a:lvl4pPr>
            <a:lvl5pPr marL="3047924" marR="0" lvl="4" indent="-389457" algn="l" rtl="0">
              <a:lnSpc>
                <a:spcPct val="150000"/>
              </a:lnSpc>
              <a:spcBef>
                <a:spcPts val="2133"/>
              </a:spcBef>
              <a:spcAft>
                <a:spcPts val="0"/>
              </a:spcAft>
              <a:buClr>
                <a:srgbClr val="161B25"/>
              </a:buClr>
              <a:buSzPts val="1000"/>
              <a:buFont typeface="Assistant SemiBold"/>
              <a:buChar char="○"/>
              <a:defRPr sz="1867" b="0" i="0" u="none" strike="noStrike" cap="none">
                <a:solidFill>
                  <a:srgbClr val="161B25"/>
                </a:solidFill>
                <a:latin typeface="Assistant SemiBold"/>
                <a:ea typeface="Assistant SemiBold"/>
                <a:cs typeface="Assistant SemiBold"/>
                <a:sym typeface="Assistant SemiBold"/>
              </a:defRPr>
            </a:lvl5pPr>
            <a:lvl6pPr marL="3657509" marR="0" lvl="5" indent="-389457" algn="l" rtl="0">
              <a:lnSpc>
                <a:spcPct val="150000"/>
              </a:lnSpc>
              <a:spcBef>
                <a:spcPts val="2133"/>
              </a:spcBef>
              <a:spcAft>
                <a:spcPts val="0"/>
              </a:spcAft>
              <a:buClr>
                <a:srgbClr val="161B25"/>
              </a:buClr>
              <a:buSzPts val="1000"/>
              <a:buFont typeface="Assistant SemiBold"/>
              <a:buChar char="■"/>
              <a:defRPr sz="1867" b="0" i="0" u="none" strike="noStrike" cap="none">
                <a:solidFill>
                  <a:srgbClr val="161B25"/>
                </a:solidFill>
                <a:latin typeface="Assistant SemiBold"/>
                <a:ea typeface="Assistant SemiBold"/>
                <a:cs typeface="Assistant SemiBold"/>
                <a:sym typeface="Assistant SemiBold"/>
              </a:defRPr>
            </a:lvl6pPr>
            <a:lvl7pPr marL="4267093" marR="0" lvl="6" indent="-389457" algn="l" rtl="0">
              <a:lnSpc>
                <a:spcPct val="150000"/>
              </a:lnSpc>
              <a:spcBef>
                <a:spcPts val="2133"/>
              </a:spcBef>
              <a:spcAft>
                <a:spcPts val="0"/>
              </a:spcAft>
              <a:buClr>
                <a:srgbClr val="161B25"/>
              </a:buClr>
              <a:buSzPts val="1000"/>
              <a:buFont typeface="Assistant SemiBold"/>
              <a:buChar char="●"/>
              <a:defRPr sz="1867" b="0" i="0" u="none" strike="noStrike" cap="none">
                <a:solidFill>
                  <a:srgbClr val="161B25"/>
                </a:solidFill>
                <a:latin typeface="Assistant SemiBold"/>
                <a:ea typeface="Assistant SemiBold"/>
                <a:cs typeface="Assistant SemiBold"/>
                <a:sym typeface="Assistant SemiBold"/>
              </a:defRPr>
            </a:lvl7pPr>
            <a:lvl8pPr marL="4876678" marR="0" lvl="7" indent="-423323" algn="l" rtl="0">
              <a:lnSpc>
                <a:spcPct val="150000"/>
              </a:lnSpc>
              <a:spcBef>
                <a:spcPts val="2133"/>
              </a:spcBef>
              <a:spcAft>
                <a:spcPts val="0"/>
              </a:spcAft>
              <a:buClr>
                <a:srgbClr val="161B25"/>
              </a:buClr>
              <a:buSzPts val="1400"/>
              <a:buFont typeface="Assistant SemiBold"/>
              <a:buChar char="○"/>
              <a:defRPr sz="1867" b="0" i="0" u="none" strike="noStrike" cap="none">
                <a:solidFill>
                  <a:srgbClr val="161B25"/>
                </a:solidFill>
                <a:latin typeface="Assistant SemiBold"/>
                <a:ea typeface="Assistant SemiBold"/>
                <a:cs typeface="Assistant SemiBold"/>
                <a:sym typeface="Assistant SemiBold"/>
              </a:defRPr>
            </a:lvl8pPr>
            <a:lvl9pPr marL="5486263" marR="0" lvl="8" indent="-423323" algn="l" rtl="0">
              <a:lnSpc>
                <a:spcPct val="150000"/>
              </a:lnSpc>
              <a:spcBef>
                <a:spcPts val="2133"/>
              </a:spcBef>
              <a:spcAft>
                <a:spcPts val="2133"/>
              </a:spcAft>
              <a:buClr>
                <a:srgbClr val="161B25"/>
              </a:buClr>
              <a:buSzPts val="1400"/>
              <a:buFont typeface="Assistant SemiBold"/>
              <a:buChar char="■"/>
              <a:defRPr sz="1867" b="0" i="0" u="none" strike="noStrike" cap="none">
                <a:solidFill>
                  <a:srgbClr val="161B25"/>
                </a:solidFill>
                <a:latin typeface="Assistant SemiBold"/>
                <a:ea typeface="Assistant SemiBold"/>
                <a:cs typeface="Assistant SemiBold"/>
                <a:sym typeface="Assistant SemiBold"/>
              </a:defRPr>
            </a:lvl9pPr>
          </a:lstStyle>
          <a:p>
            <a:endParaRPr/>
          </a:p>
        </p:txBody>
      </p:sp>
      <p:sp>
        <p:nvSpPr>
          <p:cNvPr id="26" name="Google Shape;26;p5"/>
          <p:cNvSpPr txBox="1">
            <a:spLocks noGrp="1"/>
          </p:cNvSpPr>
          <p:nvPr>
            <p:ph type="ftr" idx="11"/>
          </p:nvPr>
        </p:nvSpPr>
        <p:spPr>
          <a:xfrm>
            <a:off x="0" y="0"/>
            <a:ext cx="4000000" cy="4000000"/>
          </a:xfrm>
          <a:prstGeom prst="rect">
            <a:avLst/>
          </a:prstGeom>
          <a:noFill/>
          <a:ln>
            <a:noFill/>
          </a:ln>
        </p:spPr>
        <p:txBody>
          <a:bodyPr spcFirstLastPara="1" wrap="square" lIns="0" tIns="0" rIns="0" bIns="0" anchor="t" anchorCtr="0"/>
          <a:lstStyle>
            <a:lvl1pPr marR="0" lvl="0" algn="ctr" rtl="0">
              <a:lnSpc>
                <a:spcPct val="100000"/>
              </a:lnSpc>
              <a:spcBef>
                <a:spcPts val="0"/>
              </a:spcBef>
              <a:spcAft>
                <a:spcPts val="0"/>
              </a:spcAft>
              <a:buSzPts val="1400"/>
              <a:buNone/>
              <a:defRPr sz="1867"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
        <p:nvSpPr>
          <p:cNvPr id="27" name="Google Shape;27;p5"/>
          <p:cNvSpPr txBox="1">
            <a:spLocks noGrp="1"/>
          </p:cNvSpPr>
          <p:nvPr>
            <p:ph type="dt" idx="10"/>
          </p:nvPr>
        </p:nvSpPr>
        <p:spPr>
          <a:xfrm>
            <a:off x="0" y="0"/>
            <a:ext cx="4000000" cy="40000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SzPts val="1400"/>
              <a:buNone/>
              <a:defRPr sz="1867"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fld id="{B4176CE7-2C41-4684-B245-16853263F01C}" type="datetime1">
              <a:rPr lang="en-US" smtClean="0"/>
              <a:t>9/20/2020</a:t>
            </a:fld>
            <a:endParaRPr/>
          </a:p>
        </p:txBody>
      </p:sp>
      <p:sp>
        <p:nvSpPr>
          <p:cNvPr id="28" name="Google Shape;28;p5"/>
          <p:cNvSpPr txBox="1">
            <a:spLocks noGrp="1"/>
          </p:cNvSpPr>
          <p:nvPr>
            <p:ph type="sldNum" idx="12"/>
          </p:nvPr>
        </p:nvSpPr>
        <p:spPr>
          <a:xfrm>
            <a:off x="0" y="0"/>
            <a:ext cx="4000000" cy="4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867"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867"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867"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867"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867"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867"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867"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867"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867"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948897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cSld name="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1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484087" y="6172201"/>
            <a:ext cx="1223827" cy="538367"/>
          </a:xfrm>
          <a:prstGeom prst="rect">
            <a:avLst/>
          </a:prstGeom>
          <a:ln>
            <a:noFill/>
          </a:ln>
        </p:spPr>
      </p:pic>
      <p:sp>
        <p:nvSpPr>
          <p:cNvPr id="2" name="Title 1"/>
          <p:cNvSpPr>
            <a:spLocks noGrp="1"/>
          </p:cNvSpPr>
          <p:nvPr>
            <p:ph type="title"/>
          </p:nvPr>
        </p:nvSpPr>
        <p:spPr>
          <a:xfrm>
            <a:off x="812800" y="0"/>
            <a:ext cx="10566400" cy="1143000"/>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4" name="Date Placeholder 3"/>
          <p:cNvSpPr>
            <a:spLocks noGrp="1"/>
          </p:cNvSpPr>
          <p:nvPr>
            <p:ph type="dt" sz="half" idx="10"/>
          </p:nvPr>
        </p:nvSpPr>
        <p:spPr/>
        <p:txBody>
          <a:bodyPr/>
          <a:lstStyle/>
          <a:p>
            <a:fld id="{D18F7A64-9319-4F23-A375-CBA9FD56006A}" type="datetime1">
              <a:rPr lang="en-US" smtClean="0"/>
              <a:t>9/20/2020</a:t>
            </a:fld>
            <a:endParaRPr lang="en-US"/>
          </a:p>
        </p:txBody>
      </p:sp>
      <p:sp>
        <p:nvSpPr>
          <p:cNvPr id="6" name="Slide Number Placeholder 5"/>
          <p:cNvSpPr>
            <a:spLocks noGrp="1"/>
          </p:cNvSpPr>
          <p:nvPr>
            <p:ph type="sldNum" sz="quarter" idx="12"/>
          </p:nvPr>
        </p:nvSpPr>
        <p:spPr/>
        <p:txBody>
          <a:bodyPr/>
          <a:lstStyle/>
          <a:p>
            <a:fld id="{B3C9C5E9-1746-4F20-AD12-CD102FD25AD3}" type="slidenum">
              <a:rPr lang="en-US" smtClean="0"/>
              <a:pPr/>
              <a:t>‹#›</a:t>
            </a:fld>
            <a:endParaRPr lang="en-US"/>
          </a:p>
        </p:txBody>
      </p:sp>
      <p:sp>
        <p:nvSpPr>
          <p:cNvPr id="8" name="Content Placeholder 7"/>
          <p:cNvSpPr>
            <a:spLocks noGrp="1"/>
          </p:cNvSpPr>
          <p:nvPr>
            <p:ph sz="quarter" idx="13"/>
          </p:nvPr>
        </p:nvSpPr>
        <p:spPr>
          <a:xfrm>
            <a:off x="812800" y="1371600"/>
            <a:ext cx="105664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 cstate="print"/>
          <a:stretch>
            <a:fillRect/>
          </a:stretch>
        </p:blipFill>
        <p:spPr>
          <a:xfrm>
            <a:off x="0" y="6553200"/>
            <a:ext cx="5080000" cy="304800"/>
          </a:xfrm>
          <a:prstGeom prst="rect">
            <a:avLst/>
          </a:prstGeom>
        </p:spPr>
      </p:pic>
    </p:spTree>
    <p:extLst>
      <p:ext uri="{BB962C8B-B14F-4D97-AF65-F5344CB8AC3E}">
        <p14:creationId xmlns:p14="http://schemas.microsoft.com/office/powerpoint/2010/main" val="4291681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alphaModFix amt="21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D1776-302F-4844-9384-34FFD1FFCC04}"/>
              </a:ext>
            </a:extLst>
          </p:cNvPr>
          <p:cNvSpPr>
            <a:spLocks noGrp="1"/>
          </p:cNvSpPr>
          <p:nvPr>
            <p:ph type="title"/>
          </p:nvPr>
        </p:nvSpPr>
        <p:spPr>
          <a:xfrm>
            <a:off x="838200" y="901051"/>
            <a:ext cx="10515600" cy="789637"/>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78A5A57-E31E-483C-82C2-8D43A22584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0A264C-9283-4D91-A19A-011911516285}"/>
              </a:ext>
            </a:extLst>
          </p:cNvPr>
          <p:cNvSpPr>
            <a:spLocks noGrp="1"/>
          </p:cNvSpPr>
          <p:nvPr>
            <p:ph type="dt" sz="half" idx="10"/>
          </p:nvPr>
        </p:nvSpPr>
        <p:spPr/>
        <p:txBody>
          <a:bodyPr/>
          <a:lstStyle/>
          <a:p>
            <a:fld id="{0A317405-CC2C-4212-BD24-CDA2AF8499AC}" type="datetimeFigureOut">
              <a:rPr lang="en-US" smtClean="0"/>
              <a:t>9/20/2020</a:t>
            </a:fld>
            <a:endParaRPr lang="en-US"/>
          </a:p>
        </p:txBody>
      </p:sp>
      <p:sp>
        <p:nvSpPr>
          <p:cNvPr id="5" name="Footer Placeholder 4">
            <a:extLst>
              <a:ext uri="{FF2B5EF4-FFF2-40B4-BE49-F238E27FC236}">
                <a16:creationId xmlns:a16="http://schemas.microsoft.com/office/drawing/2014/main" id="{73894973-F499-4F8F-9DEA-4F767567EB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6650CE-77E2-415E-B6FA-8BC33DA45666}"/>
              </a:ext>
            </a:extLst>
          </p:cNvPr>
          <p:cNvSpPr>
            <a:spLocks noGrp="1"/>
          </p:cNvSpPr>
          <p:nvPr>
            <p:ph type="sldNum" sz="quarter" idx="12"/>
          </p:nvPr>
        </p:nvSpPr>
        <p:spPr/>
        <p:txBody>
          <a:bodyPr/>
          <a:lstStyle/>
          <a:p>
            <a:fld id="{A76126D1-C8CB-46FF-8F50-1D3EF2376E91}" type="slidenum">
              <a:rPr lang="en-US" smtClean="0"/>
              <a:t>‹#›</a:t>
            </a:fld>
            <a:endParaRPr lang="en-US"/>
          </a:p>
        </p:txBody>
      </p:sp>
    </p:spTree>
    <p:extLst>
      <p:ext uri="{BB962C8B-B14F-4D97-AF65-F5344CB8AC3E}">
        <p14:creationId xmlns:p14="http://schemas.microsoft.com/office/powerpoint/2010/main" val="26722256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15" b="0"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664429" y="1527103"/>
            <a:ext cx="5156969" cy="274947"/>
          </a:xfrm>
          <a:prstGeom prst="rect">
            <a:avLst/>
          </a:prstGeom>
        </p:spPr>
        <p:txBody>
          <a:bodyPr wrap="square" lIns="0" tIns="0" rIns="0" bIns="0">
            <a:spAutoFit/>
          </a:bodyPr>
          <a:lstStyle>
            <a:lvl1pPr>
              <a:defRPr sz="1985" b="0" i="0">
                <a:solidFill>
                  <a:schemeClr val="tx1"/>
                </a:solidFill>
                <a:latin typeface="Times New Roman"/>
                <a:cs typeface="Times New Roman"/>
              </a:defRPr>
            </a:lvl1pPr>
          </a:lstStyle>
          <a:p>
            <a:endParaRPr/>
          </a:p>
        </p:txBody>
      </p:sp>
      <p:sp>
        <p:nvSpPr>
          <p:cNvPr id="4" name="Holder 4"/>
          <p:cNvSpPr>
            <a:spLocks noGrp="1"/>
          </p:cNvSpPr>
          <p:nvPr>
            <p:ph sz="half" idx="3"/>
          </p:nvPr>
        </p:nvSpPr>
        <p:spPr>
          <a:xfrm>
            <a:off x="6435293" y="1492149"/>
            <a:ext cx="4924520" cy="299249"/>
          </a:xfrm>
          <a:prstGeom prst="rect">
            <a:avLst/>
          </a:prstGeom>
        </p:spPr>
        <p:txBody>
          <a:bodyPr wrap="square" lIns="0" tIns="0" rIns="0" bIns="0">
            <a:spAutoFit/>
          </a:bodyPr>
          <a:lstStyle>
            <a:lvl1pPr>
              <a:defRPr sz="2161" b="0" i="0">
                <a:solidFill>
                  <a:schemeClr val="tx1"/>
                </a:solidFill>
                <a:latin typeface="Times New Roman"/>
                <a:cs typeface="Times New Roman"/>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950817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endParaRPr lang="en-US"/>
          </a:p>
        </p:txBody>
      </p:sp>
      <p:sp>
        <p:nvSpPr>
          <p:cNvPr id="4" name="Footer Placeholder 2"/>
          <p:cNvSpPr>
            <a:spLocks noGrp="1"/>
          </p:cNvSpPr>
          <p:nvPr>
            <p:ph type="ftr" sz="quarter" idx="11"/>
          </p:nvPr>
        </p:nvSpPr>
        <p:spPr>
          <a:xfrm>
            <a:off x="812800" y="6356351"/>
            <a:ext cx="3860800" cy="365125"/>
          </a:xfrm>
          <a:prstGeom prst="rect">
            <a:avLst/>
          </a:prstGeom>
        </p:spPr>
        <p:txBody>
          <a:bodyPr/>
          <a:lstStyle>
            <a:lvl1pPr>
              <a:defRPr/>
            </a:lvl1pPr>
          </a:lstStyle>
          <a:p>
            <a:pPr>
              <a:defRPr/>
            </a:pPr>
            <a:endParaRPr lang="en-US"/>
          </a:p>
        </p:txBody>
      </p:sp>
      <p:sp>
        <p:nvSpPr>
          <p:cNvPr id="5" name="Slide Number Placeholder 22"/>
          <p:cNvSpPr>
            <a:spLocks noGrp="1"/>
          </p:cNvSpPr>
          <p:nvPr>
            <p:ph type="sldNum" sz="quarter" idx="12"/>
          </p:nvPr>
        </p:nvSpPr>
        <p:spPr>
          <a:xfrm>
            <a:off x="8610600" y="6356351"/>
            <a:ext cx="2743200" cy="365125"/>
          </a:xfrm>
          <a:prstGeom prst="rect">
            <a:avLst/>
          </a:prstGeom>
        </p:spPr>
        <p:txBody>
          <a:bodyPr/>
          <a:lstStyle>
            <a:lvl1pPr>
              <a:defRPr lang="en-US" sz="1588" kern="1200" smtClean="0">
                <a:solidFill>
                  <a:schemeClr val="tx1"/>
                </a:solidFill>
                <a:latin typeface="Arial" panose="020B0604020202020204" pitchFamily="34" charset="0"/>
                <a:ea typeface="+mn-ea"/>
                <a:cs typeface="+mn-cs"/>
              </a:defRPr>
            </a:lvl1pPr>
          </a:lstStyle>
          <a:p>
            <a:pPr>
              <a:defRPr/>
            </a:pPr>
            <a:fld id="{77CDDF45-AD03-4710-B770-1712925D2CE2}" type="slidenum">
              <a:rPr lang="en-US" smtClean="0"/>
              <a:pPr>
                <a:defRPr/>
              </a:pPr>
              <a:t>‹#›</a:t>
            </a:fld>
            <a:endParaRPr lang="en-US" dirty="0"/>
          </a:p>
        </p:txBody>
      </p:sp>
    </p:spTree>
    <p:extLst>
      <p:ext uri="{BB962C8B-B14F-4D97-AF65-F5344CB8AC3E}">
        <p14:creationId xmlns:p14="http://schemas.microsoft.com/office/powerpoint/2010/main" val="3467020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DE875-0D89-4418-801D-A4557E152775}"/>
              </a:ext>
            </a:extLst>
          </p:cNvPr>
          <p:cNvSpPr>
            <a:spLocks noGrp="1"/>
          </p:cNvSpPr>
          <p:nvPr>
            <p:ph type="title"/>
          </p:nvPr>
        </p:nvSpPr>
        <p:spPr>
          <a:xfrm>
            <a:off x="1221424" y="1709738"/>
            <a:ext cx="10126025"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29BBBE-DFC3-456E-95BA-ADBE2DB84A15}"/>
              </a:ext>
            </a:extLst>
          </p:cNvPr>
          <p:cNvSpPr>
            <a:spLocks noGrp="1"/>
          </p:cNvSpPr>
          <p:nvPr>
            <p:ph type="body" idx="1"/>
          </p:nvPr>
        </p:nvSpPr>
        <p:spPr>
          <a:xfrm>
            <a:off x="1221424" y="4589463"/>
            <a:ext cx="101260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911299-8598-4C9A-89EB-B88CD2F6CCAA}"/>
              </a:ext>
            </a:extLst>
          </p:cNvPr>
          <p:cNvSpPr>
            <a:spLocks noGrp="1"/>
          </p:cNvSpPr>
          <p:nvPr>
            <p:ph type="dt" sz="half" idx="10"/>
          </p:nvPr>
        </p:nvSpPr>
        <p:spPr/>
        <p:txBody>
          <a:bodyPr/>
          <a:lstStyle/>
          <a:p>
            <a:fld id="{0A317405-CC2C-4212-BD24-CDA2AF8499AC}" type="datetimeFigureOut">
              <a:rPr lang="en-US" smtClean="0"/>
              <a:t>9/20/2020</a:t>
            </a:fld>
            <a:endParaRPr lang="en-US"/>
          </a:p>
        </p:txBody>
      </p:sp>
      <p:sp>
        <p:nvSpPr>
          <p:cNvPr id="5" name="Footer Placeholder 4">
            <a:extLst>
              <a:ext uri="{FF2B5EF4-FFF2-40B4-BE49-F238E27FC236}">
                <a16:creationId xmlns:a16="http://schemas.microsoft.com/office/drawing/2014/main" id="{B296F1CC-4415-4349-8CAB-D400DDA65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B88420-F7FA-40EB-851A-3AF225D9C3A2}"/>
              </a:ext>
            </a:extLst>
          </p:cNvPr>
          <p:cNvSpPr>
            <a:spLocks noGrp="1"/>
          </p:cNvSpPr>
          <p:nvPr>
            <p:ph type="sldNum" sz="quarter" idx="12"/>
          </p:nvPr>
        </p:nvSpPr>
        <p:spPr/>
        <p:txBody>
          <a:bodyPr/>
          <a:lstStyle/>
          <a:p>
            <a:fld id="{A76126D1-C8CB-46FF-8F50-1D3EF2376E91}" type="slidenum">
              <a:rPr lang="en-US" smtClean="0"/>
              <a:t>‹#›</a:t>
            </a:fld>
            <a:endParaRPr lang="en-US"/>
          </a:p>
        </p:txBody>
      </p:sp>
    </p:spTree>
    <p:extLst>
      <p:ext uri="{BB962C8B-B14F-4D97-AF65-F5344CB8AC3E}">
        <p14:creationId xmlns:p14="http://schemas.microsoft.com/office/powerpoint/2010/main" val="787948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alphaModFix amt="21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D215E-F660-4557-9D47-4043BC3819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8CBEAB-F6E6-4B55-92B3-58732BF355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0FBE8C-C4E7-4B5A-A344-E3E04AFF38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1C2192-B3EA-4624-981E-7A81C7C1B135}"/>
              </a:ext>
            </a:extLst>
          </p:cNvPr>
          <p:cNvSpPr>
            <a:spLocks noGrp="1"/>
          </p:cNvSpPr>
          <p:nvPr>
            <p:ph type="dt" sz="half" idx="10"/>
          </p:nvPr>
        </p:nvSpPr>
        <p:spPr/>
        <p:txBody>
          <a:bodyPr/>
          <a:lstStyle/>
          <a:p>
            <a:fld id="{0A317405-CC2C-4212-BD24-CDA2AF8499AC}" type="datetimeFigureOut">
              <a:rPr lang="en-US" smtClean="0"/>
              <a:t>9/20/2020</a:t>
            </a:fld>
            <a:endParaRPr lang="en-US"/>
          </a:p>
        </p:txBody>
      </p:sp>
      <p:sp>
        <p:nvSpPr>
          <p:cNvPr id="6" name="Footer Placeholder 5">
            <a:extLst>
              <a:ext uri="{FF2B5EF4-FFF2-40B4-BE49-F238E27FC236}">
                <a16:creationId xmlns:a16="http://schemas.microsoft.com/office/drawing/2014/main" id="{60CB8F44-FDE8-4B14-93E7-6609E180F6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C9AA7-E72F-4646-A1B2-452A77912F17}"/>
              </a:ext>
            </a:extLst>
          </p:cNvPr>
          <p:cNvSpPr>
            <a:spLocks noGrp="1"/>
          </p:cNvSpPr>
          <p:nvPr>
            <p:ph type="sldNum" sz="quarter" idx="12"/>
          </p:nvPr>
        </p:nvSpPr>
        <p:spPr/>
        <p:txBody>
          <a:bodyPr/>
          <a:lstStyle/>
          <a:p>
            <a:fld id="{A76126D1-C8CB-46FF-8F50-1D3EF2376E91}" type="slidenum">
              <a:rPr lang="en-US" smtClean="0"/>
              <a:t>‹#›</a:t>
            </a:fld>
            <a:endParaRPr lang="en-US"/>
          </a:p>
        </p:txBody>
      </p:sp>
    </p:spTree>
    <p:extLst>
      <p:ext uri="{BB962C8B-B14F-4D97-AF65-F5344CB8AC3E}">
        <p14:creationId xmlns:p14="http://schemas.microsoft.com/office/powerpoint/2010/main" val="2252439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alphaModFix amt="21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6E54E-E23A-4417-9290-6EBBCD0806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78A427-E62D-413D-AB6F-6CFC5CEDF1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9B1BFD-1639-4FC3-A7DB-01E7144C57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4ADEFD-C77E-48CB-ADB9-71026446D9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11127F-EC00-413F-AB0F-1E6EC3551E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0BF3C7-C1FE-4A4E-8AB9-738380497BC9}"/>
              </a:ext>
            </a:extLst>
          </p:cNvPr>
          <p:cNvSpPr>
            <a:spLocks noGrp="1"/>
          </p:cNvSpPr>
          <p:nvPr>
            <p:ph type="dt" sz="half" idx="10"/>
          </p:nvPr>
        </p:nvSpPr>
        <p:spPr/>
        <p:txBody>
          <a:bodyPr/>
          <a:lstStyle/>
          <a:p>
            <a:fld id="{0A317405-CC2C-4212-BD24-CDA2AF8499AC}" type="datetimeFigureOut">
              <a:rPr lang="en-US" smtClean="0"/>
              <a:t>9/20/2020</a:t>
            </a:fld>
            <a:endParaRPr lang="en-US"/>
          </a:p>
        </p:txBody>
      </p:sp>
      <p:sp>
        <p:nvSpPr>
          <p:cNvPr id="8" name="Footer Placeholder 7">
            <a:extLst>
              <a:ext uri="{FF2B5EF4-FFF2-40B4-BE49-F238E27FC236}">
                <a16:creationId xmlns:a16="http://schemas.microsoft.com/office/drawing/2014/main" id="{D40548CE-C838-4E8F-97D5-373D194EB6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80C5C2-0504-434F-9D07-CC0AF0E9485B}"/>
              </a:ext>
            </a:extLst>
          </p:cNvPr>
          <p:cNvSpPr>
            <a:spLocks noGrp="1"/>
          </p:cNvSpPr>
          <p:nvPr>
            <p:ph type="sldNum" sz="quarter" idx="12"/>
          </p:nvPr>
        </p:nvSpPr>
        <p:spPr/>
        <p:txBody>
          <a:bodyPr/>
          <a:lstStyle/>
          <a:p>
            <a:fld id="{A76126D1-C8CB-46FF-8F50-1D3EF2376E91}" type="slidenum">
              <a:rPr lang="en-US" smtClean="0"/>
              <a:t>‹#›</a:t>
            </a:fld>
            <a:endParaRPr lang="en-US"/>
          </a:p>
        </p:txBody>
      </p:sp>
    </p:spTree>
    <p:extLst>
      <p:ext uri="{BB962C8B-B14F-4D97-AF65-F5344CB8AC3E}">
        <p14:creationId xmlns:p14="http://schemas.microsoft.com/office/powerpoint/2010/main" val="2376140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alphaModFix amt="21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88B0F-485C-4206-BB32-F61789200C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97A7B5-AD6C-4B48-B0D3-0151AAC76F0C}"/>
              </a:ext>
            </a:extLst>
          </p:cNvPr>
          <p:cNvSpPr>
            <a:spLocks noGrp="1"/>
          </p:cNvSpPr>
          <p:nvPr>
            <p:ph type="dt" sz="half" idx="10"/>
          </p:nvPr>
        </p:nvSpPr>
        <p:spPr/>
        <p:txBody>
          <a:bodyPr/>
          <a:lstStyle/>
          <a:p>
            <a:fld id="{0A317405-CC2C-4212-BD24-CDA2AF8499AC}" type="datetimeFigureOut">
              <a:rPr lang="en-US" smtClean="0"/>
              <a:t>9/20/2020</a:t>
            </a:fld>
            <a:endParaRPr lang="en-US"/>
          </a:p>
        </p:txBody>
      </p:sp>
      <p:sp>
        <p:nvSpPr>
          <p:cNvPr id="4" name="Footer Placeholder 3">
            <a:extLst>
              <a:ext uri="{FF2B5EF4-FFF2-40B4-BE49-F238E27FC236}">
                <a16:creationId xmlns:a16="http://schemas.microsoft.com/office/drawing/2014/main" id="{2F3E4A8C-4A2B-444E-882B-3000090AB8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CDA12C-1AC0-48CB-A9EE-14DDAB361CB8}"/>
              </a:ext>
            </a:extLst>
          </p:cNvPr>
          <p:cNvSpPr>
            <a:spLocks noGrp="1"/>
          </p:cNvSpPr>
          <p:nvPr>
            <p:ph type="sldNum" sz="quarter" idx="12"/>
          </p:nvPr>
        </p:nvSpPr>
        <p:spPr/>
        <p:txBody>
          <a:bodyPr/>
          <a:lstStyle/>
          <a:p>
            <a:fld id="{A76126D1-C8CB-46FF-8F50-1D3EF2376E91}" type="slidenum">
              <a:rPr lang="en-US" smtClean="0"/>
              <a:t>‹#›</a:t>
            </a:fld>
            <a:endParaRPr lang="en-US"/>
          </a:p>
        </p:txBody>
      </p:sp>
    </p:spTree>
    <p:extLst>
      <p:ext uri="{BB962C8B-B14F-4D97-AF65-F5344CB8AC3E}">
        <p14:creationId xmlns:p14="http://schemas.microsoft.com/office/powerpoint/2010/main" val="1406324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alphaModFix amt="21000"/>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CEF9A5-5030-4CD6-9133-0F3D75BD06DD}"/>
              </a:ext>
            </a:extLst>
          </p:cNvPr>
          <p:cNvSpPr>
            <a:spLocks noGrp="1"/>
          </p:cNvSpPr>
          <p:nvPr>
            <p:ph type="dt" sz="half" idx="10"/>
          </p:nvPr>
        </p:nvSpPr>
        <p:spPr/>
        <p:txBody>
          <a:bodyPr/>
          <a:lstStyle/>
          <a:p>
            <a:fld id="{0A317405-CC2C-4212-BD24-CDA2AF8499AC}" type="datetimeFigureOut">
              <a:rPr lang="en-US" smtClean="0"/>
              <a:t>9/20/2020</a:t>
            </a:fld>
            <a:endParaRPr lang="en-US"/>
          </a:p>
        </p:txBody>
      </p:sp>
      <p:sp>
        <p:nvSpPr>
          <p:cNvPr id="3" name="Footer Placeholder 2">
            <a:extLst>
              <a:ext uri="{FF2B5EF4-FFF2-40B4-BE49-F238E27FC236}">
                <a16:creationId xmlns:a16="http://schemas.microsoft.com/office/drawing/2014/main" id="{2DB3DF79-8EDD-4141-95E3-E1A2B1FC0E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3D84DA-6770-4E68-93EF-6C4F09090C04}"/>
              </a:ext>
            </a:extLst>
          </p:cNvPr>
          <p:cNvSpPr>
            <a:spLocks noGrp="1"/>
          </p:cNvSpPr>
          <p:nvPr>
            <p:ph type="sldNum" sz="quarter" idx="12"/>
          </p:nvPr>
        </p:nvSpPr>
        <p:spPr/>
        <p:txBody>
          <a:bodyPr/>
          <a:lstStyle/>
          <a:p>
            <a:fld id="{A76126D1-C8CB-46FF-8F50-1D3EF2376E91}" type="slidenum">
              <a:rPr lang="en-US" smtClean="0"/>
              <a:t>‹#›</a:t>
            </a:fld>
            <a:endParaRPr lang="en-US"/>
          </a:p>
        </p:txBody>
      </p:sp>
    </p:spTree>
    <p:extLst>
      <p:ext uri="{BB962C8B-B14F-4D97-AF65-F5344CB8AC3E}">
        <p14:creationId xmlns:p14="http://schemas.microsoft.com/office/powerpoint/2010/main" val="2908629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alphaModFix amt="21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1B39E-FD7B-4DA4-9F53-8193D139BE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D8BD95-EBD7-4B95-BA6B-D0E3846760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B3ECA2-499F-4FBD-81DC-2AAD5D09EE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69F0EB-B3EA-4807-ABA9-94D0EE690DAA}"/>
              </a:ext>
            </a:extLst>
          </p:cNvPr>
          <p:cNvSpPr>
            <a:spLocks noGrp="1"/>
          </p:cNvSpPr>
          <p:nvPr>
            <p:ph type="dt" sz="half" idx="10"/>
          </p:nvPr>
        </p:nvSpPr>
        <p:spPr/>
        <p:txBody>
          <a:bodyPr/>
          <a:lstStyle/>
          <a:p>
            <a:fld id="{0A317405-CC2C-4212-BD24-CDA2AF8499AC}" type="datetimeFigureOut">
              <a:rPr lang="en-US" smtClean="0"/>
              <a:t>9/20/2020</a:t>
            </a:fld>
            <a:endParaRPr lang="en-US"/>
          </a:p>
        </p:txBody>
      </p:sp>
      <p:sp>
        <p:nvSpPr>
          <p:cNvPr id="6" name="Footer Placeholder 5">
            <a:extLst>
              <a:ext uri="{FF2B5EF4-FFF2-40B4-BE49-F238E27FC236}">
                <a16:creationId xmlns:a16="http://schemas.microsoft.com/office/drawing/2014/main" id="{8340AD93-1D7F-441E-8A47-3C6CCAAF2D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5D41F6-263C-4251-8474-FAD44F724EE3}"/>
              </a:ext>
            </a:extLst>
          </p:cNvPr>
          <p:cNvSpPr>
            <a:spLocks noGrp="1"/>
          </p:cNvSpPr>
          <p:nvPr>
            <p:ph type="sldNum" sz="quarter" idx="12"/>
          </p:nvPr>
        </p:nvSpPr>
        <p:spPr/>
        <p:txBody>
          <a:bodyPr/>
          <a:lstStyle/>
          <a:p>
            <a:fld id="{A76126D1-C8CB-46FF-8F50-1D3EF2376E91}" type="slidenum">
              <a:rPr lang="en-US" smtClean="0"/>
              <a:t>‹#›</a:t>
            </a:fld>
            <a:endParaRPr lang="en-US"/>
          </a:p>
        </p:txBody>
      </p:sp>
    </p:spTree>
    <p:extLst>
      <p:ext uri="{BB962C8B-B14F-4D97-AF65-F5344CB8AC3E}">
        <p14:creationId xmlns:p14="http://schemas.microsoft.com/office/powerpoint/2010/main" val="4151835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alphaModFix amt="21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FEB91-1400-41E1-9C34-0D62B63ACB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BAB7BF-A8A6-443D-ADEF-5D4AE7D831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73E87F-B4B8-4E8A-A741-A2333A3F5C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D32CB1-F0FC-4DEF-8310-0BD461DEA630}"/>
              </a:ext>
            </a:extLst>
          </p:cNvPr>
          <p:cNvSpPr>
            <a:spLocks noGrp="1"/>
          </p:cNvSpPr>
          <p:nvPr>
            <p:ph type="dt" sz="half" idx="10"/>
          </p:nvPr>
        </p:nvSpPr>
        <p:spPr/>
        <p:txBody>
          <a:bodyPr/>
          <a:lstStyle/>
          <a:p>
            <a:fld id="{0A317405-CC2C-4212-BD24-CDA2AF8499AC}" type="datetimeFigureOut">
              <a:rPr lang="en-US" smtClean="0"/>
              <a:t>9/20/2020</a:t>
            </a:fld>
            <a:endParaRPr lang="en-US"/>
          </a:p>
        </p:txBody>
      </p:sp>
      <p:sp>
        <p:nvSpPr>
          <p:cNvPr id="6" name="Footer Placeholder 5">
            <a:extLst>
              <a:ext uri="{FF2B5EF4-FFF2-40B4-BE49-F238E27FC236}">
                <a16:creationId xmlns:a16="http://schemas.microsoft.com/office/drawing/2014/main" id="{8EB7C365-DFBE-403F-9832-87E9894203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10515A-5794-46D8-B524-FF6E7D1A45E2}"/>
              </a:ext>
            </a:extLst>
          </p:cNvPr>
          <p:cNvSpPr>
            <a:spLocks noGrp="1"/>
          </p:cNvSpPr>
          <p:nvPr>
            <p:ph type="sldNum" sz="quarter" idx="12"/>
          </p:nvPr>
        </p:nvSpPr>
        <p:spPr/>
        <p:txBody>
          <a:bodyPr/>
          <a:lstStyle/>
          <a:p>
            <a:fld id="{A76126D1-C8CB-46FF-8F50-1D3EF2376E91}" type="slidenum">
              <a:rPr lang="en-US" smtClean="0"/>
              <a:t>‹#›</a:t>
            </a:fld>
            <a:endParaRPr lang="en-US"/>
          </a:p>
        </p:txBody>
      </p:sp>
    </p:spTree>
    <p:extLst>
      <p:ext uri="{BB962C8B-B14F-4D97-AF65-F5344CB8AC3E}">
        <p14:creationId xmlns:p14="http://schemas.microsoft.com/office/powerpoint/2010/main" val="2404210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3">
            <a:alphaModFix amt="21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E31610-77B3-44D0-89C4-30A56821F1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EC626D-F24F-48D5-AA16-F1EEBA2126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494340-1DF6-4415-8594-9DED71277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317405-CC2C-4212-BD24-CDA2AF8499AC}" type="datetimeFigureOut">
              <a:rPr lang="en-US" smtClean="0"/>
              <a:t>9/20/2020</a:t>
            </a:fld>
            <a:endParaRPr lang="en-US"/>
          </a:p>
        </p:txBody>
      </p:sp>
      <p:sp>
        <p:nvSpPr>
          <p:cNvPr id="5" name="Footer Placeholder 4">
            <a:extLst>
              <a:ext uri="{FF2B5EF4-FFF2-40B4-BE49-F238E27FC236}">
                <a16:creationId xmlns:a16="http://schemas.microsoft.com/office/drawing/2014/main" id="{CD750128-7BFB-4E09-9034-5958A28246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653A29-1887-49E9-B268-EDAFF21FC8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6126D1-C8CB-46FF-8F50-1D3EF2376E91}" type="slidenum">
              <a:rPr lang="en-US" smtClean="0"/>
              <a:t>‹#›</a:t>
            </a:fld>
            <a:endParaRPr lang="en-US"/>
          </a:p>
        </p:txBody>
      </p:sp>
    </p:spTree>
    <p:extLst>
      <p:ext uri="{BB962C8B-B14F-4D97-AF65-F5344CB8AC3E}">
        <p14:creationId xmlns:p14="http://schemas.microsoft.com/office/powerpoint/2010/main" val="2126653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isaca.org/cismapp"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www.isaca.org/bookstore/pages/product-detail.aspx?product_code=cism_app" TargetMode="External"/><Relationship Id="rId4" Type="http://schemas.openxmlformats.org/officeDocument/2006/relationships/hyperlink" Target="http://www.isaca.org/certification/cism-certified-information-security-manager/job-practice-areas/pages/default.aspx" TargetMode="Externa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isaca.org/certification/cism-certified-information-security-manager/job-practice-areas/pages/default.aspx"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isaca.org/bookstore/pages/product-detail.aspx?product_code=cism_app"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64.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187.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67.jpg"/><Relationship Id="rId7" Type="http://schemas.openxmlformats.org/officeDocument/2006/relationships/image" Target="../media/image71.jpg"/><Relationship Id="rId12" Type="http://schemas.openxmlformats.org/officeDocument/2006/relationships/image" Target="../media/image76.jpg"/><Relationship Id="rId2" Type="http://schemas.openxmlformats.org/officeDocument/2006/relationships/notesSlide" Target="../notesSlides/notesSlide165.xml"/><Relationship Id="rId1" Type="http://schemas.openxmlformats.org/officeDocument/2006/relationships/slideLayout" Target="../slideLayouts/slideLayout2.xml"/><Relationship Id="rId6" Type="http://schemas.openxmlformats.org/officeDocument/2006/relationships/image" Target="../media/image70.jpg"/><Relationship Id="rId11" Type="http://schemas.openxmlformats.org/officeDocument/2006/relationships/image" Target="../media/image75.jpg"/><Relationship Id="rId5" Type="http://schemas.openxmlformats.org/officeDocument/2006/relationships/image" Target="../media/image69.jpg"/><Relationship Id="rId10" Type="http://schemas.openxmlformats.org/officeDocument/2006/relationships/image" Target="../media/image74.jpg"/><Relationship Id="rId4" Type="http://schemas.openxmlformats.org/officeDocument/2006/relationships/image" Target="../media/image68.jpg"/><Relationship Id="rId9" Type="http://schemas.openxmlformats.org/officeDocument/2006/relationships/image" Target="../media/image73.jp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98.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KellyH@Cybertrain.IT"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7.xml"/></Relationships>
</file>

<file path=ppt/slides/_rels/slide2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0.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8.xml"/><Relationship Id="rId1" Type="http://schemas.openxmlformats.org/officeDocument/2006/relationships/slideLayout" Target="../slideLayouts/slideLayout1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6.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6.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55.xml"/><Relationship Id="rId1" Type="http://schemas.openxmlformats.org/officeDocument/2006/relationships/slideLayout" Target="../slideLayouts/slideLayout1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7.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7.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7.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5"/>
        <p:cNvGrpSpPr/>
        <p:nvPr/>
      </p:nvGrpSpPr>
      <p:grpSpPr>
        <a:xfrm>
          <a:off x="0" y="0"/>
          <a:ext cx="0" cy="0"/>
          <a:chOff x="0" y="0"/>
          <a:chExt cx="0" cy="0"/>
        </a:xfrm>
      </p:grpSpPr>
      <p:sp>
        <p:nvSpPr>
          <p:cNvPr id="88" name="Google Shape;88;p18"/>
          <p:cNvSpPr txBox="1">
            <a:spLocks noGrp="1"/>
          </p:cNvSpPr>
          <p:nvPr>
            <p:ph type="ctrTitle"/>
          </p:nvPr>
        </p:nvSpPr>
        <p:spPr>
          <a:xfrm>
            <a:off x="3096945" y="2114133"/>
            <a:ext cx="6075977" cy="2415353"/>
          </a:xfrm>
          <a:prstGeom prst="rect">
            <a:avLst/>
          </a:prstGeom>
          <a:noFill/>
          <a:ln>
            <a:noFill/>
          </a:ln>
        </p:spPr>
        <p:txBody>
          <a:bodyPr spcFirstLastPara="1" vert="horz" wrap="square" lIns="121900" tIns="121900" rIns="121900" bIns="121900" rtlCol="0" anchor="b" anchorCtr="0">
            <a:noAutofit/>
          </a:bodyPr>
          <a:lstStyle/>
          <a:p>
            <a:pPr algn="l">
              <a:lnSpc>
                <a:spcPct val="100000"/>
              </a:lnSpc>
              <a:spcBef>
                <a:spcPts val="0"/>
              </a:spcBef>
              <a:buClr>
                <a:schemeClr val="lt1"/>
              </a:buClr>
              <a:buSzPts val="3600"/>
            </a:pPr>
            <a:r>
              <a:rPr lang="en-US" sz="4800" b="1" dirty="0"/>
              <a:t>CISM Certified Information Security Manager</a:t>
            </a:r>
            <a:r>
              <a:rPr lang="en-US" sz="3600" b="1" baseline="54000" dirty="0"/>
              <a:t>® </a:t>
            </a:r>
            <a:r>
              <a:rPr lang="en-US" sz="1200" b="1" baseline="54000" dirty="0"/>
              <a:t>An ISACA Certification</a:t>
            </a:r>
            <a:endParaRPr sz="4800" b="1" baseline="54000" dirty="0">
              <a:solidFill>
                <a:schemeClr val="lt1"/>
              </a:solidFill>
              <a:ea typeface="Assistant ExtraBold"/>
              <a:sym typeface="Assistant ExtraBold"/>
            </a:endParaRPr>
          </a:p>
        </p:txBody>
      </p:sp>
      <p:sp>
        <p:nvSpPr>
          <p:cNvPr id="89" name="Google Shape;89;p18"/>
          <p:cNvSpPr txBox="1">
            <a:spLocks noGrp="1"/>
          </p:cNvSpPr>
          <p:nvPr>
            <p:ph type="subTitle" idx="1"/>
          </p:nvPr>
        </p:nvSpPr>
        <p:spPr>
          <a:prstGeom prst="rect">
            <a:avLst/>
          </a:prstGeom>
          <a:noFill/>
          <a:ln>
            <a:noFill/>
          </a:ln>
        </p:spPr>
        <p:txBody>
          <a:bodyPr spcFirstLastPara="1" vert="horz" wrap="square" lIns="121900" tIns="121900" rIns="121900" bIns="121900" rtlCol="0" anchor="t" anchorCtr="0">
            <a:noAutofit/>
          </a:bodyPr>
          <a:lstStyle/>
          <a:p>
            <a:pPr algn="l">
              <a:lnSpc>
                <a:spcPct val="100000"/>
              </a:lnSpc>
              <a:spcBef>
                <a:spcPts val="0"/>
              </a:spcBef>
              <a:buClr>
                <a:schemeClr val="dk1"/>
              </a:buClr>
              <a:buSzPts val="1100"/>
            </a:pPr>
            <a:endParaRPr sz="1867" dirty="0">
              <a:solidFill>
                <a:srgbClr val="EEEEEE"/>
              </a:solidFill>
              <a:latin typeface="Assistant SemiBold"/>
              <a:ea typeface="Assistant SemiBold"/>
              <a:cs typeface="Assistant SemiBold"/>
              <a:sym typeface="Assistant SemiBold"/>
            </a:endParaRPr>
          </a:p>
          <a:p>
            <a:pPr algn="l">
              <a:lnSpc>
                <a:spcPct val="100000"/>
              </a:lnSpc>
              <a:spcBef>
                <a:spcPts val="0"/>
              </a:spcBef>
              <a:buClr>
                <a:schemeClr val="dk1"/>
              </a:buClr>
              <a:buSzPts val="1100"/>
            </a:pPr>
            <a:r>
              <a:rPr lang="en-US" sz="1867" dirty="0">
                <a:solidFill>
                  <a:srgbClr val="EEEEEE"/>
                </a:solidFill>
                <a:latin typeface="Assistant SemiBold"/>
                <a:ea typeface="Assistant SemiBold"/>
                <a:cs typeface="Assistant SemiBold"/>
                <a:sym typeface="Assistant SemiBold"/>
              </a:rPr>
              <a:t> </a:t>
            </a:r>
            <a:endParaRPr sz="1867" dirty="0">
              <a:solidFill>
                <a:srgbClr val="EEEEEE"/>
              </a:solidFill>
              <a:latin typeface="Assistant SemiBold"/>
              <a:ea typeface="Assistant SemiBold"/>
              <a:cs typeface="Assistant SemiBold"/>
              <a:sym typeface="Assistant SemiBold"/>
            </a:endParaRPr>
          </a:p>
          <a:p>
            <a:pPr algn="l">
              <a:lnSpc>
                <a:spcPct val="100000"/>
              </a:lnSpc>
              <a:spcBef>
                <a:spcPts val="0"/>
              </a:spcBef>
              <a:buClr>
                <a:srgbClr val="EEEEEE"/>
              </a:buClr>
              <a:buSzPts val="1000"/>
            </a:pPr>
            <a:endParaRPr sz="1867" dirty="0">
              <a:solidFill>
                <a:srgbClr val="EEEEEE"/>
              </a:solidFill>
              <a:latin typeface="Assistant SemiBold"/>
              <a:ea typeface="Assistant SemiBold"/>
              <a:cs typeface="Assistant SemiBold"/>
              <a:sym typeface="Assistant SemiBold"/>
            </a:endParaRPr>
          </a:p>
        </p:txBody>
      </p:sp>
      <p:sp>
        <p:nvSpPr>
          <p:cNvPr id="2" name="Slide Number Placeholder 1">
            <a:extLst>
              <a:ext uri="{FF2B5EF4-FFF2-40B4-BE49-F238E27FC236}">
                <a16:creationId xmlns:a16="http://schemas.microsoft.com/office/drawing/2014/main" id="{B5991648-CA8E-4596-954D-2E04F93A2A7B}"/>
              </a:ext>
            </a:extLst>
          </p:cNvPr>
          <p:cNvSpPr>
            <a:spLocks noGrp="1"/>
          </p:cNvSpPr>
          <p:nvPr>
            <p:ph type="sldNum" sz="quarter" idx="12"/>
          </p:nvPr>
        </p:nvSpPr>
        <p:spPr/>
        <p:txBody>
          <a:bodyPr/>
          <a:lstStyle/>
          <a:p>
            <a:pPr algn="l"/>
            <a:fld id="{00000000-1234-1234-1234-123412341234}" type="slidenum">
              <a:rPr lang="en-US" smtClean="0"/>
              <a:pPr algn="l"/>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6"/>
          <p:cNvSpPr/>
          <p:nvPr/>
        </p:nvSpPr>
        <p:spPr>
          <a:xfrm>
            <a:off x="4471595" y="1409681"/>
            <a:ext cx="3246000" cy="1070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00" name="Google Shape;300;p26"/>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latin typeface="Arial" panose="020B0604020202020204" pitchFamily="34" charset="0"/>
                <a:ea typeface="Assistant ExtraBold"/>
              </a:rPr>
              <a:t>CISM Domain Structure (2/2)</a:t>
            </a:r>
            <a:endParaRPr dirty="0">
              <a:latin typeface="Arial" panose="020B0604020202020204" pitchFamily="34" charset="0"/>
              <a:ea typeface="Assistant ExtraBold"/>
            </a:endParaRPr>
          </a:p>
        </p:txBody>
      </p:sp>
      <p:sp>
        <p:nvSpPr>
          <p:cNvPr id="7" name="Content Placeholder 6">
            <a:extLst>
              <a:ext uri="{FF2B5EF4-FFF2-40B4-BE49-F238E27FC236}">
                <a16:creationId xmlns:a16="http://schemas.microsoft.com/office/drawing/2014/main" id="{93A7E0F6-8843-45C4-8C6C-8FB6AF5AB4A2}"/>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4796D538-405C-46B3-81DB-F5D14749BFE9}"/>
              </a:ext>
            </a:extLst>
          </p:cNvPr>
          <p:cNvSpPr>
            <a:spLocks noGrp="1"/>
          </p:cNvSpPr>
          <p:nvPr>
            <p:ph type="sldNum" sz="quarter" idx="12"/>
          </p:nvPr>
        </p:nvSpPr>
        <p:spPr/>
        <p:txBody>
          <a:bodyPr/>
          <a:lstStyle/>
          <a:p>
            <a:fld id="{00000000-1234-1234-1234-123412341234}" type="slidenum">
              <a:rPr lang="en-US" smtClean="0"/>
              <a:pPr/>
              <a:t>10</a:t>
            </a:fld>
            <a:endParaRPr lang="en-US"/>
          </a:p>
        </p:txBody>
      </p:sp>
      <p:sp>
        <p:nvSpPr>
          <p:cNvPr id="301" name="Google Shape;301;p26"/>
          <p:cNvSpPr txBox="1"/>
          <p:nvPr/>
        </p:nvSpPr>
        <p:spPr>
          <a:xfrm>
            <a:off x="4698404" y="1896781"/>
            <a:ext cx="2774016" cy="498015"/>
          </a:xfrm>
          <a:prstGeom prst="rect">
            <a:avLst/>
          </a:prstGeom>
          <a:noFill/>
          <a:ln>
            <a:noFill/>
          </a:ln>
        </p:spPr>
        <p:txBody>
          <a:bodyPr spcFirstLastPara="1" wrap="square" lIns="0" tIns="5600" rIns="0" bIns="0" anchor="t" anchorCtr="0">
            <a:noAutofit/>
          </a:bodyPr>
          <a:lstStyle/>
          <a:p>
            <a:pPr marL="11206" marR="4483" indent="982783">
              <a:lnSpc>
                <a:spcPct val="103899"/>
              </a:lnSpc>
            </a:pPr>
            <a:r>
              <a:rPr lang="en-US" sz="1588" dirty="0">
                <a:solidFill>
                  <a:srgbClr val="000000"/>
                </a:solidFill>
                <a:latin typeface="Times New Roman"/>
                <a:ea typeface="Times New Roman"/>
                <a:cs typeface="Times New Roman"/>
                <a:sym typeface="Times New Roman"/>
              </a:rPr>
              <a:t>Domain 1  Information Security Governance</a:t>
            </a:r>
            <a:endParaRPr sz="1588" dirty="0">
              <a:solidFill>
                <a:srgbClr val="000000"/>
              </a:solidFill>
              <a:latin typeface="Times New Roman"/>
              <a:ea typeface="Times New Roman"/>
              <a:cs typeface="Times New Roman"/>
              <a:sym typeface="Times New Roman"/>
            </a:endParaRPr>
          </a:p>
        </p:txBody>
      </p:sp>
      <p:sp>
        <p:nvSpPr>
          <p:cNvPr id="302" name="Google Shape;302;p26"/>
          <p:cNvSpPr/>
          <p:nvPr/>
        </p:nvSpPr>
        <p:spPr>
          <a:xfrm>
            <a:off x="4471595" y="2994463"/>
            <a:ext cx="3246000" cy="1070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03" name="Google Shape;303;p26"/>
          <p:cNvSpPr/>
          <p:nvPr/>
        </p:nvSpPr>
        <p:spPr>
          <a:xfrm>
            <a:off x="4471595" y="4310932"/>
            <a:ext cx="3246120" cy="1071729"/>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04" name="Google Shape;304;p26"/>
          <p:cNvSpPr txBox="1"/>
          <p:nvPr/>
        </p:nvSpPr>
        <p:spPr>
          <a:xfrm>
            <a:off x="4752149" y="4308559"/>
            <a:ext cx="2655795" cy="921877"/>
          </a:xfrm>
          <a:prstGeom prst="rect">
            <a:avLst/>
          </a:prstGeom>
          <a:noFill/>
          <a:ln>
            <a:noFill/>
          </a:ln>
        </p:spPr>
        <p:txBody>
          <a:bodyPr spcFirstLastPara="1" wrap="square" lIns="0" tIns="95233" rIns="0" bIns="0" anchor="t" anchorCtr="0">
            <a:noAutofit/>
          </a:bodyPr>
          <a:lstStyle/>
          <a:p>
            <a:pPr marL="940200"/>
            <a:r>
              <a:rPr lang="en-US" sz="1588" dirty="0">
                <a:solidFill>
                  <a:srgbClr val="000000"/>
                </a:solidFill>
                <a:latin typeface="Times New Roman"/>
                <a:ea typeface="Times New Roman"/>
                <a:cs typeface="Times New Roman"/>
                <a:sym typeface="Times New Roman"/>
              </a:rPr>
              <a:t>Domain 3</a:t>
            </a:r>
            <a:endParaRPr sz="1588" dirty="0">
              <a:solidFill>
                <a:srgbClr val="000000"/>
              </a:solidFill>
              <a:latin typeface="Times New Roman"/>
              <a:ea typeface="Times New Roman"/>
              <a:cs typeface="Times New Roman"/>
              <a:sym typeface="Times New Roman"/>
            </a:endParaRPr>
          </a:p>
          <a:p>
            <a:pPr marL="11206" marR="4483" indent="95252">
              <a:lnSpc>
                <a:spcPct val="115617"/>
              </a:lnSpc>
              <a:spcBef>
                <a:spcPts val="785"/>
              </a:spcBef>
            </a:pPr>
            <a:r>
              <a:rPr lang="en-US" sz="1588" dirty="0">
                <a:solidFill>
                  <a:srgbClr val="000000"/>
                </a:solidFill>
                <a:latin typeface="Times New Roman"/>
                <a:ea typeface="Times New Roman"/>
                <a:cs typeface="Times New Roman"/>
                <a:sym typeface="Times New Roman"/>
              </a:rPr>
              <a:t>Information Security Program  Development and Management</a:t>
            </a:r>
            <a:endParaRPr sz="1588" dirty="0">
              <a:solidFill>
                <a:srgbClr val="000000"/>
              </a:solidFill>
              <a:latin typeface="Times New Roman"/>
              <a:ea typeface="Times New Roman"/>
              <a:cs typeface="Times New Roman"/>
              <a:sym typeface="Times New Roman"/>
            </a:endParaRPr>
          </a:p>
        </p:txBody>
      </p:sp>
      <p:sp>
        <p:nvSpPr>
          <p:cNvPr id="305" name="Google Shape;305;p26"/>
          <p:cNvSpPr/>
          <p:nvPr/>
        </p:nvSpPr>
        <p:spPr>
          <a:xfrm>
            <a:off x="4474286" y="5628742"/>
            <a:ext cx="3243431" cy="1071729"/>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06" name="Google Shape;306;p26"/>
          <p:cNvSpPr txBox="1"/>
          <p:nvPr/>
        </p:nvSpPr>
        <p:spPr>
          <a:xfrm>
            <a:off x="4865166" y="5611713"/>
            <a:ext cx="2445684" cy="902052"/>
          </a:xfrm>
          <a:prstGeom prst="rect">
            <a:avLst/>
          </a:prstGeom>
          <a:noFill/>
          <a:ln>
            <a:noFill/>
          </a:ln>
        </p:spPr>
        <p:txBody>
          <a:bodyPr spcFirstLastPara="1" wrap="square" lIns="0" tIns="10067" rIns="0" bIns="0" anchor="t" anchorCtr="0">
            <a:noAutofit/>
          </a:bodyPr>
          <a:lstStyle/>
          <a:p>
            <a:pPr marL="11206" marR="4483" indent="817493">
              <a:lnSpc>
                <a:spcPct val="128899"/>
              </a:lnSpc>
            </a:pPr>
            <a:r>
              <a:rPr lang="en-US" sz="1588">
                <a:solidFill>
                  <a:srgbClr val="000000"/>
                </a:solidFill>
                <a:latin typeface="Times New Roman"/>
                <a:ea typeface="Times New Roman"/>
                <a:cs typeface="Times New Roman"/>
                <a:sym typeface="Times New Roman"/>
              </a:rPr>
              <a:t>Domain 4  Information Security Incident</a:t>
            </a:r>
            <a:endParaRPr sz="1588">
              <a:solidFill>
                <a:srgbClr val="000000"/>
              </a:solidFill>
              <a:latin typeface="Times New Roman"/>
              <a:ea typeface="Times New Roman"/>
              <a:cs typeface="Times New Roman"/>
              <a:sym typeface="Times New Roman"/>
            </a:endParaRPr>
          </a:p>
          <a:p>
            <a:pPr marL="670131">
              <a:spcBef>
                <a:spcPts val="155"/>
              </a:spcBef>
            </a:pPr>
            <a:r>
              <a:rPr lang="en-US" sz="1588">
                <a:solidFill>
                  <a:srgbClr val="000000"/>
                </a:solidFill>
                <a:latin typeface="Times New Roman"/>
                <a:ea typeface="Times New Roman"/>
                <a:cs typeface="Times New Roman"/>
                <a:sym typeface="Times New Roman"/>
              </a:rPr>
              <a:t>Management</a:t>
            </a:r>
            <a:endParaRPr sz="1588">
              <a:solidFill>
                <a:srgbClr val="000000"/>
              </a:solidFill>
              <a:latin typeface="Times New Roman"/>
              <a:ea typeface="Times New Roman"/>
              <a:cs typeface="Times New Roman"/>
              <a:sym typeface="Times New Roman"/>
            </a:endParaRPr>
          </a:p>
        </p:txBody>
      </p:sp>
      <p:sp>
        <p:nvSpPr>
          <p:cNvPr id="307" name="Google Shape;307;p26"/>
          <p:cNvSpPr/>
          <p:nvPr/>
        </p:nvSpPr>
        <p:spPr>
          <a:xfrm>
            <a:off x="7677373" y="3492004"/>
            <a:ext cx="227731" cy="35337"/>
          </a:xfrm>
          <a:custGeom>
            <a:avLst/>
            <a:gdLst/>
            <a:ahLst/>
            <a:cxnLst/>
            <a:rect l="l" t="t" r="r" b="b"/>
            <a:pathLst>
              <a:path w="257809" h="40004" extrusionOk="0">
                <a:moveTo>
                  <a:pt x="217931" y="39624"/>
                </a:moveTo>
                <a:lnTo>
                  <a:pt x="0" y="39624"/>
                </a:lnTo>
                <a:lnTo>
                  <a:pt x="0" y="0"/>
                </a:lnTo>
                <a:lnTo>
                  <a:pt x="237743" y="0"/>
                </a:lnTo>
                <a:lnTo>
                  <a:pt x="245363" y="1524"/>
                </a:lnTo>
                <a:lnTo>
                  <a:pt x="251459" y="6096"/>
                </a:lnTo>
                <a:lnTo>
                  <a:pt x="256031" y="12192"/>
                </a:lnTo>
                <a:lnTo>
                  <a:pt x="257555" y="18288"/>
                </a:lnTo>
                <a:lnTo>
                  <a:pt x="217931" y="18288"/>
                </a:lnTo>
                <a:lnTo>
                  <a:pt x="217931" y="39624"/>
                </a:lnTo>
                <a:close/>
              </a:path>
            </a:pathLst>
          </a:custGeom>
          <a:solidFill>
            <a:srgbClr val="000000"/>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08" name="Google Shape;308;p26"/>
          <p:cNvSpPr/>
          <p:nvPr/>
        </p:nvSpPr>
        <p:spPr>
          <a:xfrm>
            <a:off x="7887148" y="3508139"/>
            <a:ext cx="0" cy="1319276"/>
          </a:xfrm>
          <a:custGeom>
            <a:avLst/>
            <a:gdLst/>
            <a:ahLst/>
            <a:cxnLst/>
            <a:rect l="l" t="t" r="r" b="b"/>
            <a:pathLst>
              <a:path w="120000" h="1493520" extrusionOk="0">
                <a:moveTo>
                  <a:pt x="0" y="0"/>
                </a:moveTo>
                <a:lnTo>
                  <a:pt x="0" y="1493520"/>
                </a:lnTo>
              </a:path>
            </a:pathLst>
          </a:custGeom>
          <a:noFill/>
          <a:ln w="3960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09" name="Google Shape;309;p26"/>
          <p:cNvSpPr/>
          <p:nvPr/>
        </p:nvSpPr>
        <p:spPr>
          <a:xfrm>
            <a:off x="7869668" y="3508139"/>
            <a:ext cx="35337" cy="19071"/>
          </a:xfrm>
          <a:custGeom>
            <a:avLst/>
            <a:gdLst/>
            <a:ahLst/>
            <a:cxnLst/>
            <a:rect l="l" t="t" r="r" b="b"/>
            <a:pathLst>
              <a:path w="40004" h="21589" extrusionOk="0">
                <a:moveTo>
                  <a:pt x="39624" y="21335"/>
                </a:moveTo>
                <a:lnTo>
                  <a:pt x="19812" y="21335"/>
                </a:lnTo>
                <a:lnTo>
                  <a:pt x="0" y="0"/>
                </a:lnTo>
                <a:lnTo>
                  <a:pt x="39624" y="0"/>
                </a:lnTo>
                <a:lnTo>
                  <a:pt x="39624" y="21335"/>
                </a:lnTo>
                <a:close/>
              </a:path>
            </a:pathLst>
          </a:custGeom>
          <a:solidFill>
            <a:srgbClr val="000000"/>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10" name="Google Shape;310;p26"/>
          <p:cNvSpPr/>
          <p:nvPr/>
        </p:nvSpPr>
        <p:spPr>
          <a:xfrm>
            <a:off x="7677374" y="4774854"/>
            <a:ext cx="105335" cy="105335"/>
          </a:xfrm>
          <a:custGeom>
            <a:avLst/>
            <a:gdLst/>
            <a:ahLst/>
            <a:cxnLst/>
            <a:rect l="l" t="t" r="r" b="b"/>
            <a:pathLst>
              <a:path w="119379" h="119379" extrusionOk="0">
                <a:moveTo>
                  <a:pt x="118872" y="118872"/>
                </a:moveTo>
                <a:lnTo>
                  <a:pt x="0" y="57912"/>
                </a:lnTo>
                <a:lnTo>
                  <a:pt x="118872" y="0"/>
                </a:lnTo>
                <a:lnTo>
                  <a:pt x="118872" y="39624"/>
                </a:lnTo>
                <a:lnTo>
                  <a:pt x="99060" y="39624"/>
                </a:lnTo>
                <a:lnTo>
                  <a:pt x="99060" y="79248"/>
                </a:lnTo>
                <a:lnTo>
                  <a:pt x="118872" y="79248"/>
                </a:lnTo>
                <a:lnTo>
                  <a:pt x="118872" y="118872"/>
                </a:lnTo>
                <a:close/>
              </a:path>
            </a:pathLst>
          </a:custGeom>
          <a:solidFill>
            <a:srgbClr val="000000"/>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11" name="Google Shape;311;p26"/>
          <p:cNvSpPr/>
          <p:nvPr/>
        </p:nvSpPr>
        <p:spPr>
          <a:xfrm>
            <a:off x="7764780" y="4827296"/>
            <a:ext cx="17929" cy="0"/>
          </a:xfrm>
          <a:custGeom>
            <a:avLst/>
            <a:gdLst/>
            <a:ahLst/>
            <a:cxnLst/>
            <a:rect l="l" t="t" r="r" b="b"/>
            <a:pathLst>
              <a:path w="20320" h="120000" extrusionOk="0">
                <a:moveTo>
                  <a:pt x="0" y="0"/>
                </a:moveTo>
                <a:lnTo>
                  <a:pt x="19812" y="0"/>
                </a:lnTo>
              </a:path>
            </a:pathLst>
          </a:custGeom>
          <a:noFill/>
          <a:ln w="3960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12" name="Google Shape;312;p26"/>
          <p:cNvSpPr/>
          <p:nvPr/>
        </p:nvSpPr>
        <p:spPr>
          <a:xfrm>
            <a:off x="7782261" y="4809816"/>
            <a:ext cx="122704" cy="35299"/>
          </a:xfrm>
          <a:custGeom>
            <a:avLst/>
            <a:gdLst/>
            <a:ahLst/>
            <a:cxnLst/>
            <a:rect l="l" t="t" r="r" b="b"/>
            <a:pathLst>
              <a:path w="139065" h="40004" extrusionOk="0">
                <a:moveTo>
                  <a:pt x="118872" y="39624"/>
                </a:moveTo>
                <a:lnTo>
                  <a:pt x="0" y="39624"/>
                </a:lnTo>
                <a:lnTo>
                  <a:pt x="0" y="0"/>
                </a:lnTo>
                <a:lnTo>
                  <a:pt x="99060" y="0"/>
                </a:lnTo>
                <a:lnTo>
                  <a:pt x="99060" y="18288"/>
                </a:lnTo>
                <a:lnTo>
                  <a:pt x="138684" y="18288"/>
                </a:lnTo>
                <a:lnTo>
                  <a:pt x="137160" y="27432"/>
                </a:lnTo>
                <a:lnTo>
                  <a:pt x="132588" y="33528"/>
                </a:lnTo>
                <a:lnTo>
                  <a:pt x="126492" y="38100"/>
                </a:lnTo>
                <a:lnTo>
                  <a:pt x="118872" y="39624"/>
                </a:lnTo>
                <a:close/>
              </a:path>
            </a:pathLst>
          </a:custGeom>
          <a:solidFill>
            <a:srgbClr val="000000"/>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13" name="Google Shape;313;p26"/>
          <p:cNvSpPr/>
          <p:nvPr/>
        </p:nvSpPr>
        <p:spPr>
          <a:xfrm>
            <a:off x="7869667" y="4809816"/>
            <a:ext cx="35299" cy="16248"/>
          </a:xfrm>
          <a:custGeom>
            <a:avLst/>
            <a:gdLst/>
            <a:ahLst/>
            <a:cxnLst/>
            <a:rect l="l" t="t" r="r" b="b"/>
            <a:pathLst>
              <a:path w="40004" h="18414" extrusionOk="0">
                <a:moveTo>
                  <a:pt x="39624" y="18288"/>
                </a:moveTo>
                <a:lnTo>
                  <a:pt x="0" y="18288"/>
                </a:lnTo>
                <a:lnTo>
                  <a:pt x="19812" y="0"/>
                </a:lnTo>
                <a:lnTo>
                  <a:pt x="39624" y="0"/>
                </a:lnTo>
                <a:lnTo>
                  <a:pt x="39624" y="18288"/>
                </a:lnTo>
                <a:close/>
              </a:path>
            </a:pathLst>
          </a:custGeom>
          <a:solidFill>
            <a:srgbClr val="000000"/>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14" name="Google Shape;314;p26"/>
          <p:cNvSpPr txBox="1"/>
          <p:nvPr/>
        </p:nvSpPr>
        <p:spPr>
          <a:xfrm>
            <a:off x="9090166" y="3982309"/>
            <a:ext cx="924485" cy="290900"/>
          </a:xfrm>
          <a:prstGeom prst="rect">
            <a:avLst/>
          </a:prstGeom>
          <a:noFill/>
          <a:ln>
            <a:noFill/>
          </a:ln>
        </p:spPr>
        <p:txBody>
          <a:bodyPr spcFirstLastPara="1" wrap="square" lIns="0" tIns="12300" rIns="0" bIns="0" anchor="t" anchorCtr="0">
            <a:noAutofit/>
          </a:bodyPr>
          <a:lstStyle/>
          <a:p>
            <a:pPr marL="11206"/>
            <a:r>
              <a:rPr lang="en-US" sz="1809">
                <a:solidFill>
                  <a:srgbClr val="000000"/>
                </a:solidFill>
                <a:latin typeface="Times New Roman"/>
                <a:ea typeface="Times New Roman"/>
                <a:cs typeface="Times New Roman"/>
                <a:sym typeface="Times New Roman"/>
              </a:rPr>
              <a:t>reports to</a:t>
            </a:r>
            <a:endParaRPr sz="1809">
              <a:solidFill>
                <a:srgbClr val="000000"/>
              </a:solidFill>
              <a:latin typeface="Times New Roman"/>
              <a:ea typeface="Times New Roman"/>
              <a:cs typeface="Times New Roman"/>
              <a:sym typeface="Times New Roman"/>
            </a:endParaRPr>
          </a:p>
        </p:txBody>
      </p:sp>
      <p:sp>
        <p:nvSpPr>
          <p:cNvPr id="315" name="Google Shape;315;p26"/>
          <p:cNvSpPr txBox="1"/>
          <p:nvPr/>
        </p:nvSpPr>
        <p:spPr>
          <a:xfrm>
            <a:off x="2677167" y="2651588"/>
            <a:ext cx="1401200" cy="404800"/>
          </a:xfrm>
          <a:prstGeom prst="rect">
            <a:avLst/>
          </a:prstGeom>
          <a:noFill/>
          <a:ln>
            <a:noFill/>
          </a:ln>
        </p:spPr>
        <p:txBody>
          <a:bodyPr spcFirstLastPara="1" wrap="square" lIns="0" tIns="12300" rIns="0" bIns="0" anchor="t" anchorCtr="0">
            <a:noAutofit/>
          </a:bodyPr>
          <a:lstStyle/>
          <a:p>
            <a:pPr marL="11205">
              <a:spcBef>
                <a:spcPts val="97"/>
              </a:spcBef>
              <a:buClr>
                <a:srgbClr val="262530"/>
              </a:buClr>
              <a:buSzPts val="2800"/>
            </a:pPr>
            <a:r>
              <a:rPr lang="en-US" sz="1809" b="1" dirty="0">
                <a:solidFill>
                  <a:srgbClr val="262530"/>
                </a:solidFill>
                <a:latin typeface="Arial" panose="020B0604020202020204" pitchFamily="34" charset="0"/>
                <a:ea typeface="Assistant ExtraBold"/>
                <a:cs typeface="Arial" panose="020B0604020202020204" pitchFamily="34" charset="0"/>
                <a:sym typeface="Assistant ExtraBold"/>
              </a:rPr>
              <a:t>Mandates</a:t>
            </a:r>
            <a:endParaRPr sz="1809" b="1" dirty="0">
              <a:solidFill>
                <a:srgbClr val="262530"/>
              </a:solidFill>
              <a:latin typeface="Arial" panose="020B0604020202020204" pitchFamily="34" charset="0"/>
              <a:ea typeface="Assistant ExtraBold"/>
              <a:cs typeface="Arial" panose="020B0604020202020204" pitchFamily="34" charset="0"/>
              <a:sym typeface="Assistant ExtraBold"/>
            </a:endParaRPr>
          </a:p>
        </p:txBody>
      </p:sp>
      <p:sp>
        <p:nvSpPr>
          <p:cNvPr id="316" name="Google Shape;316;p26"/>
          <p:cNvSpPr txBox="1"/>
          <p:nvPr/>
        </p:nvSpPr>
        <p:spPr>
          <a:xfrm>
            <a:off x="4811319" y="2973259"/>
            <a:ext cx="2540400" cy="906800"/>
          </a:xfrm>
          <a:prstGeom prst="rect">
            <a:avLst/>
          </a:prstGeom>
          <a:noFill/>
          <a:ln>
            <a:noFill/>
          </a:ln>
        </p:spPr>
        <p:txBody>
          <a:bodyPr spcFirstLastPara="1" wrap="square" lIns="0" tIns="10067" rIns="0" bIns="0" anchor="t" anchorCtr="0">
            <a:noAutofit/>
          </a:bodyPr>
          <a:lstStyle/>
          <a:p>
            <a:pPr marL="11205" marR="4481" indent="867358">
              <a:lnSpc>
                <a:spcPct val="129500"/>
              </a:lnSpc>
            </a:pPr>
            <a:r>
              <a:rPr lang="en-US" sz="1588" dirty="0">
                <a:solidFill>
                  <a:srgbClr val="000000"/>
                </a:solidFill>
                <a:latin typeface="Times New Roman"/>
                <a:ea typeface="Times New Roman"/>
                <a:cs typeface="Times New Roman"/>
                <a:sym typeface="Times New Roman"/>
              </a:rPr>
              <a:t>Domain 2  Information Risk Management</a:t>
            </a:r>
            <a:endParaRPr sz="1588" dirty="0">
              <a:solidFill>
                <a:srgbClr val="000000"/>
              </a:solidFill>
              <a:latin typeface="Times New Roman"/>
              <a:ea typeface="Times New Roman"/>
              <a:cs typeface="Times New Roman"/>
              <a:sym typeface="Times New Roman"/>
            </a:endParaRPr>
          </a:p>
          <a:p>
            <a:pPr marL="637633">
              <a:spcBef>
                <a:spcPts val="145"/>
              </a:spcBef>
            </a:pPr>
            <a:r>
              <a:rPr lang="en-US" sz="1588" dirty="0">
                <a:solidFill>
                  <a:srgbClr val="000000"/>
                </a:solidFill>
                <a:latin typeface="Times New Roman"/>
                <a:ea typeface="Times New Roman"/>
                <a:cs typeface="Times New Roman"/>
                <a:sym typeface="Times New Roman"/>
              </a:rPr>
              <a:t>and Co</a:t>
            </a:r>
            <a:r>
              <a:rPr lang="en-US" sz="1588" dirty="0">
                <a:latin typeface="Times New Roman"/>
                <a:ea typeface="Times New Roman"/>
                <a:cs typeface="Times New Roman"/>
                <a:sym typeface="Times New Roman"/>
              </a:rPr>
              <a:t>m</a:t>
            </a:r>
            <a:r>
              <a:rPr lang="en-US" sz="1588" dirty="0">
                <a:solidFill>
                  <a:srgbClr val="000000"/>
                </a:solidFill>
                <a:latin typeface="Times New Roman"/>
                <a:ea typeface="Times New Roman"/>
                <a:cs typeface="Times New Roman"/>
                <a:sym typeface="Times New Roman"/>
              </a:rPr>
              <a:t>pliance</a:t>
            </a:r>
            <a:endParaRPr sz="1588" dirty="0">
              <a:solidFill>
                <a:srgbClr val="000000"/>
              </a:solidFill>
              <a:latin typeface="Times New Roman"/>
              <a:ea typeface="Times New Roman"/>
              <a:cs typeface="Times New Roman"/>
              <a:sym typeface="Times New Roman"/>
            </a:endParaRPr>
          </a:p>
        </p:txBody>
      </p:sp>
      <p:sp>
        <p:nvSpPr>
          <p:cNvPr id="317" name="Google Shape;317;p26"/>
          <p:cNvSpPr/>
          <p:nvPr/>
        </p:nvSpPr>
        <p:spPr>
          <a:xfrm>
            <a:off x="3810000" y="2174192"/>
            <a:ext cx="717973" cy="1354613"/>
          </a:xfrm>
          <a:custGeom>
            <a:avLst/>
            <a:gdLst/>
            <a:ahLst/>
            <a:cxnLst/>
            <a:rect l="l" t="t" r="r" b="b"/>
            <a:pathLst>
              <a:path w="812800" h="1533525" extrusionOk="0">
                <a:moveTo>
                  <a:pt x="679704" y="1533144"/>
                </a:moveTo>
                <a:lnTo>
                  <a:pt x="18287" y="1533144"/>
                </a:lnTo>
                <a:lnTo>
                  <a:pt x="10668" y="1531620"/>
                </a:lnTo>
                <a:lnTo>
                  <a:pt x="4572" y="1527048"/>
                </a:lnTo>
                <a:lnTo>
                  <a:pt x="1524" y="1520952"/>
                </a:lnTo>
                <a:lnTo>
                  <a:pt x="0" y="1511808"/>
                </a:lnTo>
                <a:lnTo>
                  <a:pt x="0" y="19812"/>
                </a:lnTo>
                <a:lnTo>
                  <a:pt x="1524" y="12192"/>
                </a:lnTo>
                <a:lnTo>
                  <a:pt x="4572" y="6095"/>
                </a:lnTo>
                <a:lnTo>
                  <a:pt x="10668" y="1524"/>
                </a:lnTo>
                <a:lnTo>
                  <a:pt x="18287" y="0"/>
                </a:lnTo>
                <a:lnTo>
                  <a:pt x="812292" y="0"/>
                </a:lnTo>
                <a:lnTo>
                  <a:pt x="812292" y="19812"/>
                </a:lnTo>
                <a:lnTo>
                  <a:pt x="38100" y="19812"/>
                </a:lnTo>
                <a:lnTo>
                  <a:pt x="18287" y="38100"/>
                </a:lnTo>
                <a:lnTo>
                  <a:pt x="38100" y="38100"/>
                </a:lnTo>
                <a:lnTo>
                  <a:pt x="38100" y="1493520"/>
                </a:lnTo>
                <a:lnTo>
                  <a:pt x="18287" y="1493520"/>
                </a:lnTo>
                <a:lnTo>
                  <a:pt x="38100" y="1511808"/>
                </a:lnTo>
                <a:lnTo>
                  <a:pt x="679704" y="1511808"/>
                </a:lnTo>
                <a:lnTo>
                  <a:pt x="679704" y="1533144"/>
                </a:lnTo>
                <a:close/>
              </a:path>
            </a:pathLst>
          </a:custGeom>
          <a:solidFill>
            <a:srgbClr val="000000"/>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18" name="Google Shape;318;p26"/>
          <p:cNvSpPr/>
          <p:nvPr/>
        </p:nvSpPr>
        <p:spPr>
          <a:xfrm>
            <a:off x="3826137" y="2191673"/>
            <a:ext cx="17929" cy="16248"/>
          </a:xfrm>
          <a:custGeom>
            <a:avLst/>
            <a:gdLst/>
            <a:ahLst/>
            <a:cxnLst/>
            <a:rect l="l" t="t" r="r" b="b"/>
            <a:pathLst>
              <a:path w="20319" h="18414" extrusionOk="0">
                <a:moveTo>
                  <a:pt x="19811" y="18287"/>
                </a:moveTo>
                <a:lnTo>
                  <a:pt x="0" y="18287"/>
                </a:lnTo>
                <a:lnTo>
                  <a:pt x="19811" y="0"/>
                </a:lnTo>
                <a:lnTo>
                  <a:pt x="19811" y="18287"/>
                </a:lnTo>
                <a:close/>
              </a:path>
            </a:pathLst>
          </a:custGeom>
          <a:solidFill>
            <a:srgbClr val="000000"/>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19" name="Google Shape;319;p26"/>
          <p:cNvSpPr/>
          <p:nvPr/>
        </p:nvSpPr>
        <p:spPr>
          <a:xfrm>
            <a:off x="3843618" y="2199741"/>
            <a:ext cx="683559" cy="0"/>
          </a:xfrm>
          <a:custGeom>
            <a:avLst/>
            <a:gdLst/>
            <a:ahLst/>
            <a:cxnLst/>
            <a:rect l="l" t="t" r="r" b="b"/>
            <a:pathLst>
              <a:path w="774700" h="120000" extrusionOk="0">
                <a:moveTo>
                  <a:pt x="0" y="0"/>
                </a:moveTo>
                <a:lnTo>
                  <a:pt x="774191" y="0"/>
                </a:lnTo>
              </a:path>
            </a:pathLst>
          </a:custGeom>
          <a:noFill/>
          <a:ln w="1827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20" name="Google Shape;320;p26"/>
          <p:cNvSpPr/>
          <p:nvPr/>
        </p:nvSpPr>
        <p:spPr>
          <a:xfrm>
            <a:off x="4409738" y="3457042"/>
            <a:ext cx="72919" cy="105452"/>
          </a:xfrm>
          <a:custGeom>
            <a:avLst/>
            <a:gdLst/>
            <a:ahLst/>
            <a:cxnLst/>
            <a:rect l="l" t="t" r="r" b="b"/>
            <a:pathLst>
              <a:path w="82550" h="119379" extrusionOk="0">
                <a:moveTo>
                  <a:pt x="0" y="118871"/>
                </a:moveTo>
                <a:lnTo>
                  <a:pt x="0" y="0"/>
                </a:lnTo>
                <a:lnTo>
                  <a:pt x="82296" y="39624"/>
                </a:lnTo>
                <a:lnTo>
                  <a:pt x="19812" y="39624"/>
                </a:lnTo>
                <a:lnTo>
                  <a:pt x="19812" y="79247"/>
                </a:lnTo>
                <a:lnTo>
                  <a:pt x="79248" y="79247"/>
                </a:lnTo>
                <a:lnTo>
                  <a:pt x="0" y="118871"/>
                </a:lnTo>
                <a:close/>
              </a:path>
            </a:pathLst>
          </a:custGeom>
          <a:solidFill>
            <a:srgbClr val="000000"/>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21" name="Google Shape;321;p26"/>
          <p:cNvSpPr/>
          <p:nvPr/>
        </p:nvSpPr>
        <p:spPr>
          <a:xfrm>
            <a:off x="3826137" y="3492005"/>
            <a:ext cx="17948" cy="16265"/>
          </a:xfrm>
          <a:custGeom>
            <a:avLst/>
            <a:gdLst/>
            <a:ahLst/>
            <a:cxnLst/>
            <a:rect l="l" t="t" r="r" b="b"/>
            <a:pathLst>
              <a:path w="20319" h="18414" extrusionOk="0">
                <a:moveTo>
                  <a:pt x="19811" y="18287"/>
                </a:moveTo>
                <a:lnTo>
                  <a:pt x="0" y="0"/>
                </a:lnTo>
                <a:lnTo>
                  <a:pt x="19811" y="0"/>
                </a:lnTo>
                <a:lnTo>
                  <a:pt x="19811" y="18287"/>
                </a:lnTo>
                <a:close/>
              </a:path>
            </a:pathLst>
          </a:custGeom>
          <a:solidFill>
            <a:srgbClr val="000000"/>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22" name="Google Shape;322;p26"/>
          <p:cNvSpPr/>
          <p:nvPr/>
        </p:nvSpPr>
        <p:spPr>
          <a:xfrm>
            <a:off x="3843619" y="3500071"/>
            <a:ext cx="567087" cy="0"/>
          </a:xfrm>
          <a:custGeom>
            <a:avLst/>
            <a:gdLst/>
            <a:ahLst/>
            <a:cxnLst/>
            <a:rect l="l" t="t" r="r" b="b"/>
            <a:pathLst>
              <a:path w="641985" h="120000" extrusionOk="0">
                <a:moveTo>
                  <a:pt x="0" y="0"/>
                </a:moveTo>
                <a:lnTo>
                  <a:pt x="641603" y="0"/>
                </a:lnTo>
              </a:path>
            </a:pathLst>
          </a:custGeom>
          <a:noFill/>
          <a:ln w="1827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23" name="Google Shape;323;p26"/>
          <p:cNvSpPr/>
          <p:nvPr/>
        </p:nvSpPr>
        <p:spPr>
          <a:xfrm>
            <a:off x="4427221" y="3492004"/>
            <a:ext cx="87503" cy="35337"/>
          </a:xfrm>
          <a:custGeom>
            <a:avLst/>
            <a:gdLst/>
            <a:ahLst/>
            <a:cxnLst/>
            <a:rect l="l" t="t" r="r" b="b"/>
            <a:pathLst>
              <a:path w="99060" h="40004" extrusionOk="0">
                <a:moveTo>
                  <a:pt x="59435" y="39623"/>
                </a:moveTo>
                <a:lnTo>
                  <a:pt x="0" y="39623"/>
                </a:lnTo>
                <a:lnTo>
                  <a:pt x="0" y="0"/>
                </a:lnTo>
                <a:lnTo>
                  <a:pt x="62483" y="0"/>
                </a:lnTo>
                <a:lnTo>
                  <a:pt x="99059" y="18287"/>
                </a:lnTo>
                <a:lnTo>
                  <a:pt x="59435" y="39623"/>
                </a:lnTo>
                <a:close/>
              </a:path>
            </a:pathLst>
          </a:custGeom>
          <a:solidFill>
            <a:srgbClr val="000000"/>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24" name="Google Shape;324;p26"/>
          <p:cNvSpPr/>
          <p:nvPr/>
        </p:nvSpPr>
        <p:spPr>
          <a:xfrm>
            <a:off x="7689478" y="2139230"/>
            <a:ext cx="103655" cy="105335"/>
          </a:xfrm>
          <a:custGeom>
            <a:avLst/>
            <a:gdLst/>
            <a:ahLst/>
            <a:cxnLst/>
            <a:rect l="l" t="t" r="r" b="b"/>
            <a:pathLst>
              <a:path w="117475" h="119380" extrusionOk="0">
                <a:moveTo>
                  <a:pt x="117348" y="118872"/>
                </a:moveTo>
                <a:lnTo>
                  <a:pt x="0" y="59436"/>
                </a:lnTo>
                <a:lnTo>
                  <a:pt x="117348" y="0"/>
                </a:lnTo>
                <a:lnTo>
                  <a:pt x="117348" y="39624"/>
                </a:lnTo>
                <a:lnTo>
                  <a:pt x="97536" y="39624"/>
                </a:lnTo>
                <a:lnTo>
                  <a:pt x="97536" y="77724"/>
                </a:lnTo>
                <a:lnTo>
                  <a:pt x="117348" y="77724"/>
                </a:lnTo>
                <a:lnTo>
                  <a:pt x="117348" y="118872"/>
                </a:lnTo>
                <a:close/>
              </a:path>
            </a:pathLst>
          </a:custGeom>
          <a:solidFill>
            <a:srgbClr val="000000"/>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25" name="Google Shape;325;p26"/>
          <p:cNvSpPr/>
          <p:nvPr/>
        </p:nvSpPr>
        <p:spPr>
          <a:xfrm>
            <a:off x="7775538" y="2191001"/>
            <a:ext cx="17929" cy="0"/>
          </a:xfrm>
          <a:custGeom>
            <a:avLst/>
            <a:gdLst/>
            <a:ahLst/>
            <a:cxnLst/>
            <a:rect l="l" t="t" r="r" b="b"/>
            <a:pathLst>
              <a:path w="20320" h="120000" extrusionOk="0">
                <a:moveTo>
                  <a:pt x="0" y="0"/>
                </a:moveTo>
                <a:lnTo>
                  <a:pt x="19811" y="0"/>
                </a:lnTo>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26" name="Google Shape;326;p26"/>
          <p:cNvSpPr/>
          <p:nvPr/>
        </p:nvSpPr>
        <p:spPr>
          <a:xfrm>
            <a:off x="7793019" y="2191001"/>
            <a:ext cx="1202391" cy="0"/>
          </a:xfrm>
          <a:custGeom>
            <a:avLst/>
            <a:gdLst/>
            <a:ahLst/>
            <a:cxnLst/>
            <a:rect l="l" t="t" r="r" b="b"/>
            <a:pathLst>
              <a:path w="1362709" h="120000" extrusionOk="0">
                <a:moveTo>
                  <a:pt x="0" y="0"/>
                </a:moveTo>
                <a:lnTo>
                  <a:pt x="1362455" y="0"/>
                </a:lnTo>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27" name="Google Shape;327;p26"/>
          <p:cNvSpPr/>
          <p:nvPr/>
        </p:nvSpPr>
        <p:spPr>
          <a:xfrm>
            <a:off x="8978377" y="2191674"/>
            <a:ext cx="0" cy="3957828"/>
          </a:xfrm>
          <a:custGeom>
            <a:avLst/>
            <a:gdLst/>
            <a:ahLst/>
            <a:cxnLst/>
            <a:rect l="l" t="t" r="r" b="b"/>
            <a:pathLst>
              <a:path w="120000" h="4480560" extrusionOk="0">
                <a:moveTo>
                  <a:pt x="0" y="0"/>
                </a:moveTo>
                <a:lnTo>
                  <a:pt x="0" y="4480560"/>
                </a:lnTo>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28" name="Google Shape;328;p26"/>
          <p:cNvSpPr/>
          <p:nvPr/>
        </p:nvSpPr>
        <p:spPr>
          <a:xfrm>
            <a:off x="8961569" y="2191673"/>
            <a:ext cx="33617" cy="16248"/>
          </a:xfrm>
          <a:custGeom>
            <a:avLst/>
            <a:gdLst/>
            <a:ahLst/>
            <a:cxnLst/>
            <a:rect l="l" t="t" r="r" b="b"/>
            <a:pathLst>
              <a:path w="38100" h="18414" extrusionOk="0">
                <a:moveTo>
                  <a:pt x="38100" y="18287"/>
                </a:moveTo>
                <a:lnTo>
                  <a:pt x="19811" y="18287"/>
                </a:lnTo>
                <a:lnTo>
                  <a:pt x="0" y="0"/>
                </a:lnTo>
                <a:lnTo>
                  <a:pt x="38100" y="0"/>
                </a:lnTo>
                <a:lnTo>
                  <a:pt x="38100" y="18287"/>
                </a:lnTo>
                <a:close/>
              </a:path>
            </a:pathLst>
          </a:custGeom>
          <a:solidFill>
            <a:srgbClr val="000000"/>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29" name="Google Shape;329;p26"/>
          <p:cNvSpPr/>
          <p:nvPr/>
        </p:nvSpPr>
        <p:spPr>
          <a:xfrm>
            <a:off x="7677374" y="6145108"/>
            <a:ext cx="1317812" cy="0"/>
          </a:xfrm>
          <a:custGeom>
            <a:avLst/>
            <a:gdLst/>
            <a:ahLst/>
            <a:cxnLst/>
            <a:rect l="l" t="t" r="r" b="b"/>
            <a:pathLst>
              <a:path w="1493520" h="120000" extrusionOk="0">
                <a:moveTo>
                  <a:pt x="0" y="0"/>
                </a:moveTo>
                <a:lnTo>
                  <a:pt x="1493520" y="0"/>
                </a:lnTo>
              </a:path>
            </a:pathLst>
          </a:custGeom>
          <a:noFill/>
          <a:ln w="3960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30" name="Google Shape;330;p26"/>
          <p:cNvSpPr/>
          <p:nvPr/>
        </p:nvSpPr>
        <p:spPr>
          <a:xfrm>
            <a:off x="8961569" y="6127629"/>
            <a:ext cx="33617" cy="17929"/>
          </a:xfrm>
          <a:custGeom>
            <a:avLst/>
            <a:gdLst/>
            <a:ahLst/>
            <a:cxnLst/>
            <a:rect l="l" t="t" r="r" b="b"/>
            <a:pathLst>
              <a:path w="38100" h="20320" extrusionOk="0">
                <a:moveTo>
                  <a:pt x="38100" y="19812"/>
                </a:moveTo>
                <a:lnTo>
                  <a:pt x="0" y="19812"/>
                </a:lnTo>
                <a:lnTo>
                  <a:pt x="19811" y="0"/>
                </a:lnTo>
                <a:lnTo>
                  <a:pt x="38100" y="0"/>
                </a:lnTo>
                <a:lnTo>
                  <a:pt x="38100" y="19812"/>
                </a:lnTo>
                <a:close/>
              </a:path>
            </a:pathLst>
          </a:custGeom>
          <a:solidFill>
            <a:srgbClr val="000000"/>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31" name="Google Shape;331;p26"/>
          <p:cNvSpPr txBox="1"/>
          <p:nvPr/>
        </p:nvSpPr>
        <p:spPr>
          <a:xfrm rot="-5400000">
            <a:off x="7753015" y="4071625"/>
            <a:ext cx="741829" cy="273579"/>
          </a:xfrm>
          <a:prstGeom prst="rect">
            <a:avLst/>
          </a:prstGeom>
          <a:noFill/>
          <a:ln>
            <a:noFill/>
          </a:ln>
        </p:spPr>
        <p:txBody>
          <a:bodyPr spcFirstLastPara="1" wrap="square" lIns="0" tIns="0" rIns="0" bIns="0" anchor="t" anchorCtr="0">
            <a:noAutofit/>
          </a:bodyPr>
          <a:lstStyle/>
          <a:p>
            <a:pPr marL="11206">
              <a:lnSpc>
                <a:spcPct val="114591"/>
              </a:lnSpc>
            </a:pPr>
            <a:r>
              <a:rPr lang="en-US" sz="1809">
                <a:solidFill>
                  <a:srgbClr val="000000"/>
                </a:solidFill>
                <a:latin typeface="Times New Roman"/>
                <a:ea typeface="Times New Roman"/>
                <a:cs typeface="Times New Roman"/>
                <a:sym typeface="Times New Roman"/>
              </a:rPr>
              <a:t>deploys</a:t>
            </a:r>
            <a:endParaRPr sz="1809">
              <a:solidFill>
                <a:srgbClr val="000000"/>
              </a:solidFill>
              <a:latin typeface="Times New Roman"/>
              <a:ea typeface="Times New Roman"/>
              <a:cs typeface="Times New Roman"/>
              <a:sym typeface="Times New Roman"/>
            </a:endParaRPr>
          </a:p>
        </p:txBody>
      </p:sp>
      <p:sp>
        <p:nvSpPr>
          <p:cNvPr id="332" name="Google Shape;332;p26"/>
          <p:cNvSpPr/>
          <p:nvPr/>
        </p:nvSpPr>
        <p:spPr>
          <a:xfrm>
            <a:off x="3796553" y="4809817"/>
            <a:ext cx="718296" cy="1353111"/>
          </a:xfrm>
          <a:custGeom>
            <a:avLst/>
            <a:gdLst/>
            <a:ahLst/>
            <a:cxnLst/>
            <a:rect l="l" t="t" r="r" b="b"/>
            <a:pathLst>
              <a:path w="814069" h="1533525" extrusionOk="0">
                <a:moveTo>
                  <a:pt x="697991" y="1533144"/>
                </a:moveTo>
                <a:lnTo>
                  <a:pt x="19812" y="1533144"/>
                </a:lnTo>
                <a:lnTo>
                  <a:pt x="12191" y="1531620"/>
                </a:lnTo>
                <a:lnTo>
                  <a:pt x="6096" y="1527048"/>
                </a:lnTo>
                <a:lnTo>
                  <a:pt x="1523" y="1520952"/>
                </a:lnTo>
                <a:lnTo>
                  <a:pt x="0" y="1513332"/>
                </a:lnTo>
                <a:lnTo>
                  <a:pt x="0" y="18288"/>
                </a:lnTo>
                <a:lnTo>
                  <a:pt x="1523" y="12192"/>
                </a:lnTo>
                <a:lnTo>
                  <a:pt x="6096" y="6095"/>
                </a:lnTo>
                <a:lnTo>
                  <a:pt x="12191" y="1524"/>
                </a:lnTo>
                <a:lnTo>
                  <a:pt x="19812" y="0"/>
                </a:lnTo>
                <a:lnTo>
                  <a:pt x="813815" y="0"/>
                </a:lnTo>
                <a:lnTo>
                  <a:pt x="813815" y="18288"/>
                </a:lnTo>
                <a:lnTo>
                  <a:pt x="39623" y="18288"/>
                </a:lnTo>
                <a:lnTo>
                  <a:pt x="19812" y="39624"/>
                </a:lnTo>
                <a:lnTo>
                  <a:pt x="39623" y="39624"/>
                </a:lnTo>
                <a:lnTo>
                  <a:pt x="39623" y="1493520"/>
                </a:lnTo>
                <a:lnTo>
                  <a:pt x="19812" y="1493520"/>
                </a:lnTo>
                <a:lnTo>
                  <a:pt x="39623" y="1513332"/>
                </a:lnTo>
                <a:lnTo>
                  <a:pt x="697991" y="1513332"/>
                </a:lnTo>
                <a:lnTo>
                  <a:pt x="697991" y="1533144"/>
                </a:lnTo>
                <a:close/>
              </a:path>
            </a:pathLst>
          </a:custGeom>
          <a:solidFill>
            <a:srgbClr val="000000"/>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33" name="Google Shape;333;p26"/>
          <p:cNvSpPr/>
          <p:nvPr/>
        </p:nvSpPr>
        <p:spPr>
          <a:xfrm>
            <a:off x="3814036" y="4825952"/>
            <a:ext cx="17929" cy="19051"/>
          </a:xfrm>
          <a:custGeom>
            <a:avLst/>
            <a:gdLst/>
            <a:ahLst/>
            <a:cxnLst/>
            <a:rect l="l" t="t" r="r" b="b"/>
            <a:pathLst>
              <a:path w="20319" h="21589" extrusionOk="0">
                <a:moveTo>
                  <a:pt x="19811" y="21335"/>
                </a:moveTo>
                <a:lnTo>
                  <a:pt x="0" y="21335"/>
                </a:lnTo>
                <a:lnTo>
                  <a:pt x="19811" y="0"/>
                </a:lnTo>
                <a:lnTo>
                  <a:pt x="19811" y="21335"/>
                </a:lnTo>
                <a:close/>
              </a:path>
            </a:pathLst>
          </a:custGeom>
          <a:solidFill>
            <a:srgbClr val="000000"/>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34" name="Google Shape;334;p26"/>
          <p:cNvSpPr/>
          <p:nvPr/>
        </p:nvSpPr>
        <p:spPr>
          <a:xfrm>
            <a:off x="3831515" y="4835364"/>
            <a:ext cx="683559" cy="0"/>
          </a:xfrm>
          <a:custGeom>
            <a:avLst/>
            <a:gdLst/>
            <a:ahLst/>
            <a:cxnLst/>
            <a:rect l="l" t="t" r="r" b="b"/>
            <a:pathLst>
              <a:path w="774700" h="120000" extrusionOk="0">
                <a:moveTo>
                  <a:pt x="0" y="0"/>
                </a:moveTo>
                <a:lnTo>
                  <a:pt x="774191" y="0"/>
                </a:lnTo>
              </a:path>
            </a:pathLst>
          </a:custGeom>
          <a:noFill/>
          <a:ln w="213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35" name="Google Shape;335;p26"/>
          <p:cNvSpPr/>
          <p:nvPr/>
        </p:nvSpPr>
        <p:spPr>
          <a:xfrm>
            <a:off x="4412427" y="6092666"/>
            <a:ext cx="72839" cy="105335"/>
          </a:xfrm>
          <a:custGeom>
            <a:avLst/>
            <a:gdLst/>
            <a:ahLst/>
            <a:cxnLst/>
            <a:rect l="l" t="t" r="r" b="b"/>
            <a:pathLst>
              <a:path w="82550" h="119379" extrusionOk="0">
                <a:moveTo>
                  <a:pt x="0" y="118871"/>
                </a:moveTo>
                <a:lnTo>
                  <a:pt x="0" y="0"/>
                </a:lnTo>
                <a:lnTo>
                  <a:pt x="82296" y="39623"/>
                </a:lnTo>
                <a:lnTo>
                  <a:pt x="19812" y="39623"/>
                </a:lnTo>
                <a:lnTo>
                  <a:pt x="19812" y="79248"/>
                </a:lnTo>
                <a:lnTo>
                  <a:pt x="79248" y="79248"/>
                </a:lnTo>
                <a:lnTo>
                  <a:pt x="0" y="118871"/>
                </a:lnTo>
                <a:close/>
              </a:path>
            </a:pathLst>
          </a:custGeom>
          <a:solidFill>
            <a:srgbClr val="000000"/>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36" name="Google Shape;336;p26"/>
          <p:cNvSpPr/>
          <p:nvPr/>
        </p:nvSpPr>
        <p:spPr>
          <a:xfrm>
            <a:off x="3814036" y="6127629"/>
            <a:ext cx="17929" cy="17929"/>
          </a:xfrm>
          <a:custGeom>
            <a:avLst/>
            <a:gdLst/>
            <a:ahLst/>
            <a:cxnLst/>
            <a:rect l="l" t="t" r="r" b="b"/>
            <a:pathLst>
              <a:path w="20319" h="20320" extrusionOk="0">
                <a:moveTo>
                  <a:pt x="19811" y="19812"/>
                </a:moveTo>
                <a:lnTo>
                  <a:pt x="0" y="0"/>
                </a:lnTo>
                <a:lnTo>
                  <a:pt x="19811" y="0"/>
                </a:lnTo>
                <a:lnTo>
                  <a:pt x="19811" y="19812"/>
                </a:lnTo>
                <a:close/>
              </a:path>
            </a:pathLst>
          </a:custGeom>
          <a:solidFill>
            <a:srgbClr val="000000"/>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37" name="Google Shape;337;p26"/>
          <p:cNvSpPr/>
          <p:nvPr/>
        </p:nvSpPr>
        <p:spPr>
          <a:xfrm>
            <a:off x="3831516" y="6136368"/>
            <a:ext cx="581025" cy="0"/>
          </a:xfrm>
          <a:custGeom>
            <a:avLst/>
            <a:gdLst/>
            <a:ahLst/>
            <a:cxnLst/>
            <a:rect l="l" t="t" r="r" b="b"/>
            <a:pathLst>
              <a:path w="658494" h="120000" extrusionOk="0">
                <a:moveTo>
                  <a:pt x="0" y="0"/>
                </a:moveTo>
                <a:lnTo>
                  <a:pt x="658367" y="0"/>
                </a:lnTo>
              </a:path>
            </a:pathLst>
          </a:custGeom>
          <a:noFill/>
          <a:ln w="1980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38" name="Google Shape;338;p26"/>
          <p:cNvSpPr/>
          <p:nvPr/>
        </p:nvSpPr>
        <p:spPr>
          <a:xfrm>
            <a:off x="4429910" y="6127628"/>
            <a:ext cx="87405" cy="35299"/>
          </a:xfrm>
          <a:custGeom>
            <a:avLst/>
            <a:gdLst/>
            <a:ahLst/>
            <a:cxnLst/>
            <a:rect l="l" t="t" r="r" b="b"/>
            <a:pathLst>
              <a:path w="99060" h="40004" extrusionOk="0">
                <a:moveTo>
                  <a:pt x="59435" y="39624"/>
                </a:moveTo>
                <a:lnTo>
                  <a:pt x="0" y="39624"/>
                </a:lnTo>
                <a:lnTo>
                  <a:pt x="0" y="0"/>
                </a:lnTo>
                <a:lnTo>
                  <a:pt x="62483" y="0"/>
                </a:lnTo>
                <a:lnTo>
                  <a:pt x="99059" y="19812"/>
                </a:lnTo>
                <a:lnTo>
                  <a:pt x="59435" y="39624"/>
                </a:lnTo>
                <a:close/>
              </a:path>
            </a:pathLst>
          </a:custGeom>
          <a:solidFill>
            <a:srgbClr val="000000"/>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39" name="Google Shape;339;p26"/>
          <p:cNvSpPr txBox="1"/>
          <p:nvPr/>
        </p:nvSpPr>
        <p:spPr>
          <a:xfrm>
            <a:off x="2724313" y="5292114"/>
            <a:ext cx="781051" cy="290900"/>
          </a:xfrm>
          <a:prstGeom prst="rect">
            <a:avLst/>
          </a:prstGeom>
          <a:noFill/>
          <a:ln>
            <a:noFill/>
          </a:ln>
        </p:spPr>
        <p:txBody>
          <a:bodyPr spcFirstLastPara="1" wrap="square" lIns="0" tIns="12300" rIns="0" bIns="0" anchor="t" anchorCtr="0">
            <a:noAutofit/>
          </a:bodyPr>
          <a:lstStyle/>
          <a:p>
            <a:pPr marL="11206"/>
            <a:r>
              <a:rPr lang="en-US" sz="1809">
                <a:solidFill>
                  <a:srgbClr val="000000"/>
                </a:solidFill>
                <a:latin typeface="Times New Roman"/>
                <a:ea typeface="Times New Roman"/>
                <a:cs typeface="Times New Roman"/>
                <a:sym typeface="Times New Roman"/>
              </a:rPr>
              <a:t>requires</a:t>
            </a:r>
            <a:endParaRPr sz="1809">
              <a:solidFill>
                <a:srgbClr val="000000"/>
              </a:solidFill>
              <a:latin typeface="Times New Roman"/>
              <a:ea typeface="Times New Roman"/>
              <a:cs typeface="Times New Roman"/>
              <a:sym typeface="Times New Roman"/>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0"/>
          <p:cNvSpPr txBox="1">
            <a:spLocks noGrp="1"/>
          </p:cNvSpPr>
          <p:nvPr>
            <p:ph type="title"/>
          </p:nvPr>
        </p:nvSpPr>
        <p:spPr>
          <a:xfrm>
            <a:off x="415600" y="375767"/>
            <a:ext cx="11360800" cy="763600"/>
          </a:xfrm>
          <a:prstGeom prst="rect">
            <a:avLst/>
          </a:prstGeom>
          <a:noFill/>
          <a:ln>
            <a:noFill/>
          </a:ln>
        </p:spPr>
        <p:txBody>
          <a:bodyPr spcFirstLastPara="1" vert="horz" wrap="square" lIns="121900" tIns="121900" rIns="121900" bIns="121900" rtlCol="0" anchor="t" anchorCtr="0">
            <a:noAutofit/>
          </a:bodyPr>
          <a:lstStyle/>
          <a:p>
            <a:r>
              <a:rPr lang="en-US"/>
              <a:t>Additional Risk Definitions</a:t>
            </a:r>
            <a:endParaRPr/>
          </a:p>
        </p:txBody>
      </p:sp>
      <p:sp>
        <p:nvSpPr>
          <p:cNvPr id="225" name="Google Shape;225;p40"/>
          <p:cNvSpPr txBox="1">
            <a:spLocks noGrp="1"/>
          </p:cNvSpPr>
          <p:nvPr>
            <p:ph type="body" idx="1"/>
          </p:nvPr>
        </p:nvSpPr>
        <p:spPr>
          <a:xfrm>
            <a:off x="146659" y="1151400"/>
            <a:ext cx="11776400" cy="4555200"/>
          </a:xfrm>
          <a:prstGeom prst="rect">
            <a:avLst/>
          </a:prstGeom>
          <a:noFill/>
          <a:ln>
            <a:noFill/>
          </a:ln>
        </p:spPr>
        <p:txBody>
          <a:bodyPr spcFirstLastPara="1" vert="horz" wrap="square" lIns="121900" tIns="121900" rIns="121900" bIns="121900" rtlCol="0" anchor="t" anchorCtr="0">
            <a:noAutofit/>
          </a:bodyPr>
          <a:lstStyle/>
          <a:p>
            <a:pPr marR="253260" indent="-423323">
              <a:buSzPts val="1400"/>
            </a:pPr>
            <a:r>
              <a:rPr lang="en-US" sz="1787" dirty="0"/>
              <a:t>Inherent Risk:  With all business endeavors there is some degree of risk</a:t>
            </a:r>
            <a:endParaRPr sz="1787" dirty="0"/>
          </a:p>
          <a:p>
            <a:pPr marR="253260" indent="-423323">
              <a:buSzPts val="1400"/>
            </a:pPr>
            <a:r>
              <a:rPr lang="en-US" sz="1787" dirty="0"/>
              <a:t>Residual Risk:  Risk that remains after a control has been implemented.  Ultimately risk should be mitigated until the residual risk is within the level that management is willing to accept (management’s risk tolerance)</a:t>
            </a:r>
            <a:endParaRPr sz="1787" dirty="0"/>
          </a:p>
          <a:p>
            <a:pPr marR="253260" indent="-423323">
              <a:buSzPts val="1400"/>
            </a:pPr>
            <a:r>
              <a:rPr lang="en-US" sz="1787" dirty="0"/>
              <a:t>Secondary Risk:  One risk response may cause a second risk event</a:t>
            </a:r>
            <a:endParaRPr sz="1787" dirty="0"/>
          </a:p>
          <a:p>
            <a:pPr marR="253260" indent="-423323">
              <a:buSzPts val="1400"/>
            </a:pPr>
            <a:r>
              <a:rPr lang="en-US" sz="1787" dirty="0"/>
              <a:t>Risk Appetite:  Senior management’s approach to risk (Seeking, Neutral, Averse)</a:t>
            </a:r>
            <a:endParaRPr sz="1787" dirty="0"/>
          </a:p>
          <a:p>
            <a:pPr marR="253260" indent="-423323">
              <a:buSzPts val="1400"/>
            </a:pPr>
            <a:r>
              <a:rPr lang="en-US" sz="1787" dirty="0"/>
              <a:t>Risk Tolerance: The acceptable level of variation that management is willing to allow for any particular risk.</a:t>
            </a:r>
            <a:endParaRPr sz="1787" dirty="0"/>
          </a:p>
          <a:p>
            <a:pPr marR="253260" indent="-423323">
              <a:buSzPts val="1400"/>
            </a:pPr>
            <a:r>
              <a:rPr lang="en-US" sz="1787" dirty="0"/>
              <a:t>Risk Profile:  An organizations current exposure to risk</a:t>
            </a:r>
            <a:endParaRPr sz="1787" dirty="0"/>
          </a:p>
          <a:p>
            <a:pPr marR="253260" indent="-423323">
              <a:buSzPts val="1400"/>
            </a:pPr>
            <a:r>
              <a:rPr lang="en-US" sz="1787" dirty="0"/>
              <a:t>Risk Threshold:  A quantified limit beyond which your organization is not willing to go</a:t>
            </a:r>
            <a:endParaRPr sz="1787" dirty="0"/>
          </a:p>
          <a:p>
            <a:pPr marR="253260" indent="-423323">
              <a:buSzPts val="1400"/>
            </a:pPr>
            <a:r>
              <a:rPr lang="en-US" sz="1787" dirty="0"/>
              <a:t>Risk Capacity:  Amount of risk an organization can absorb without threatening its viability</a:t>
            </a:r>
            <a:endParaRPr sz="1787" dirty="0"/>
          </a:p>
          <a:p>
            <a:pPr marR="253260" indent="-423323">
              <a:buSzPts val="1400"/>
            </a:pPr>
            <a:r>
              <a:rPr lang="en-US" sz="1787" dirty="0"/>
              <a:t>Risk Utility:  The positive </a:t>
            </a:r>
            <a:r>
              <a:rPr lang="en-US" sz="1787" dirty="0" err="1"/>
              <a:t>oucome</a:t>
            </a:r>
            <a:r>
              <a:rPr lang="en-US" sz="1787" dirty="0"/>
              <a:t> desired from taking a risk</a:t>
            </a:r>
            <a:endParaRPr sz="1787" dirty="0"/>
          </a:p>
          <a:p>
            <a:pPr marR="253260" indent="-423323">
              <a:buSzPts val="1400"/>
            </a:pPr>
            <a:r>
              <a:rPr lang="en-US" sz="1787" dirty="0"/>
              <a:t>Controls:  Proactive and Reactive mechanisms put in place to manage risks.  </a:t>
            </a:r>
            <a:endParaRPr sz="1787" dirty="0"/>
          </a:p>
          <a:p>
            <a:pPr marL="0" marR="253260" indent="0">
              <a:spcBef>
                <a:spcPts val="92"/>
              </a:spcBef>
              <a:buNone/>
            </a:pPr>
            <a:endParaRPr sz="1787" dirty="0"/>
          </a:p>
        </p:txBody>
      </p:sp>
      <p:sp>
        <p:nvSpPr>
          <p:cNvPr id="2" name="Slide Number Placeholder 1">
            <a:extLst>
              <a:ext uri="{FF2B5EF4-FFF2-40B4-BE49-F238E27FC236}">
                <a16:creationId xmlns:a16="http://schemas.microsoft.com/office/drawing/2014/main" id="{B0A634C5-F993-4D7F-9833-701D0E03CDC9}"/>
              </a:ext>
            </a:extLst>
          </p:cNvPr>
          <p:cNvSpPr>
            <a:spLocks noGrp="1"/>
          </p:cNvSpPr>
          <p:nvPr>
            <p:ph type="sldNum" idx="12"/>
          </p:nvPr>
        </p:nvSpPr>
        <p:spPr/>
        <p:txBody>
          <a:bodyPr/>
          <a:lstStyle/>
          <a:p>
            <a:fld id="{00000000-1234-1234-1234-123412341234}" type="slidenum">
              <a:rPr lang="en-US" smtClean="0"/>
              <a:pPr/>
              <a:t>100</a:t>
            </a:fld>
            <a:endParaRPr lang="en-US"/>
          </a:p>
        </p:txBody>
      </p:sp>
    </p:spTree>
    <p:extLst>
      <p:ext uri="{BB962C8B-B14F-4D97-AF65-F5344CB8AC3E}">
        <p14:creationId xmlns:p14="http://schemas.microsoft.com/office/powerpoint/2010/main" val="6817170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1"/>
          <p:cNvSpPr txBox="1">
            <a:spLocks noGrp="1"/>
          </p:cNvSpPr>
          <p:nvPr>
            <p:ph type="title"/>
          </p:nvPr>
        </p:nvSpPr>
        <p:spPr>
          <a:xfrm>
            <a:off x="415600" y="375767"/>
            <a:ext cx="11360800" cy="763600"/>
          </a:xfrm>
          <a:prstGeom prst="rect">
            <a:avLst/>
          </a:prstGeom>
          <a:noFill/>
          <a:ln>
            <a:noFill/>
          </a:ln>
        </p:spPr>
        <p:txBody>
          <a:bodyPr spcFirstLastPara="1" vert="horz" wrap="square" lIns="121900" tIns="121900" rIns="121900" bIns="121900" rtlCol="0" anchor="t" anchorCtr="0">
            <a:noAutofit/>
          </a:bodyPr>
          <a:lstStyle/>
          <a:p>
            <a:r>
              <a:rPr lang="en-US"/>
              <a:t>Types of Risk</a:t>
            </a:r>
            <a:endParaRPr/>
          </a:p>
        </p:txBody>
      </p:sp>
      <p:sp>
        <p:nvSpPr>
          <p:cNvPr id="231" name="Google Shape;231;p41"/>
          <p:cNvSpPr txBox="1">
            <a:spLocks noGrp="1"/>
          </p:cNvSpPr>
          <p:nvPr>
            <p:ph type="body" idx="1"/>
          </p:nvPr>
        </p:nvSpPr>
        <p:spPr>
          <a:xfrm>
            <a:off x="415600" y="1265233"/>
            <a:ext cx="11139600" cy="4555200"/>
          </a:xfrm>
          <a:prstGeom prst="rect">
            <a:avLst/>
          </a:prstGeom>
          <a:noFill/>
          <a:ln>
            <a:noFill/>
          </a:ln>
        </p:spPr>
        <p:txBody>
          <a:bodyPr spcFirstLastPara="1" vert="horz" wrap="square" lIns="121900" tIns="121900" rIns="121900" bIns="121900" rtlCol="0" anchor="t" anchorCtr="0">
            <a:noAutofit/>
          </a:bodyPr>
          <a:lstStyle/>
          <a:p>
            <a:pPr marR="253260" indent="-423323">
              <a:spcBef>
                <a:spcPts val="92"/>
              </a:spcBef>
              <a:buSzPts val="1400"/>
            </a:pPr>
            <a:r>
              <a:rPr lang="en-US" dirty="0"/>
              <a:t>Systemic Risk:  Category of </a:t>
            </a:r>
            <a:r>
              <a:rPr lang="en-US" i="1" dirty="0"/>
              <a:t>risk</a:t>
            </a:r>
            <a:r>
              <a:rPr lang="en-US" dirty="0"/>
              <a:t> that describes threats to a system, market or economic segment. Markets with interconnected institutions and interdependent operations, such as finance, are most susceptible to </a:t>
            </a:r>
            <a:r>
              <a:rPr lang="en-US" i="1" dirty="0"/>
              <a:t>systemic risk</a:t>
            </a:r>
            <a:endParaRPr dirty="0"/>
          </a:p>
          <a:p>
            <a:pPr marR="253260" indent="-423323">
              <a:spcBef>
                <a:spcPts val="92"/>
              </a:spcBef>
              <a:buSzPts val="1400"/>
            </a:pPr>
            <a:r>
              <a:rPr lang="en-US" dirty="0"/>
              <a:t>Contagious Risk: Events that happen to several business partners in a short time frame</a:t>
            </a:r>
            <a:endParaRPr dirty="0"/>
          </a:p>
          <a:p>
            <a:pPr marR="253260" lvl="1" indent="-423323">
              <a:spcBef>
                <a:spcPts val="92"/>
              </a:spcBef>
              <a:buSzPts val="1400"/>
            </a:pPr>
            <a:r>
              <a:rPr lang="en-US" dirty="0"/>
              <a:t>DYN DoS led to loss of availability to Amazon, Twitter, Google, etc.</a:t>
            </a:r>
            <a:endParaRPr dirty="0"/>
          </a:p>
          <a:p>
            <a:pPr marR="253260" lvl="1" indent="-423323">
              <a:spcBef>
                <a:spcPts val="92"/>
              </a:spcBef>
              <a:buSzPts val="1400"/>
            </a:pPr>
            <a:r>
              <a:rPr lang="en-US" dirty="0"/>
              <a:t>Widespread loss of trust and confidence in the payment and settlement systems</a:t>
            </a:r>
            <a:endParaRPr dirty="0"/>
          </a:p>
          <a:p>
            <a:pPr marR="253260" indent="-423323">
              <a:spcBef>
                <a:spcPts val="92"/>
              </a:spcBef>
              <a:buSzPts val="1400"/>
            </a:pPr>
            <a:r>
              <a:rPr lang="en-US" dirty="0"/>
              <a:t>Obscure Risk:  Risk that has not yet occurred and is unlikely or difficult to fathom (Sometimes known as a </a:t>
            </a:r>
            <a:r>
              <a:rPr lang="en-US" b="1" dirty="0"/>
              <a:t>black swan </a:t>
            </a:r>
            <a:r>
              <a:rPr lang="en-US" dirty="0"/>
              <a:t>event)</a:t>
            </a:r>
            <a:endParaRPr dirty="0"/>
          </a:p>
          <a:p>
            <a:pPr marR="253260" lvl="1" indent="-423323">
              <a:spcBef>
                <a:spcPts val="92"/>
              </a:spcBef>
              <a:buSzPts val="1400"/>
            </a:pPr>
            <a:r>
              <a:rPr lang="en-US" dirty="0"/>
              <a:t>Visibility:  Be in a position that it can observe anything going wrong</a:t>
            </a:r>
            <a:endParaRPr dirty="0"/>
          </a:p>
          <a:p>
            <a:pPr marR="253260" lvl="1" indent="-423323">
              <a:spcBef>
                <a:spcPts val="92"/>
              </a:spcBef>
              <a:buSzPts val="1400"/>
            </a:pPr>
            <a:r>
              <a:rPr lang="en-US" dirty="0"/>
              <a:t>Recognition:  Have the capability to recognize an observed event as something wrong</a:t>
            </a:r>
            <a:endParaRPr dirty="0"/>
          </a:p>
          <a:p>
            <a:pPr marL="0" marR="253260" indent="0">
              <a:spcBef>
                <a:spcPts val="92"/>
              </a:spcBef>
              <a:buNone/>
            </a:pPr>
            <a:endParaRPr sz="1733" dirty="0"/>
          </a:p>
          <a:p>
            <a:pPr marL="0" marR="253260" indent="0">
              <a:spcBef>
                <a:spcPts val="92"/>
              </a:spcBef>
              <a:buNone/>
            </a:pPr>
            <a:endParaRPr sz="1733" dirty="0"/>
          </a:p>
        </p:txBody>
      </p:sp>
      <p:sp>
        <p:nvSpPr>
          <p:cNvPr id="2" name="Slide Number Placeholder 1">
            <a:extLst>
              <a:ext uri="{FF2B5EF4-FFF2-40B4-BE49-F238E27FC236}">
                <a16:creationId xmlns:a16="http://schemas.microsoft.com/office/drawing/2014/main" id="{FE2F8835-4F90-45F0-9D4F-EC2459D58D5F}"/>
              </a:ext>
            </a:extLst>
          </p:cNvPr>
          <p:cNvSpPr>
            <a:spLocks noGrp="1"/>
          </p:cNvSpPr>
          <p:nvPr>
            <p:ph type="sldNum" idx="12"/>
          </p:nvPr>
        </p:nvSpPr>
        <p:spPr/>
        <p:txBody>
          <a:bodyPr/>
          <a:lstStyle/>
          <a:p>
            <a:fld id="{00000000-1234-1234-1234-123412341234}" type="slidenum">
              <a:rPr lang="en-US" smtClean="0"/>
              <a:pPr/>
              <a:t>101</a:t>
            </a:fld>
            <a:endParaRPr lang="en-US"/>
          </a:p>
        </p:txBody>
      </p:sp>
    </p:spTree>
    <p:extLst>
      <p:ext uri="{BB962C8B-B14F-4D97-AF65-F5344CB8AC3E}">
        <p14:creationId xmlns:p14="http://schemas.microsoft.com/office/powerpoint/2010/main" val="32598689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E90D0-674F-4EAC-94FB-E840B5D7A794}"/>
              </a:ext>
            </a:extLst>
          </p:cNvPr>
          <p:cNvSpPr>
            <a:spLocks noGrp="1"/>
          </p:cNvSpPr>
          <p:nvPr>
            <p:ph type="title"/>
          </p:nvPr>
        </p:nvSpPr>
        <p:spPr/>
        <p:txBody>
          <a:bodyPr/>
          <a:lstStyle/>
          <a:p>
            <a:r>
              <a:rPr lang="en-US" dirty="0"/>
              <a:t>Wait…What the Heck is That?!?</a:t>
            </a:r>
          </a:p>
        </p:txBody>
      </p:sp>
      <p:pic>
        <p:nvPicPr>
          <p:cNvPr id="1026" name="Picture 2" descr="Nuclear war, the black swan we can never see - Bulletin of the ...">
            <a:extLst>
              <a:ext uri="{FF2B5EF4-FFF2-40B4-BE49-F238E27FC236}">
                <a16:creationId xmlns:a16="http://schemas.microsoft.com/office/drawing/2014/main" id="{AF49F000-F2B5-4DA9-A796-BD33DF76D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1398" y="1644517"/>
            <a:ext cx="6007033" cy="399740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D9A9566-88D0-47E5-932A-15F9ACA1D2BD}"/>
              </a:ext>
            </a:extLst>
          </p:cNvPr>
          <p:cNvSpPr>
            <a:spLocks noGrp="1"/>
          </p:cNvSpPr>
          <p:nvPr>
            <p:ph type="sldNum" idx="12"/>
          </p:nvPr>
        </p:nvSpPr>
        <p:spPr/>
        <p:txBody>
          <a:bodyPr/>
          <a:lstStyle/>
          <a:p>
            <a:fld id="{00000000-1234-1234-1234-123412341234}" type="slidenum">
              <a:rPr lang="en-US" smtClean="0"/>
              <a:pPr/>
              <a:t>102</a:t>
            </a:fld>
            <a:endParaRPr lang="en-US"/>
          </a:p>
        </p:txBody>
      </p:sp>
    </p:spTree>
    <p:extLst>
      <p:ext uri="{BB962C8B-B14F-4D97-AF65-F5344CB8AC3E}">
        <p14:creationId xmlns:p14="http://schemas.microsoft.com/office/powerpoint/2010/main" val="5875805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122"/>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latin typeface="Arial" panose="020B0604020202020204" pitchFamily="34" charset="0"/>
                <a:ea typeface="Assistant ExtraBold"/>
              </a:rPr>
              <a:t>Risk Governance Objectives</a:t>
            </a:r>
            <a:endParaRPr dirty="0">
              <a:latin typeface="Arial" panose="020B0604020202020204" pitchFamily="34" charset="0"/>
              <a:ea typeface="Assistant ExtraBold"/>
            </a:endParaRPr>
          </a:p>
        </p:txBody>
      </p:sp>
      <p:sp>
        <p:nvSpPr>
          <p:cNvPr id="1042" name="Google Shape;1042;p122"/>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10644" marR="177058" indent="0">
              <a:spcBef>
                <a:spcPts val="75"/>
              </a:spcBef>
              <a:buNone/>
            </a:pPr>
            <a:r>
              <a:rPr lang="en-US"/>
              <a:t>Effective risk governance helps ensure that risk management practices  are embedded in the enterprise, enabling it to secure optimal risk – adjusted return.</a:t>
            </a:r>
            <a:endParaRPr/>
          </a:p>
          <a:p>
            <a:pPr marL="10644" marR="177058" indent="0">
              <a:spcBef>
                <a:spcPts val="75"/>
              </a:spcBef>
              <a:buNone/>
            </a:pPr>
            <a:endParaRPr/>
          </a:p>
          <a:p>
            <a:pPr marL="10644" marR="177058" indent="0">
              <a:spcBef>
                <a:spcPts val="75"/>
              </a:spcBef>
              <a:buNone/>
            </a:pPr>
            <a:r>
              <a:rPr lang="en-US"/>
              <a:t>Risk governance has four main objectives:</a:t>
            </a:r>
            <a:endParaRPr/>
          </a:p>
          <a:p>
            <a:pPr marL="215159" indent="-203952">
              <a:spcBef>
                <a:spcPts val="40"/>
              </a:spcBef>
              <a:buFont typeface="Assistant SemiBold"/>
              <a:buAutoNum type="arabicPeriod"/>
            </a:pPr>
            <a:r>
              <a:rPr lang="en-US"/>
              <a:t>Establish and maintain a common risk view.</a:t>
            </a:r>
            <a:endParaRPr/>
          </a:p>
          <a:p>
            <a:pPr marL="215159" indent="-203952">
              <a:spcBef>
                <a:spcPts val="40"/>
              </a:spcBef>
              <a:buFont typeface="Assistant SemiBold"/>
              <a:buAutoNum type="arabicPeriod"/>
            </a:pPr>
            <a:r>
              <a:rPr lang="en-US"/>
              <a:t>Integrate risk management into the enterprise.</a:t>
            </a:r>
            <a:endParaRPr/>
          </a:p>
          <a:p>
            <a:pPr marL="215159" indent="-203952">
              <a:spcBef>
                <a:spcPts val="27"/>
              </a:spcBef>
              <a:buFont typeface="Assistant SemiBold"/>
              <a:buAutoNum type="arabicPeriod"/>
            </a:pPr>
            <a:r>
              <a:rPr lang="en-US"/>
              <a:t>Make risk-aware business decisions.</a:t>
            </a:r>
            <a:endParaRPr/>
          </a:p>
          <a:p>
            <a:pPr marL="215159" marR="4483" indent="-203952">
              <a:buFont typeface="Assistant SemiBold"/>
              <a:buAutoNum type="arabicPeriod"/>
            </a:pPr>
            <a:r>
              <a:rPr lang="en-US"/>
              <a:t>Ensure that risk management controls are implemented and operating  correctly.</a:t>
            </a:r>
            <a:endParaRPr/>
          </a:p>
          <a:p>
            <a:pPr marL="0" indent="0">
              <a:spcBef>
                <a:spcPts val="115"/>
              </a:spcBef>
              <a:buNone/>
            </a:pPr>
            <a:endParaRPr/>
          </a:p>
          <a:p>
            <a:pPr marL="231334" lvl="1" indent="0">
              <a:spcBef>
                <a:spcPts val="115"/>
              </a:spcBef>
              <a:buNone/>
            </a:pPr>
            <a:endParaRPr/>
          </a:p>
          <a:p>
            <a:pPr marL="11206" indent="73458">
              <a:spcBef>
                <a:spcPts val="115"/>
              </a:spcBef>
              <a:buNone/>
            </a:pPr>
            <a:endParaRPr/>
          </a:p>
          <a:p>
            <a:pPr marL="620791" lvl="1" indent="-304792">
              <a:spcBef>
                <a:spcPts val="115"/>
              </a:spcBef>
              <a:buNone/>
            </a:pPr>
            <a:endParaRPr/>
          </a:p>
        </p:txBody>
      </p:sp>
      <p:sp>
        <p:nvSpPr>
          <p:cNvPr id="2" name="Slide Number Placeholder 1">
            <a:extLst>
              <a:ext uri="{FF2B5EF4-FFF2-40B4-BE49-F238E27FC236}">
                <a16:creationId xmlns:a16="http://schemas.microsoft.com/office/drawing/2014/main" id="{F7E41987-C944-4058-8B2D-8F3E3D4F0FE4}"/>
              </a:ext>
            </a:extLst>
          </p:cNvPr>
          <p:cNvSpPr>
            <a:spLocks noGrp="1"/>
          </p:cNvSpPr>
          <p:nvPr>
            <p:ph type="sldNum" sz="quarter" idx="12"/>
          </p:nvPr>
        </p:nvSpPr>
        <p:spPr/>
        <p:txBody>
          <a:bodyPr/>
          <a:lstStyle/>
          <a:p>
            <a:fld id="{00000000-1234-1234-1234-123412341234}" type="slidenum">
              <a:rPr lang="en-US" smtClean="0"/>
              <a:pPr/>
              <a:t>103</a:t>
            </a:fld>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125"/>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b="1" dirty="0">
                <a:latin typeface="Arial" panose="020B0604020202020204" pitchFamily="34" charset="0"/>
                <a:ea typeface="Assistant ExtraBold"/>
              </a:rPr>
              <a:t>Context of IT Risk Management</a:t>
            </a:r>
            <a:endParaRPr dirty="0">
              <a:latin typeface="Arial" panose="020B0604020202020204" pitchFamily="34" charset="0"/>
              <a:ea typeface="Assistant ExtraBold"/>
            </a:endParaRPr>
          </a:p>
        </p:txBody>
      </p:sp>
      <p:sp>
        <p:nvSpPr>
          <p:cNvPr id="1060" name="Google Shape;1060;p125"/>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391637" marR="22413" indent="-380990">
              <a:spcBef>
                <a:spcPts val="75"/>
              </a:spcBef>
            </a:pPr>
            <a:r>
              <a:rPr lang="en-US" sz="1800" dirty="0"/>
              <a:t>Risk Management: Coordinated activities to direct and control the  enterprise with regard to risk</a:t>
            </a:r>
            <a:endParaRPr sz="3600" dirty="0"/>
          </a:p>
          <a:p>
            <a:pPr marL="391637" marR="22413" indent="-380990">
              <a:spcBef>
                <a:spcPts val="75"/>
              </a:spcBef>
            </a:pPr>
            <a:r>
              <a:rPr lang="en-US" sz="1800" dirty="0"/>
              <a:t>Understanding of the organization and its context, or environment includes:</a:t>
            </a:r>
            <a:endParaRPr sz="3600" dirty="0"/>
          </a:p>
          <a:p>
            <a:pPr marL="1001222" marR="22413" lvl="1" indent="-380990">
              <a:spcBef>
                <a:spcPts val="75"/>
              </a:spcBef>
            </a:pPr>
            <a:r>
              <a:rPr lang="en-US" sz="1800" dirty="0"/>
              <a:t>Intent and capability of threats</a:t>
            </a:r>
            <a:endParaRPr sz="3200" dirty="0"/>
          </a:p>
          <a:p>
            <a:pPr marL="1001222" marR="22413" lvl="1" indent="-380990">
              <a:spcBef>
                <a:spcPts val="75"/>
              </a:spcBef>
            </a:pPr>
            <a:r>
              <a:rPr lang="en-US" sz="1800" dirty="0"/>
              <a:t>Assets</a:t>
            </a:r>
            <a:endParaRPr sz="3200" dirty="0"/>
          </a:p>
          <a:p>
            <a:pPr marL="1001222" marR="22413" lvl="1" indent="-380990">
              <a:spcBef>
                <a:spcPts val="75"/>
              </a:spcBef>
            </a:pPr>
            <a:r>
              <a:rPr lang="en-US" sz="1800" dirty="0"/>
              <a:t>Relationship of vulnerabilities</a:t>
            </a:r>
            <a:endParaRPr sz="3200" dirty="0"/>
          </a:p>
          <a:p>
            <a:pPr marL="1001222" marR="22413" lvl="1" indent="-380990">
              <a:spcBef>
                <a:spcPts val="75"/>
              </a:spcBef>
            </a:pPr>
            <a:r>
              <a:rPr lang="en-US" sz="1800" dirty="0"/>
              <a:t>Vulnerability to changes in economic or political conditions</a:t>
            </a:r>
            <a:endParaRPr sz="3200" dirty="0"/>
          </a:p>
          <a:p>
            <a:pPr marL="1001222" marR="22413" lvl="1" indent="-380990">
              <a:spcBef>
                <a:spcPts val="75"/>
              </a:spcBef>
            </a:pPr>
            <a:r>
              <a:rPr lang="en-US" sz="1800" dirty="0"/>
              <a:t>Changes to market trends and patterns</a:t>
            </a:r>
            <a:endParaRPr sz="3200" dirty="0"/>
          </a:p>
          <a:p>
            <a:pPr marL="1001222" marR="22413" lvl="1" indent="-380990">
              <a:spcBef>
                <a:spcPts val="75"/>
              </a:spcBef>
            </a:pPr>
            <a:r>
              <a:rPr lang="en-US" sz="1800" dirty="0"/>
              <a:t>Emergence of new competition</a:t>
            </a:r>
            <a:endParaRPr sz="3200" dirty="0"/>
          </a:p>
          <a:p>
            <a:pPr marL="1001222" marR="22413" lvl="1" indent="-380990">
              <a:spcBef>
                <a:spcPts val="75"/>
              </a:spcBef>
            </a:pPr>
            <a:r>
              <a:rPr lang="en-US" sz="1800" dirty="0"/>
              <a:t>Impact of new legislation </a:t>
            </a:r>
            <a:endParaRPr sz="3200" dirty="0"/>
          </a:p>
          <a:p>
            <a:pPr marL="1001222" marR="22413" lvl="1" indent="-380990">
              <a:spcBef>
                <a:spcPts val="75"/>
              </a:spcBef>
            </a:pPr>
            <a:r>
              <a:rPr lang="en-US" sz="1800" dirty="0"/>
              <a:t>Existence of potential natural disaster</a:t>
            </a:r>
            <a:endParaRPr sz="3200" dirty="0"/>
          </a:p>
          <a:p>
            <a:pPr marL="1001222" marR="22413" lvl="1" indent="-380990">
              <a:spcBef>
                <a:spcPts val="75"/>
              </a:spcBef>
            </a:pPr>
            <a:r>
              <a:rPr lang="en-US" sz="1800" dirty="0"/>
              <a:t>Constraints caused by legacy systems and antiquated technology</a:t>
            </a:r>
            <a:endParaRPr sz="3200" dirty="0"/>
          </a:p>
          <a:p>
            <a:pPr marL="1001222" marR="22413" lvl="1" indent="-380990">
              <a:spcBef>
                <a:spcPts val="75"/>
              </a:spcBef>
            </a:pPr>
            <a:r>
              <a:rPr lang="en-US" sz="1800" dirty="0"/>
              <a:t>Strained labor relations and inflexible management</a:t>
            </a:r>
            <a:endParaRPr sz="3200" dirty="0"/>
          </a:p>
          <a:p>
            <a:pPr marL="1001222" marR="22413" lvl="1" indent="-296326">
              <a:spcBef>
                <a:spcPts val="75"/>
              </a:spcBef>
              <a:buNone/>
            </a:pPr>
            <a:endParaRPr sz="1800" dirty="0"/>
          </a:p>
          <a:p>
            <a:pPr marL="0" indent="0">
              <a:spcBef>
                <a:spcPts val="115"/>
              </a:spcBef>
              <a:buNone/>
            </a:pPr>
            <a:endParaRPr sz="3600" dirty="0"/>
          </a:p>
          <a:p>
            <a:pPr marL="231334" lvl="1" indent="0">
              <a:spcBef>
                <a:spcPts val="115"/>
              </a:spcBef>
              <a:buNone/>
            </a:pPr>
            <a:endParaRPr sz="3200" dirty="0"/>
          </a:p>
          <a:p>
            <a:pPr marL="11206" indent="73458">
              <a:spcBef>
                <a:spcPts val="115"/>
              </a:spcBef>
              <a:buNone/>
            </a:pPr>
            <a:endParaRPr sz="3600" dirty="0"/>
          </a:p>
          <a:p>
            <a:pPr marL="620791" lvl="1" indent="-304792">
              <a:spcBef>
                <a:spcPts val="115"/>
              </a:spcBef>
              <a:buNone/>
            </a:pPr>
            <a:endParaRPr sz="3200" dirty="0"/>
          </a:p>
        </p:txBody>
      </p:sp>
      <p:sp>
        <p:nvSpPr>
          <p:cNvPr id="2" name="Slide Number Placeholder 1">
            <a:extLst>
              <a:ext uri="{FF2B5EF4-FFF2-40B4-BE49-F238E27FC236}">
                <a16:creationId xmlns:a16="http://schemas.microsoft.com/office/drawing/2014/main" id="{3F6F8AE3-BBAE-48C8-A1D5-415062C53A48}"/>
              </a:ext>
            </a:extLst>
          </p:cNvPr>
          <p:cNvSpPr>
            <a:spLocks noGrp="1"/>
          </p:cNvSpPr>
          <p:nvPr>
            <p:ph type="sldNum" sz="quarter" idx="12"/>
          </p:nvPr>
        </p:nvSpPr>
        <p:spPr/>
        <p:txBody>
          <a:bodyPr/>
          <a:lstStyle/>
          <a:p>
            <a:fld id="{00000000-1234-1234-1234-123412341234}" type="slidenum">
              <a:rPr lang="en-US" smtClean="0"/>
              <a:pPr/>
              <a:t>104</a:t>
            </a:fld>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26"/>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ISACA’s Risk Management Life Cycle </a:t>
            </a:r>
            <a:endParaRPr dirty="0">
              <a:latin typeface="Arial" panose="020B0604020202020204" pitchFamily="34" charset="0"/>
              <a:ea typeface="Assistant ExtraBold"/>
            </a:endParaRPr>
          </a:p>
        </p:txBody>
      </p:sp>
      <p:sp>
        <p:nvSpPr>
          <p:cNvPr id="1066" name="Google Shape;1066;p126"/>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indent="-423323">
              <a:spcBef>
                <a:spcPts val="115"/>
              </a:spcBef>
              <a:buSzPts val="1400"/>
            </a:pPr>
            <a:r>
              <a:rPr lang="en-US"/>
              <a:t>Cyclical process</a:t>
            </a:r>
            <a:endParaRPr/>
          </a:p>
          <a:p>
            <a:pPr indent="-423323">
              <a:buSzPts val="1400"/>
            </a:pPr>
            <a:r>
              <a:rPr lang="en-US"/>
              <a:t>Process based on the complete cycle of all the elements</a:t>
            </a:r>
            <a:endParaRPr/>
          </a:p>
          <a:p>
            <a:pPr indent="-423323">
              <a:buSzPts val="1400"/>
            </a:pPr>
            <a:r>
              <a:rPr lang="en-US"/>
              <a:t>Continuous </a:t>
            </a:r>
            <a:r>
              <a:rPr lang="en-US">
                <a:solidFill>
                  <a:schemeClr val="dk1"/>
                </a:solidFill>
              </a:rPr>
              <a:t>process with refinement, adaptation and  improvement and maturity</a:t>
            </a:r>
            <a:endParaRPr/>
          </a:p>
        </p:txBody>
      </p:sp>
      <p:sp>
        <p:nvSpPr>
          <p:cNvPr id="2" name="Slide Number Placeholder 1">
            <a:extLst>
              <a:ext uri="{FF2B5EF4-FFF2-40B4-BE49-F238E27FC236}">
                <a16:creationId xmlns:a16="http://schemas.microsoft.com/office/drawing/2014/main" id="{36E28C3C-DE55-45C9-8E51-E3EE2946832C}"/>
              </a:ext>
            </a:extLst>
          </p:cNvPr>
          <p:cNvSpPr>
            <a:spLocks noGrp="1"/>
          </p:cNvSpPr>
          <p:nvPr>
            <p:ph type="sldNum" sz="quarter" idx="12"/>
          </p:nvPr>
        </p:nvSpPr>
        <p:spPr/>
        <p:txBody>
          <a:bodyPr/>
          <a:lstStyle/>
          <a:p>
            <a:fld id="{00000000-1234-1234-1234-123412341234}" type="slidenum">
              <a:rPr lang="en-US" smtClean="0"/>
              <a:pPr/>
              <a:t>105</a:t>
            </a:fld>
            <a:endParaRPr lang="en-US"/>
          </a:p>
        </p:txBody>
      </p:sp>
      <p:sp>
        <p:nvSpPr>
          <p:cNvPr id="1067" name="Google Shape;1067;p126"/>
          <p:cNvSpPr/>
          <p:nvPr/>
        </p:nvSpPr>
        <p:spPr>
          <a:xfrm>
            <a:off x="8094387" y="2865173"/>
            <a:ext cx="3682000" cy="3146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3"/>
          <p:cNvSpPr txBox="1">
            <a:spLocks noGrp="1"/>
          </p:cNvSpPr>
          <p:nvPr>
            <p:ph type="title"/>
          </p:nvPr>
        </p:nvSpPr>
        <p:spPr>
          <a:xfrm>
            <a:off x="838193" y="272776"/>
            <a:ext cx="10515600" cy="1325600"/>
          </a:xfrm>
          <a:prstGeom prst="rect">
            <a:avLst/>
          </a:prstGeom>
          <a:noFill/>
          <a:ln>
            <a:noFill/>
          </a:ln>
        </p:spPr>
        <p:txBody>
          <a:bodyPr spcFirstLastPara="1" wrap="square" lIns="83133" tIns="32033" rIns="83133" bIns="41567" anchor="ctr" anchorCtr="0">
            <a:noAutofit/>
          </a:bodyPr>
          <a:lstStyle/>
          <a:p>
            <a:r>
              <a:rPr lang="en-US" dirty="0">
                <a:latin typeface="Assistant"/>
                <a:ea typeface="Assistant"/>
                <a:cs typeface="Assistant"/>
                <a:sym typeface="Assistant"/>
              </a:rPr>
              <a:t>The </a:t>
            </a:r>
            <a:r>
              <a:rPr lang="en" dirty="0">
                <a:latin typeface="Assistant"/>
                <a:ea typeface="Assistant"/>
                <a:cs typeface="Assistant"/>
                <a:sym typeface="Assistant"/>
              </a:rPr>
              <a:t>Risk Management </a:t>
            </a:r>
            <a:r>
              <a:rPr lang="en-US" dirty="0">
                <a:latin typeface="Assistant"/>
                <a:ea typeface="Assistant"/>
                <a:cs typeface="Assistant"/>
                <a:sym typeface="Assistant"/>
              </a:rPr>
              <a:t>Lifecycle</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3E0216D2-59B9-455A-B2F0-583A313EC7C6}"/>
              </a:ext>
            </a:extLst>
          </p:cNvPr>
          <p:cNvSpPr>
            <a:spLocks noGrp="1"/>
          </p:cNvSpPr>
          <p:nvPr>
            <p:ph type="ftr" sz="quarter" idx="11"/>
          </p:nvPr>
        </p:nvSpPr>
        <p:spPr/>
        <p:txBody>
          <a:bodyPr/>
          <a:lstStyle/>
          <a:p>
            <a:endParaRPr lang="en-US"/>
          </a:p>
        </p:txBody>
      </p:sp>
      <p:sp>
        <p:nvSpPr>
          <p:cNvPr id="455" name="Google Shape;455;p6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106</a:t>
            </a:fld>
            <a:endParaRPr kern="0">
              <a:solidFill>
                <a:srgbClr val="000000"/>
              </a:solidFill>
            </a:endParaRPr>
          </a:p>
        </p:txBody>
      </p:sp>
      <p:sp>
        <p:nvSpPr>
          <p:cNvPr id="456" name="Google Shape;456;p63"/>
          <p:cNvSpPr txBox="1">
            <a:spLocks noGrp="1"/>
          </p:cNvSpPr>
          <p:nvPr>
            <p:ph type="body" idx="4294967295"/>
          </p:nvPr>
        </p:nvSpPr>
        <p:spPr>
          <a:xfrm>
            <a:off x="0" y="1517650"/>
            <a:ext cx="5631443" cy="4838700"/>
          </a:xfrm>
          <a:prstGeom prst="rect">
            <a:avLst/>
          </a:prstGeom>
          <a:noFill/>
          <a:ln>
            <a:noFill/>
          </a:ln>
        </p:spPr>
        <p:txBody>
          <a:bodyPr spcFirstLastPara="1" wrap="square" lIns="83133" tIns="16000" rIns="83133" bIns="41567" anchor="t" anchorCtr="0">
            <a:noAutofit/>
          </a:bodyPr>
          <a:lstStyle/>
          <a:p>
            <a:pPr marL="609585" indent="-474121">
              <a:lnSpc>
                <a:spcPct val="90000"/>
              </a:lnSpc>
              <a:buClr>
                <a:schemeClr val="dk1"/>
              </a:buClr>
              <a:buSzPts val="2000"/>
              <a:buFont typeface="Assistant"/>
              <a:buChar char="●"/>
            </a:pPr>
            <a:r>
              <a:rPr lang="en" sz="2667" dirty="0">
                <a:solidFill>
                  <a:schemeClr val="dk1"/>
                </a:solidFill>
                <a:latin typeface="Assistant"/>
                <a:ea typeface="Assistant"/>
                <a:cs typeface="Assistant"/>
                <a:sym typeface="Assistant"/>
              </a:rPr>
              <a:t>Risk Identification:  </a:t>
            </a:r>
          </a:p>
          <a:p>
            <a:pPr marL="609585" indent="-474121">
              <a:lnSpc>
                <a:spcPct val="90000"/>
              </a:lnSpc>
              <a:buClr>
                <a:schemeClr val="dk1"/>
              </a:buClr>
              <a:buSzPts val="2000"/>
              <a:buFont typeface="Assistant"/>
              <a:buChar char="●"/>
            </a:pPr>
            <a:r>
              <a:rPr lang="en" sz="2667" dirty="0">
                <a:solidFill>
                  <a:schemeClr val="dk1"/>
                </a:solidFill>
                <a:latin typeface="Assistant"/>
                <a:ea typeface="Assistant"/>
                <a:cs typeface="Assistant"/>
                <a:sym typeface="Assistant"/>
              </a:rPr>
              <a:t>Asset Value*T</a:t>
            </a:r>
            <a:r>
              <a:rPr lang="en-US" sz="2667" dirty="0">
                <a:solidFill>
                  <a:schemeClr val="dk1"/>
                </a:solidFill>
                <a:latin typeface="Assistant"/>
                <a:ea typeface="Assistant"/>
                <a:cs typeface="Assistant"/>
                <a:sym typeface="Assistant"/>
              </a:rPr>
              <a:t>h</a:t>
            </a:r>
            <a:r>
              <a:rPr lang="en" sz="2667" dirty="0">
                <a:solidFill>
                  <a:schemeClr val="dk1"/>
                </a:solidFill>
                <a:latin typeface="Assistant"/>
                <a:ea typeface="Assistant"/>
                <a:cs typeface="Assistant"/>
                <a:sym typeface="Assistant"/>
              </a:rPr>
              <a:t>reat*Vulnerability</a:t>
            </a:r>
            <a:endParaRPr sz="2667" dirty="0"/>
          </a:p>
          <a:p>
            <a:pPr marL="1219170" lvl="1" indent="-406390">
              <a:lnSpc>
                <a:spcPct val="90000"/>
              </a:lnSpc>
              <a:spcBef>
                <a:spcPts val="0"/>
              </a:spcBef>
              <a:buClr>
                <a:schemeClr val="dk1"/>
              </a:buClr>
              <a:buSzPts val="1200"/>
              <a:buFont typeface="Assistant"/>
              <a:buChar char="○"/>
            </a:pPr>
            <a:r>
              <a:rPr lang="en" sz="2267" dirty="0">
                <a:solidFill>
                  <a:schemeClr val="dk1"/>
                </a:solidFill>
                <a:latin typeface="Assistant"/>
                <a:ea typeface="Assistant"/>
                <a:cs typeface="Assistant"/>
                <a:sym typeface="Assistant"/>
              </a:rPr>
              <a:t>Identify and determine the value for assets</a:t>
            </a:r>
            <a:endParaRPr sz="2267" dirty="0"/>
          </a:p>
          <a:p>
            <a:pPr marL="1219170" lvl="1" indent="-406390">
              <a:lnSpc>
                <a:spcPct val="90000"/>
              </a:lnSpc>
              <a:spcBef>
                <a:spcPts val="0"/>
              </a:spcBef>
              <a:buClr>
                <a:schemeClr val="dk1"/>
              </a:buClr>
              <a:buSzPts val="1200"/>
              <a:buFont typeface="Assistant"/>
              <a:buChar char="○"/>
            </a:pPr>
            <a:r>
              <a:rPr lang="en" sz="2267" dirty="0">
                <a:solidFill>
                  <a:schemeClr val="dk1"/>
                </a:solidFill>
                <a:latin typeface="Assistant"/>
                <a:ea typeface="Assistant"/>
                <a:cs typeface="Assistant"/>
                <a:sym typeface="Assistant"/>
              </a:rPr>
              <a:t>Identify Threats and Vulnerabilities</a:t>
            </a:r>
          </a:p>
          <a:p>
            <a:pPr marL="1219170" lvl="1" indent="-406390">
              <a:lnSpc>
                <a:spcPct val="90000"/>
              </a:lnSpc>
              <a:spcBef>
                <a:spcPts val="0"/>
              </a:spcBef>
              <a:buClr>
                <a:schemeClr val="dk1"/>
              </a:buClr>
              <a:buSzPts val="1200"/>
              <a:buFont typeface="Assistant"/>
              <a:buChar char="○"/>
            </a:pPr>
            <a:r>
              <a:rPr lang="en" sz="2267" dirty="0">
                <a:solidFill>
                  <a:schemeClr val="dk1"/>
                </a:solidFill>
                <a:latin typeface="Assistant"/>
                <a:sym typeface="Assistant"/>
              </a:rPr>
              <a:t>Use Risk Scenarios and Create the Risk Register</a:t>
            </a:r>
            <a:endParaRPr sz="2267" dirty="0">
              <a:solidFill>
                <a:schemeClr val="dk1"/>
              </a:solidFill>
              <a:latin typeface="Assistant"/>
              <a:ea typeface="Assistant"/>
              <a:cs typeface="Assistant"/>
              <a:sym typeface="Assistant"/>
            </a:endParaRPr>
          </a:p>
          <a:p>
            <a:pPr marL="609585" indent="-474121">
              <a:lnSpc>
                <a:spcPct val="90000"/>
              </a:lnSpc>
              <a:spcBef>
                <a:spcPts val="933"/>
              </a:spcBef>
              <a:buClr>
                <a:schemeClr val="dk1"/>
              </a:buClr>
              <a:buSzPts val="2000"/>
              <a:buFont typeface="Assistant"/>
              <a:buChar char="●"/>
            </a:pPr>
            <a:r>
              <a:rPr lang="en" sz="2667" dirty="0">
                <a:solidFill>
                  <a:schemeClr val="dk1"/>
                </a:solidFill>
                <a:latin typeface="Assistant"/>
                <a:ea typeface="Assistant"/>
                <a:cs typeface="Assistant"/>
                <a:sym typeface="Assistant"/>
              </a:rPr>
              <a:t>Risk Assessment (Value)</a:t>
            </a:r>
            <a:endParaRPr sz="2667" dirty="0"/>
          </a:p>
          <a:p>
            <a:pPr marL="1219170" lvl="1" indent="-406390">
              <a:lnSpc>
                <a:spcPct val="90000"/>
              </a:lnSpc>
              <a:spcBef>
                <a:spcPts val="0"/>
              </a:spcBef>
              <a:buClr>
                <a:schemeClr val="dk1"/>
              </a:buClr>
              <a:buSzPts val="1200"/>
              <a:buFont typeface="Assistant"/>
              <a:buChar char="○"/>
            </a:pPr>
            <a:r>
              <a:rPr lang="en-US" sz="2267" dirty="0">
                <a:solidFill>
                  <a:schemeClr val="dk1"/>
                </a:solidFill>
                <a:latin typeface="Assistant"/>
                <a:ea typeface="Assistant"/>
                <a:cs typeface="Assistant"/>
                <a:sym typeface="Assistant"/>
              </a:rPr>
              <a:t>Analysis (Probability X Impact = Loss Potential)</a:t>
            </a:r>
          </a:p>
          <a:p>
            <a:pPr marL="1676370" lvl="2" indent="-406390">
              <a:lnSpc>
                <a:spcPct val="90000"/>
              </a:lnSpc>
              <a:spcBef>
                <a:spcPts val="0"/>
              </a:spcBef>
              <a:buClr>
                <a:schemeClr val="dk1"/>
              </a:buClr>
              <a:buSzPts val="1200"/>
              <a:buFont typeface="Assistant"/>
              <a:buChar char="○"/>
            </a:pPr>
            <a:r>
              <a:rPr lang="en-US" sz="2267" dirty="0">
                <a:solidFill>
                  <a:schemeClr val="dk1"/>
                </a:solidFill>
                <a:latin typeface="Assistant"/>
                <a:ea typeface="Assistant"/>
                <a:cs typeface="Assistant"/>
                <a:sym typeface="Assistant"/>
              </a:rPr>
              <a:t>Qualitative vs. Quantitative </a:t>
            </a:r>
          </a:p>
          <a:p>
            <a:pPr marL="1219170" lvl="1" indent="-406390">
              <a:lnSpc>
                <a:spcPct val="90000"/>
              </a:lnSpc>
              <a:spcBef>
                <a:spcPts val="0"/>
              </a:spcBef>
              <a:buClr>
                <a:schemeClr val="dk1"/>
              </a:buClr>
              <a:buSzPts val="1200"/>
              <a:buFont typeface="Assistant"/>
              <a:buChar char="○"/>
            </a:pPr>
            <a:r>
              <a:rPr lang="en-US" sz="2267" dirty="0">
                <a:solidFill>
                  <a:schemeClr val="dk1"/>
                </a:solidFill>
                <a:latin typeface="Assistant"/>
                <a:ea typeface="Assistant"/>
                <a:cs typeface="Assistant"/>
                <a:sym typeface="Assistant"/>
              </a:rPr>
              <a:t>Evaluation (Loss Potential vs. Cost of Countermeasure)</a:t>
            </a:r>
            <a:endParaRPr lang="en" sz="2267" dirty="0">
              <a:solidFill>
                <a:schemeClr val="dk1"/>
              </a:solidFill>
              <a:latin typeface="Assistant"/>
              <a:ea typeface="Assistant"/>
              <a:cs typeface="Assistant"/>
              <a:sym typeface="Assistant"/>
            </a:endParaRPr>
          </a:p>
          <a:p>
            <a:pPr marL="0" indent="0">
              <a:lnSpc>
                <a:spcPct val="90000"/>
              </a:lnSpc>
              <a:spcBef>
                <a:spcPts val="933"/>
              </a:spcBef>
              <a:buNone/>
            </a:pPr>
            <a:endParaRPr sz="2267" dirty="0"/>
          </a:p>
          <a:p>
            <a:pPr marL="1066773" lvl="2" indent="-101597">
              <a:lnSpc>
                <a:spcPct val="90000"/>
              </a:lnSpc>
              <a:spcBef>
                <a:spcPts val="400"/>
              </a:spcBef>
              <a:buClr>
                <a:schemeClr val="dk1"/>
              </a:buClr>
              <a:buSzPts val="1500"/>
              <a:buNone/>
            </a:pPr>
            <a:endParaRPr sz="2267" dirty="0">
              <a:solidFill>
                <a:schemeClr val="dk1"/>
              </a:solidFill>
              <a:latin typeface="Calibri"/>
              <a:ea typeface="Calibri"/>
              <a:cs typeface="Calibri"/>
              <a:sym typeface="Calibri"/>
            </a:endParaRPr>
          </a:p>
          <a:p>
            <a:pPr marL="1066773" lvl="2" indent="-101597">
              <a:lnSpc>
                <a:spcPct val="90000"/>
              </a:lnSpc>
              <a:spcBef>
                <a:spcPts val="400"/>
              </a:spcBef>
              <a:spcAft>
                <a:spcPts val="2133"/>
              </a:spcAft>
              <a:buClr>
                <a:schemeClr val="dk1"/>
              </a:buClr>
              <a:buSzPts val="1500"/>
              <a:buNone/>
            </a:pPr>
            <a:endParaRPr sz="2267" dirty="0">
              <a:solidFill>
                <a:schemeClr val="dk1"/>
              </a:solidFill>
              <a:latin typeface="Calibri"/>
              <a:ea typeface="Calibri"/>
              <a:cs typeface="Calibri"/>
              <a:sym typeface="Calibri"/>
            </a:endParaRPr>
          </a:p>
        </p:txBody>
      </p:sp>
      <p:sp>
        <p:nvSpPr>
          <p:cNvPr id="457" name="Google Shape;457;p63"/>
          <p:cNvSpPr txBox="1"/>
          <p:nvPr/>
        </p:nvSpPr>
        <p:spPr>
          <a:xfrm>
            <a:off x="6009433" y="1391067"/>
            <a:ext cx="5052000" cy="4838000"/>
          </a:xfrm>
          <a:prstGeom prst="rect">
            <a:avLst/>
          </a:prstGeom>
          <a:noFill/>
          <a:ln>
            <a:noFill/>
          </a:ln>
        </p:spPr>
        <p:txBody>
          <a:bodyPr spcFirstLastPara="1" wrap="square" lIns="121900" tIns="121900" rIns="121900" bIns="121900" anchor="t" anchorCtr="0">
            <a:noAutofit/>
          </a:bodyPr>
          <a:lstStyle/>
          <a:p>
            <a:pPr marL="474121" indent="-296326" defTabSz="1219170">
              <a:lnSpc>
                <a:spcPct val="90000"/>
              </a:lnSpc>
              <a:spcBef>
                <a:spcPts val="933"/>
              </a:spcBef>
              <a:buClr>
                <a:srgbClr val="000000"/>
              </a:buClr>
              <a:buSzPts val="1500"/>
              <a:buFont typeface="Assistant"/>
              <a:buChar char="●"/>
            </a:pPr>
            <a:r>
              <a:rPr lang="en" sz="2667" kern="0">
                <a:solidFill>
                  <a:srgbClr val="000000"/>
                </a:solidFill>
                <a:latin typeface="Assistant"/>
                <a:ea typeface="Assistant"/>
                <a:cs typeface="Assistant"/>
                <a:sym typeface="Assistant"/>
              </a:rPr>
              <a:t>Risk Mitigation/Response</a:t>
            </a:r>
            <a:endParaRPr sz="2667" kern="0">
              <a:solidFill>
                <a:srgbClr val="161B25"/>
              </a:solidFill>
              <a:latin typeface="Assistant SemiBold"/>
              <a:ea typeface="Assistant SemiBold"/>
              <a:cs typeface="Assistant SemiBold"/>
              <a:sym typeface="Assistant SemiBold"/>
            </a:endParaRPr>
          </a:p>
          <a:p>
            <a:pPr marL="761981" lvl="1" indent="-262460" defTabSz="1219170">
              <a:lnSpc>
                <a:spcPct val="90000"/>
              </a:lnSpc>
              <a:spcBef>
                <a:spcPts val="400"/>
              </a:spcBef>
              <a:buClr>
                <a:srgbClr val="000000"/>
              </a:buClr>
              <a:buSzPts val="1700"/>
              <a:buFont typeface="Assistant"/>
              <a:buChar char="○"/>
            </a:pPr>
            <a:r>
              <a:rPr lang="en" sz="2267" kern="0">
                <a:solidFill>
                  <a:srgbClr val="000000"/>
                </a:solidFill>
                <a:latin typeface="Assistant"/>
                <a:ea typeface="Assistant"/>
                <a:cs typeface="Assistant"/>
                <a:sym typeface="Assistant"/>
              </a:rPr>
              <a:t>Reduce </a:t>
            </a:r>
            <a:endParaRPr sz="2267" kern="0">
              <a:solidFill>
                <a:srgbClr val="161B25"/>
              </a:solidFill>
              <a:latin typeface="Assistant SemiBold"/>
              <a:ea typeface="Assistant SemiBold"/>
              <a:cs typeface="Assistant SemiBold"/>
              <a:sym typeface="Assistant SemiBold"/>
            </a:endParaRPr>
          </a:p>
          <a:p>
            <a:pPr marL="761981" lvl="1" indent="-262460" defTabSz="1219170">
              <a:lnSpc>
                <a:spcPct val="90000"/>
              </a:lnSpc>
              <a:spcBef>
                <a:spcPts val="400"/>
              </a:spcBef>
              <a:buClr>
                <a:srgbClr val="000000"/>
              </a:buClr>
              <a:buSzPts val="1700"/>
              <a:buFont typeface="Assistant"/>
              <a:buChar char="○"/>
            </a:pPr>
            <a:r>
              <a:rPr lang="en" sz="2267" kern="0">
                <a:solidFill>
                  <a:srgbClr val="000000"/>
                </a:solidFill>
                <a:latin typeface="Assistant"/>
                <a:ea typeface="Assistant"/>
                <a:cs typeface="Assistant"/>
                <a:sym typeface="Assistant"/>
              </a:rPr>
              <a:t>Accept </a:t>
            </a:r>
            <a:endParaRPr sz="2267" kern="0">
              <a:solidFill>
                <a:srgbClr val="161B25"/>
              </a:solidFill>
              <a:latin typeface="Assistant SemiBold"/>
              <a:ea typeface="Assistant SemiBold"/>
              <a:cs typeface="Assistant SemiBold"/>
              <a:sym typeface="Assistant SemiBold"/>
            </a:endParaRPr>
          </a:p>
          <a:p>
            <a:pPr marL="761981" lvl="1" indent="-262460" defTabSz="1219170">
              <a:lnSpc>
                <a:spcPct val="90000"/>
              </a:lnSpc>
              <a:spcBef>
                <a:spcPts val="400"/>
              </a:spcBef>
              <a:buClr>
                <a:srgbClr val="000000"/>
              </a:buClr>
              <a:buSzPts val="1700"/>
              <a:buFont typeface="Assistant"/>
              <a:buChar char="○"/>
            </a:pPr>
            <a:r>
              <a:rPr lang="en" sz="2267" kern="0">
                <a:solidFill>
                  <a:srgbClr val="000000"/>
                </a:solidFill>
                <a:latin typeface="Assistant"/>
                <a:ea typeface="Assistant"/>
                <a:cs typeface="Assistant"/>
                <a:sym typeface="Assistant"/>
              </a:rPr>
              <a:t>Transfer</a:t>
            </a:r>
            <a:endParaRPr sz="2267" kern="0">
              <a:solidFill>
                <a:srgbClr val="161B25"/>
              </a:solidFill>
              <a:latin typeface="Assistant SemiBold"/>
              <a:ea typeface="Assistant SemiBold"/>
              <a:cs typeface="Assistant SemiBold"/>
              <a:sym typeface="Assistant SemiBold"/>
            </a:endParaRPr>
          </a:p>
          <a:p>
            <a:pPr marL="761981" lvl="1" indent="-262460" defTabSz="1219170">
              <a:lnSpc>
                <a:spcPct val="90000"/>
              </a:lnSpc>
              <a:spcBef>
                <a:spcPts val="400"/>
              </a:spcBef>
              <a:buClr>
                <a:srgbClr val="000000"/>
              </a:buClr>
              <a:buSzPts val="1700"/>
              <a:buFont typeface="Assistant"/>
              <a:buChar char="○"/>
            </a:pPr>
            <a:r>
              <a:rPr lang="en" sz="2267" kern="0">
                <a:solidFill>
                  <a:srgbClr val="000000"/>
                </a:solidFill>
                <a:latin typeface="Assistant"/>
                <a:ea typeface="Assistant"/>
                <a:cs typeface="Assistant"/>
                <a:sym typeface="Assistant"/>
              </a:rPr>
              <a:t>Avoid</a:t>
            </a:r>
            <a:endParaRPr sz="2267" kern="0">
              <a:solidFill>
                <a:srgbClr val="161B25"/>
              </a:solidFill>
              <a:latin typeface="Assistant SemiBold"/>
              <a:ea typeface="Assistant SemiBold"/>
              <a:cs typeface="Assistant SemiBold"/>
              <a:sym typeface="Assistant SemiBold"/>
            </a:endParaRPr>
          </a:p>
          <a:p>
            <a:pPr marL="761981" lvl="1" indent="-262460" defTabSz="1219170">
              <a:lnSpc>
                <a:spcPct val="90000"/>
              </a:lnSpc>
              <a:spcBef>
                <a:spcPts val="400"/>
              </a:spcBef>
              <a:buClr>
                <a:srgbClr val="000000"/>
              </a:buClr>
              <a:buSzPts val="1700"/>
              <a:buFont typeface="Assistant"/>
              <a:buChar char="○"/>
            </a:pPr>
            <a:r>
              <a:rPr lang="en" sz="2267" kern="0">
                <a:solidFill>
                  <a:srgbClr val="000000"/>
                </a:solidFill>
                <a:latin typeface="Assistant"/>
                <a:ea typeface="Assistant"/>
                <a:cs typeface="Assistant"/>
                <a:sym typeface="Assistant"/>
              </a:rPr>
              <a:t>Reject</a:t>
            </a:r>
            <a:endParaRPr sz="2267" kern="0">
              <a:solidFill>
                <a:srgbClr val="161B25"/>
              </a:solidFill>
              <a:latin typeface="Assistant SemiBold"/>
              <a:ea typeface="Assistant SemiBold"/>
              <a:cs typeface="Assistant SemiBold"/>
              <a:sym typeface="Assistant SemiBold"/>
            </a:endParaRPr>
          </a:p>
          <a:p>
            <a:pPr marL="778914" defTabSz="1219170">
              <a:lnSpc>
                <a:spcPct val="90000"/>
              </a:lnSpc>
              <a:spcBef>
                <a:spcPts val="400"/>
              </a:spcBef>
              <a:buClr>
                <a:srgbClr val="000000"/>
              </a:buClr>
            </a:pPr>
            <a:endParaRPr sz="2267" kern="0">
              <a:solidFill>
                <a:srgbClr val="161B25"/>
              </a:solidFill>
              <a:latin typeface="Assistant SemiBold"/>
              <a:ea typeface="Assistant SemiBold"/>
              <a:cs typeface="Assistant SemiBold"/>
              <a:sym typeface="Assistant SemiBold"/>
            </a:endParaRPr>
          </a:p>
          <a:p>
            <a:pPr marL="609585" indent="-431789" defTabSz="1219170">
              <a:lnSpc>
                <a:spcPct val="90000"/>
              </a:lnSpc>
              <a:spcBef>
                <a:spcPts val="933"/>
              </a:spcBef>
              <a:buClr>
                <a:srgbClr val="000000"/>
              </a:buClr>
              <a:buSzPts val="1500"/>
              <a:buFont typeface="Assistant"/>
              <a:buChar char="●"/>
            </a:pPr>
            <a:r>
              <a:rPr lang="en" sz="2267" kern="0">
                <a:solidFill>
                  <a:srgbClr val="000000"/>
                </a:solidFill>
                <a:latin typeface="Assistant"/>
                <a:ea typeface="Assistant"/>
                <a:cs typeface="Assistant"/>
                <a:sym typeface="Assistant"/>
              </a:rPr>
              <a:t>Ongoing Controls Evaluation</a:t>
            </a:r>
            <a:endParaRPr sz="1600" kern="0">
              <a:solidFill>
                <a:srgbClr val="161B25"/>
              </a:solidFill>
              <a:latin typeface="Assistant SemiBold"/>
              <a:ea typeface="Assistant SemiBold"/>
              <a:cs typeface="Assistant SemiBold"/>
              <a:sym typeface="Assistant SemiBold"/>
            </a:endParaRPr>
          </a:p>
          <a:p>
            <a:pPr defTabSz="1219170">
              <a:buClr>
                <a:srgbClr val="000000"/>
              </a:buClr>
            </a:pP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30643411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16"/>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r>
              <a:rPr lang="en-US" dirty="0"/>
              <a:t>Risk Identification</a:t>
            </a:r>
            <a:endParaRPr dirty="0"/>
          </a:p>
        </p:txBody>
      </p:sp>
      <p:sp>
        <p:nvSpPr>
          <p:cNvPr id="5" name="Text Placeholder 4">
            <a:extLst>
              <a:ext uri="{FF2B5EF4-FFF2-40B4-BE49-F238E27FC236}">
                <a16:creationId xmlns:a16="http://schemas.microsoft.com/office/drawing/2014/main" id="{71C98922-18A4-4C27-A98A-FFE200DDB932}"/>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122627B5-5141-4FB1-94AF-8314EA9247AF}"/>
              </a:ext>
            </a:extLst>
          </p:cNvPr>
          <p:cNvSpPr>
            <a:spLocks noGrp="1"/>
          </p:cNvSpPr>
          <p:nvPr>
            <p:ph type="sldNum" sz="quarter" idx="12"/>
          </p:nvPr>
        </p:nvSpPr>
        <p:spPr/>
        <p:txBody>
          <a:bodyPr/>
          <a:lstStyle/>
          <a:p>
            <a:fld id="{00000000-1234-1234-1234-123412341234}" type="slidenum">
              <a:rPr lang="en-US" smtClean="0"/>
              <a:pPr/>
              <a:t>107</a:t>
            </a:fld>
            <a:endParaRPr lang="en-US"/>
          </a:p>
        </p:txBody>
      </p:sp>
    </p:spTree>
    <p:extLst>
      <p:ext uri="{BB962C8B-B14F-4D97-AF65-F5344CB8AC3E}">
        <p14:creationId xmlns:p14="http://schemas.microsoft.com/office/powerpoint/2010/main" val="25178554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127"/>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Risk Identification</a:t>
            </a:r>
            <a:endParaRPr dirty="0">
              <a:latin typeface="Arial" panose="020B0604020202020204" pitchFamily="34" charset="0"/>
              <a:ea typeface="Assistant ExtraBold"/>
            </a:endParaRPr>
          </a:p>
        </p:txBody>
      </p:sp>
      <p:sp>
        <p:nvSpPr>
          <p:cNvPr id="4" name="Content Placeholder 3">
            <a:extLst>
              <a:ext uri="{FF2B5EF4-FFF2-40B4-BE49-F238E27FC236}">
                <a16:creationId xmlns:a16="http://schemas.microsoft.com/office/drawing/2014/main" id="{9812E851-C83A-4004-8057-63D185BB5911}"/>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9C8575E5-B61D-4337-B83A-5EA94FCDA1AD}"/>
              </a:ext>
            </a:extLst>
          </p:cNvPr>
          <p:cNvSpPr>
            <a:spLocks noGrp="1"/>
          </p:cNvSpPr>
          <p:nvPr>
            <p:ph type="sldNum" sz="quarter" idx="12"/>
          </p:nvPr>
        </p:nvSpPr>
        <p:spPr/>
        <p:txBody>
          <a:bodyPr/>
          <a:lstStyle/>
          <a:p>
            <a:fld id="{00000000-1234-1234-1234-123412341234}" type="slidenum">
              <a:rPr lang="en-US" smtClean="0"/>
              <a:pPr/>
              <a:t>108</a:t>
            </a:fld>
            <a:endParaRPr lang="en-US"/>
          </a:p>
        </p:txBody>
      </p:sp>
      <p:sp>
        <p:nvSpPr>
          <p:cNvPr id="1073" name="Google Shape;1073;p127"/>
          <p:cNvSpPr/>
          <p:nvPr/>
        </p:nvSpPr>
        <p:spPr>
          <a:xfrm>
            <a:off x="2306200" y="1773363"/>
            <a:ext cx="7579600" cy="4403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28"/>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Methods to Identify Risk</a:t>
            </a:r>
            <a:endParaRPr dirty="0">
              <a:latin typeface="Arial" panose="020B0604020202020204" pitchFamily="34" charset="0"/>
              <a:ea typeface="Assistant ExtraBold"/>
            </a:endParaRPr>
          </a:p>
        </p:txBody>
      </p:sp>
      <p:sp>
        <p:nvSpPr>
          <p:cNvPr id="3" name="Slide Number Placeholder 2">
            <a:extLst>
              <a:ext uri="{FF2B5EF4-FFF2-40B4-BE49-F238E27FC236}">
                <a16:creationId xmlns:a16="http://schemas.microsoft.com/office/drawing/2014/main" id="{F3A9A051-98DF-48D5-8C9D-ED26F02A50C9}"/>
              </a:ext>
            </a:extLst>
          </p:cNvPr>
          <p:cNvSpPr>
            <a:spLocks noGrp="1"/>
          </p:cNvSpPr>
          <p:nvPr>
            <p:ph type="sldNum" sz="quarter" idx="12"/>
          </p:nvPr>
        </p:nvSpPr>
        <p:spPr/>
        <p:txBody>
          <a:bodyPr/>
          <a:lstStyle/>
          <a:p>
            <a:fld id="{00000000-1234-1234-1234-123412341234}" type="slidenum">
              <a:rPr lang="en-US" smtClean="0"/>
              <a:pPr/>
              <a:t>109</a:t>
            </a:fld>
            <a:endParaRPr lang="en-US"/>
          </a:p>
        </p:txBody>
      </p:sp>
      <p:sp>
        <p:nvSpPr>
          <p:cNvPr id="1079" name="Google Shape;1079;p128"/>
          <p:cNvSpPr/>
          <p:nvPr/>
        </p:nvSpPr>
        <p:spPr>
          <a:xfrm>
            <a:off x="2329751" y="1825625"/>
            <a:ext cx="7401200" cy="4326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236"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034CD24F-06F5-40F8-A132-8AFABAFB6AA6}"/>
              </a:ext>
            </a:extLst>
          </p:cNvPr>
          <p:cNvSpPr txBox="1"/>
          <p:nvPr/>
        </p:nvSpPr>
        <p:spPr>
          <a:xfrm>
            <a:off x="6716551" y="4841412"/>
            <a:ext cx="1752144" cy="276999"/>
          </a:xfrm>
          <a:prstGeom prst="rect">
            <a:avLst/>
          </a:prstGeom>
          <a:solidFill>
            <a:srgbClr val="E6E6E6"/>
          </a:solidFill>
          <a:ln w="12700">
            <a:solidFill>
              <a:schemeClr val="tx1"/>
            </a:solidFill>
          </a:ln>
        </p:spPr>
        <p:txBody>
          <a:bodyPr wrap="square" rtlCol="0">
            <a:spAutoFit/>
          </a:bodyPr>
          <a:lstStyle/>
          <a:p>
            <a:r>
              <a:rPr lang="en-US" sz="1200" dirty="0">
                <a:latin typeface="Times New Roman" panose="02020603050405020304" pitchFamily="18" charset="0"/>
                <a:cs typeface="Times New Roman" panose="02020603050405020304" pitchFamily="18" charset="0"/>
              </a:rPr>
              <a:t>Risk Assessment Process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7"/>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b="1" dirty="0">
                <a:latin typeface="Arial" panose="020B0604020202020204" pitchFamily="34" charset="0"/>
                <a:ea typeface="Assistant ExtraBold"/>
              </a:rPr>
              <a:t>About the CISM Exam (1/2)</a:t>
            </a:r>
            <a:endParaRPr b="1" dirty="0">
              <a:latin typeface="Arial" panose="020B0604020202020204" pitchFamily="34" charset="0"/>
              <a:ea typeface="Assistant ExtraBold"/>
            </a:endParaRPr>
          </a:p>
        </p:txBody>
      </p:sp>
      <p:sp>
        <p:nvSpPr>
          <p:cNvPr id="345" name="Google Shape;345;p27"/>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207315" marR="253260" indent="-196668">
              <a:spcBef>
                <a:spcPts val="92"/>
              </a:spcBef>
            </a:pPr>
            <a:r>
              <a:rPr lang="en-US" sz="2400" dirty="0"/>
              <a:t>The CISM certification is  designed to meet the growing  demand for professionals who  can integrate Information  Security (IS) with discrete IS  control skills</a:t>
            </a:r>
            <a:endParaRPr sz="2400" dirty="0"/>
          </a:p>
          <a:p>
            <a:pPr marL="207315" marR="253260" indent="-196668">
              <a:spcBef>
                <a:spcPts val="92"/>
              </a:spcBef>
            </a:pPr>
            <a:r>
              <a:rPr lang="en-US" sz="2400" dirty="0"/>
              <a:t>The technical skills and practices  the CISM certification promotes  and evaluates are the building  blocks of success in this growing  field, and the CISM designation  demonstrates proficiency in this  role</a:t>
            </a:r>
            <a:endParaRPr sz="2400" dirty="0"/>
          </a:p>
          <a:p>
            <a:pPr marL="207315" marR="253260" indent="-196668">
              <a:spcBef>
                <a:spcPts val="92"/>
              </a:spcBef>
            </a:pPr>
            <a:r>
              <a:rPr lang="en-US" sz="2400" dirty="0"/>
              <a:t>The CISM certification/ designation reflects a solid  achievement record in  managing information security,  as well as in such areas as risk  analysis, risk management,  security strategy, security  organization etc.</a:t>
            </a:r>
            <a:endParaRPr sz="2400" dirty="0"/>
          </a:p>
          <a:p>
            <a:pPr marL="207315" marR="253260" indent="-196668">
              <a:spcBef>
                <a:spcPts val="92"/>
              </a:spcBef>
            </a:pPr>
            <a:r>
              <a:rPr lang="en-US" sz="2400" dirty="0"/>
              <a:t>Certification launched: 2003</a:t>
            </a:r>
            <a:endParaRPr sz="2400" dirty="0"/>
          </a:p>
          <a:p>
            <a:pPr marL="207315" marR="253260" indent="-196668">
              <a:spcBef>
                <a:spcPts val="92"/>
              </a:spcBef>
            </a:pPr>
            <a:r>
              <a:rPr lang="en-US" sz="2400" dirty="0">
                <a:solidFill>
                  <a:schemeClr val="dk1"/>
                </a:solidFill>
              </a:rPr>
              <a:t>Number of individuals certified: 23000</a:t>
            </a:r>
            <a:endParaRPr sz="2400" dirty="0"/>
          </a:p>
          <a:p>
            <a:pPr marL="207315" marR="253260" indent="-112004">
              <a:spcBef>
                <a:spcPts val="92"/>
              </a:spcBef>
              <a:buNone/>
            </a:pPr>
            <a:endParaRPr sz="2400" dirty="0"/>
          </a:p>
          <a:p>
            <a:pPr marL="207315" marR="253260" indent="-112004">
              <a:spcBef>
                <a:spcPts val="92"/>
              </a:spcBef>
              <a:buNone/>
            </a:pPr>
            <a:endParaRPr sz="2400" dirty="0"/>
          </a:p>
          <a:p>
            <a:pPr marL="207315" marR="253260" indent="-112004">
              <a:spcBef>
                <a:spcPts val="92"/>
              </a:spcBef>
              <a:buNone/>
            </a:pPr>
            <a:endParaRPr sz="2400" dirty="0"/>
          </a:p>
          <a:p>
            <a:pPr marL="207315" marR="253260" indent="-112004">
              <a:spcBef>
                <a:spcPts val="92"/>
              </a:spcBef>
              <a:buNone/>
            </a:pPr>
            <a:endParaRPr sz="2400" dirty="0"/>
          </a:p>
        </p:txBody>
      </p:sp>
      <p:sp>
        <p:nvSpPr>
          <p:cNvPr id="2" name="Slide Number Placeholder 1">
            <a:extLst>
              <a:ext uri="{FF2B5EF4-FFF2-40B4-BE49-F238E27FC236}">
                <a16:creationId xmlns:a16="http://schemas.microsoft.com/office/drawing/2014/main" id="{B443DB57-B478-4A89-AE54-3521DD439507}"/>
              </a:ext>
            </a:extLst>
          </p:cNvPr>
          <p:cNvSpPr>
            <a:spLocks noGrp="1"/>
          </p:cNvSpPr>
          <p:nvPr>
            <p:ph type="sldNum" sz="quarter" idx="12"/>
          </p:nvPr>
        </p:nvSpPr>
        <p:spPr/>
        <p:txBody>
          <a:bodyPr/>
          <a:lstStyle/>
          <a:p>
            <a:fld id="{00000000-1234-1234-1234-123412341234}" type="slidenum">
              <a:rPr lang="en-US" smtClean="0"/>
              <a:pPr/>
              <a:t>11</a:t>
            </a:fld>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29"/>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Methods to Identify Risk</a:t>
            </a:r>
            <a:endParaRPr dirty="0">
              <a:latin typeface="Arial" panose="020B0604020202020204" pitchFamily="34" charset="0"/>
              <a:ea typeface="Assistant ExtraBold"/>
            </a:endParaRPr>
          </a:p>
        </p:txBody>
      </p:sp>
      <p:sp>
        <p:nvSpPr>
          <p:cNvPr id="1085" name="Google Shape;1085;p129"/>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391636" marR="1846780" indent="-414856">
              <a:buClr>
                <a:schemeClr val="dk1"/>
              </a:buClr>
              <a:buSzPts val="1400"/>
            </a:pPr>
            <a:r>
              <a:rPr lang="en-US">
                <a:solidFill>
                  <a:schemeClr val="dk1"/>
                </a:solidFill>
              </a:rPr>
              <a:t>Sources of risk documentation</a:t>
            </a:r>
            <a:endParaRPr>
              <a:solidFill>
                <a:schemeClr val="dk1"/>
              </a:solidFill>
            </a:endParaRPr>
          </a:p>
          <a:p>
            <a:pPr marL="391636" marR="2763447" indent="-414856">
              <a:spcBef>
                <a:spcPts val="40"/>
              </a:spcBef>
              <a:buSzPts val="1400"/>
            </a:pPr>
            <a:r>
              <a:rPr lang="en-US">
                <a:solidFill>
                  <a:schemeClr val="dk1"/>
                </a:solidFill>
              </a:rPr>
              <a:t>Audit reports Incident reports </a:t>
            </a:r>
            <a:endParaRPr>
              <a:solidFill>
                <a:schemeClr val="dk1"/>
              </a:solidFill>
            </a:endParaRPr>
          </a:p>
          <a:p>
            <a:pPr marL="391636" marR="2763447" indent="-414856">
              <a:spcBef>
                <a:spcPts val="40"/>
              </a:spcBef>
              <a:buSzPts val="1400"/>
            </a:pPr>
            <a:r>
              <a:rPr lang="en-US">
                <a:solidFill>
                  <a:schemeClr val="dk1"/>
                </a:solidFill>
              </a:rPr>
              <a:t>Interviews with SMEs Public media</a:t>
            </a:r>
            <a:endParaRPr>
              <a:solidFill>
                <a:schemeClr val="dk1"/>
              </a:solidFill>
            </a:endParaRPr>
          </a:p>
          <a:p>
            <a:pPr marL="391636" indent="-414856">
              <a:buSzPts val="1400"/>
            </a:pPr>
            <a:r>
              <a:rPr lang="en-US">
                <a:solidFill>
                  <a:schemeClr val="dk1"/>
                </a:solidFill>
              </a:rPr>
              <a:t>Annual reports</a:t>
            </a:r>
            <a:endParaRPr>
              <a:solidFill>
                <a:schemeClr val="dk1"/>
              </a:solidFill>
            </a:endParaRPr>
          </a:p>
          <a:p>
            <a:pPr marL="391636" indent="-414856">
              <a:spcBef>
                <a:spcPts val="31"/>
              </a:spcBef>
              <a:buSzPts val="1400"/>
            </a:pPr>
            <a:r>
              <a:rPr lang="en-US">
                <a:solidFill>
                  <a:schemeClr val="dk1"/>
                </a:solidFill>
              </a:rPr>
              <a:t>Press releases</a:t>
            </a:r>
            <a:endParaRPr>
              <a:solidFill>
                <a:schemeClr val="dk1"/>
              </a:solidFill>
            </a:endParaRPr>
          </a:p>
          <a:p>
            <a:pPr marL="391636" marR="4481" indent="-414856">
              <a:buSzPts val="1400"/>
            </a:pPr>
            <a:r>
              <a:rPr lang="en-US">
                <a:solidFill>
                  <a:schemeClr val="dk1"/>
                </a:solidFill>
              </a:rPr>
              <a:t>Vulnerability assessments and penetration tests  </a:t>
            </a:r>
            <a:endParaRPr>
              <a:solidFill>
                <a:schemeClr val="dk1"/>
              </a:solidFill>
            </a:endParaRPr>
          </a:p>
          <a:p>
            <a:pPr marL="391636" marR="4481" indent="-414856">
              <a:buSzPts val="1400"/>
            </a:pPr>
            <a:r>
              <a:rPr lang="en-US">
                <a:solidFill>
                  <a:schemeClr val="dk1"/>
                </a:solidFill>
              </a:rPr>
              <a:t>Business continuity and disaster recovery plans  </a:t>
            </a:r>
            <a:endParaRPr>
              <a:solidFill>
                <a:schemeClr val="dk1"/>
              </a:solidFill>
            </a:endParaRPr>
          </a:p>
          <a:p>
            <a:pPr marL="391636" marR="4481" indent="-414856">
              <a:buSzPts val="1400"/>
            </a:pPr>
            <a:r>
              <a:rPr lang="en-US">
                <a:solidFill>
                  <a:schemeClr val="dk1"/>
                </a:solidFill>
              </a:rPr>
              <a:t>Interviews and workshops</a:t>
            </a:r>
            <a:endParaRPr>
              <a:solidFill>
                <a:schemeClr val="dk1"/>
              </a:solidFill>
            </a:endParaRPr>
          </a:p>
          <a:p>
            <a:pPr marL="391636" marR="4481" indent="-414856">
              <a:buSzPts val="1400"/>
            </a:pPr>
            <a:r>
              <a:rPr lang="en-US">
                <a:solidFill>
                  <a:schemeClr val="dk1"/>
                </a:solidFill>
              </a:rPr>
              <a:t>Threat intelligence services</a:t>
            </a:r>
            <a:endParaRPr/>
          </a:p>
          <a:p>
            <a:pPr marL="1001220" marR="22411" lvl="1" indent="-296326">
              <a:spcBef>
                <a:spcPts val="75"/>
              </a:spcBef>
              <a:buNone/>
            </a:pPr>
            <a:endParaRPr i="0" u="none" strike="noStrike" cap="none">
              <a:solidFill>
                <a:srgbClr val="161B25"/>
              </a:solidFill>
            </a:endParaRPr>
          </a:p>
          <a:p>
            <a:pPr marL="0" indent="0">
              <a:spcBef>
                <a:spcPts val="115"/>
              </a:spcBef>
              <a:buNone/>
            </a:pPr>
            <a:endParaRPr i="0" u="none" strike="noStrike" cap="none">
              <a:solidFill>
                <a:srgbClr val="161B25"/>
              </a:solidFill>
            </a:endParaRPr>
          </a:p>
          <a:p>
            <a:pPr marL="231333" lvl="1" indent="0">
              <a:spcBef>
                <a:spcPts val="115"/>
              </a:spcBef>
              <a:buNone/>
            </a:pPr>
            <a:endParaRPr i="0" u="none" strike="noStrike" cap="none">
              <a:solidFill>
                <a:srgbClr val="161B25"/>
              </a:solidFill>
            </a:endParaRPr>
          </a:p>
          <a:p>
            <a:pPr marL="11205" indent="73458">
              <a:spcBef>
                <a:spcPts val="115"/>
              </a:spcBef>
              <a:buNone/>
            </a:pPr>
            <a:endParaRPr i="0" u="none" strike="noStrike" cap="none">
              <a:solidFill>
                <a:srgbClr val="161B25"/>
              </a:solidFill>
            </a:endParaRPr>
          </a:p>
          <a:p>
            <a:pPr marL="620790" lvl="1" indent="-304792">
              <a:spcBef>
                <a:spcPts val="115"/>
              </a:spcBef>
              <a:buNone/>
            </a:pPr>
            <a:endParaRPr i="0" u="none" strike="noStrike" cap="none">
              <a:solidFill>
                <a:srgbClr val="161B25"/>
              </a:solidFill>
            </a:endParaRPr>
          </a:p>
        </p:txBody>
      </p:sp>
      <p:sp>
        <p:nvSpPr>
          <p:cNvPr id="2" name="Slide Number Placeholder 1">
            <a:extLst>
              <a:ext uri="{FF2B5EF4-FFF2-40B4-BE49-F238E27FC236}">
                <a16:creationId xmlns:a16="http://schemas.microsoft.com/office/drawing/2014/main" id="{85615FA4-E846-4696-935B-D36B18D1D27D}"/>
              </a:ext>
            </a:extLst>
          </p:cNvPr>
          <p:cNvSpPr>
            <a:spLocks noGrp="1"/>
          </p:cNvSpPr>
          <p:nvPr>
            <p:ph type="sldNum" sz="quarter" idx="12"/>
          </p:nvPr>
        </p:nvSpPr>
        <p:spPr/>
        <p:txBody>
          <a:bodyPr/>
          <a:lstStyle/>
          <a:p>
            <a:fld id="{00000000-1234-1234-1234-123412341234}" type="slidenum">
              <a:rPr lang="en-US" smtClean="0"/>
              <a:pPr/>
              <a:t>110</a:t>
            </a:fld>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31"/>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Risk Culture and Communication</a:t>
            </a:r>
            <a:endParaRPr dirty="0">
              <a:latin typeface="Arial" panose="020B0604020202020204" pitchFamily="34" charset="0"/>
              <a:ea typeface="Assistant ExtraBold"/>
            </a:endParaRPr>
          </a:p>
        </p:txBody>
      </p:sp>
      <p:sp>
        <p:nvSpPr>
          <p:cNvPr id="1098" name="Google Shape;1098;p131"/>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4481" indent="-423323">
              <a:buClr>
                <a:schemeClr val="dk1"/>
              </a:buClr>
              <a:buSzPts val="1400"/>
            </a:pPr>
            <a:r>
              <a:rPr lang="en-US">
                <a:solidFill>
                  <a:schemeClr val="dk1"/>
                </a:solidFill>
              </a:rPr>
              <a:t>Benefits of open communication</a:t>
            </a:r>
            <a:endParaRPr>
              <a:solidFill>
                <a:schemeClr val="dk1"/>
              </a:solidFill>
            </a:endParaRPr>
          </a:p>
          <a:p>
            <a:pPr lvl="1" indent="-423323">
              <a:spcBef>
                <a:spcPts val="0"/>
              </a:spcBef>
              <a:buClr>
                <a:schemeClr val="dk1"/>
              </a:buClr>
              <a:buSzPts val="1400"/>
            </a:pPr>
            <a:r>
              <a:rPr lang="en-US">
                <a:solidFill>
                  <a:schemeClr val="dk1"/>
                </a:solidFill>
              </a:rPr>
              <a:t>Risk aware business decisions</a:t>
            </a:r>
            <a:endParaRPr>
              <a:solidFill>
                <a:schemeClr val="dk1"/>
              </a:solidFill>
            </a:endParaRPr>
          </a:p>
          <a:p>
            <a:pPr marR="941880" lvl="1" indent="-423323">
              <a:spcBef>
                <a:spcPts val="4"/>
              </a:spcBef>
              <a:buClr>
                <a:schemeClr val="dk1"/>
              </a:buClr>
              <a:buSzPts val="1400"/>
            </a:pPr>
            <a:r>
              <a:rPr lang="en-US">
                <a:solidFill>
                  <a:schemeClr val="dk1"/>
                </a:solidFill>
              </a:rPr>
              <a:t>Assistance in executive management’s understanding of the actual  exposure to risk</a:t>
            </a:r>
            <a:endParaRPr>
              <a:solidFill>
                <a:schemeClr val="dk1"/>
              </a:solidFill>
            </a:endParaRPr>
          </a:p>
          <a:p>
            <a:pPr marR="4481" lvl="1" indent="-423323">
              <a:spcBef>
                <a:spcPts val="0"/>
              </a:spcBef>
              <a:buClr>
                <a:schemeClr val="dk1"/>
              </a:buClr>
              <a:buSzPts val="1400"/>
            </a:pPr>
            <a:r>
              <a:rPr lang="en-US">
                <a:solidFill>
                  <a:schemeClr val="dk1"/>
                </a:solidFill>
              </a:rPr>
              <a:t>Awareness among all internal stakeholders of the importance of integrating  risk management into their daily duties</a:t>
            </a:r>
            <a:endParaRPr>
              <a:solidFill>
                <a:schemeClr val="dk1"/>
              </a:solidFill>
            </a:endParaRPr>
          </a:p>
          <a:p>
            <a:pPr marR="43703" lvl="1" indent="-423323">
              <a:spcBef>
                <a:spcPts val="0"/>
              </a:spcBef>
              <a:buClr>
                <a:schemeClr val="dk1"/>
              </a:buClr>
              <a:buSzPts val="1400"/>
            </a:pPr>
            <a:r>
              <a:rPr lang="en-US">
                <a:solidFill>
                  <a:schemeClr val="dk1"/>
                </a:solidFill>
              </a:rPr>
              <a:t>Transparency to external stakeholders regarding the actual level of risk and  risk management processes in use</a:t>
            </a:r>
            <a:endParaRPr>
              <a:solidFill>
                <a:schemeClr val="dk1"/>
              </a:solidFill>
            </a:endParaRPr>
          </a:p>
          <a:p>
            <a:pPr marL="1219170" indent="0">
              <a:buNone/>
            </a:pPr>
            <a:endParaRPr>
              <a:solidFill>
                <a:schemeClr val="dk1"/>
              </a:solidFill>
            </a:endParaRPr>
          </a:p>
          <a:p>
            <a:pPr marL="1001220" marR="22411" lvl="1" indent="-296326">
              <a:spcBef>
                <a:spcPts val="75"/>
              </a:spcBef>
              <a:buNone/>
            </a:pPr>
            <a:endParaRPr i="0" u="none" strike="noStrike" cap="none">
              <a:solidFill>
                <a:srgbClr val="161B25"/>
              </a:solidFill>
            </a:endParaRPr>
          </a:p>
          <a:p>
            <a:pPr marL="0" indent="0">
              <a:spcBef>
                <a:spcPts val="115"/>
              </a:spcBef>
              <a:buNone/>
            </a:pPr>
            <a:endParaRPr i="0" u="none" strike="noStrike" cap="none">
              <a:solidFill>
                <a:srgbClr val="161B25"/>
              </a:solidFill>
            </a:endParaRPr>
          </a:p>
          <a:p>
            <a:pPr marL="231333" lvl="1" indent="0">
              <a:spcBef>
                <a:spcPts val="115"/>
              </a:spcBef>
              <a:buNone/>
            </a:pPr>
            <a:endParaRPr i="0" u="none" strike="noStrike" cap="none">
              <a:solidFill>
                <a:srgbClr val="161B25"/>
              </a:solidFill>
            </a:endParaRPr>
          </a:p>
          <a:p>
            <a:pPr marL="11205" indent="73458">
              <a:spcBef>
                <a:spcPts val="115"/>
              </a:spcBef>
              <a:buNone/>
            </a:pPr>
            <a:endParaRPr i="0" u="none" strike="noStrike" cap="none">
              <a:solidFill>
                <a:srgbClr val="161B25"/>
              </a:solidFill>
            </a:endParaRPr>
          </a:p>
          <a:p>
            <a:pPr marL="620790" lvl="1" indent="-304792">
              <a:spcBef>
                <a:spcPts val="115"/>
              </a:spcBef>
              <a:buNone/>
            </a:pPr>
            <a:endParaRPr i="0" u="none" strike="noStrike" cap="none">
              <a:solidFill>
                <a:srgbClr val="161B25"/>
              </a:solidFill>
            </a:endParaRPr>
          </a:p>
        </p:txBody>
      </p:sp>
      <p:sp>
        <p:nvSpPr>
          <p:cNvPr id="2" name="Slide Number Placeholder 1">
            <a:extLst>
              <a:ext uri="{FF2B5EF4-FFF2-40B4-BE49-F238E27FC236}">
                <a16:creationId xmlns:a16="http://schemas.microsoft.com/office/drawing/2014/main" id="{66420E33-3E5E-4849-AEE2-ECCB5BEA52D3}"/>
              </a:ext>
            </a:extLst>
          </p:cNvPr>
          <p:cNvSpPr>
            <a:spLocks noGrp="1"/>
          </p:cNvSpPr>
          <p:nvPr>
            <p:ph type="sldNum" sz="quarter" idx="12"/>
          </p:nvPr>
        </p:nvSpPr>
        <p:spPr/>
        <p:txBody>
          <a:bodyPr/>
          <a:lstStyle/>
          <a:p>
            <a:fld id="{00000000-1234-1234-1234-123412341234}" type="slidenum">
              <a:rPr lang="en-US" smtClean="0"/>
              <a:pPr/>
              <a:t>111</a:t>
            </a:fld>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133"/>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600" dirty="0"/>
              <a:t>Alignment with Business Goals and Objectives</a:t>
            </a:r>
            <a:endParaRPr sz="3600" dirty="0">
              <a:latin typeface="Arial" panose="020B0604020202020204" pitchFamily="34" charset="0"/>
              <a:ea typeface="Assistant ExtraBold"/>
            </a:endParaRPr>
          </a:p>
        </p:txBody>
      </p:sp>
      <p:sp>
        <p:nvSpPr>
          <p:cNvPr id="1110" name="Google Shape;1110;p133"/>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4481" indent="-423323">
              <a:buClr>
                <a:schemeClr val="dk1"/>
              </a:buClr>
              <a:buSzPts val="1400"/>
            </a:pPr>
            <a:r>
              <a:rPr lang="en-US" dirty="0">
                <a:solidFill>
                  <a:schemeClr val="dk1"/>
                </a:solidFill>
              </a:rPr>
              <a:t>The first and most important step for a CISM is to understand the business.  Review organizational vision and strategy </a:t>
            </a:r>
            <a:r>
              <a:rPr lang="en-US" b="1" dirty="0">
                <a:solidFill>
                  <a:schemeClr val="dk1"/>
                </a:solidFill>
              </a:rPr>
              <a:t>FIRST</a:t>
            </a:r>
          </a:p>
          <a:p>
            <a:pPr marR="4481" indent="-423323">
              <a:buClr>
                <a:schemeClr val="dk1"/>
              </a:buClr>
              <a:buSzPts val="1400"/>
            </a:pPr>
            <a:r>
              <a:rPr lang="en-US" dirty="0">
                <a:solidFill>
                  <a:schemeClr val="dk1"/>
                </a:solidFill>
              </a:rPr>
              <a:t>Look beyond IT—Risk is measured by the impact the risk has on the business, not on a particular system</a:t>
            </a:r>
            <a:endParaRPr dirty="0">
              <a:solidFill>
                <a:schemeClr val="dk1"/>
              </a:solidFill>
            </a:endParaRPr>
          </a:p>
          <a:p>
            <a:pPr marR="4481" indent="-423323">
              <a:buClr>
                <a:schemeClr val="dk1"/>
              </a:buClr>
              <a:buSzPts val="1400"/>
            </a:pPr>
            <a:r>
              <a:rPr lang="en-US" dirty="0">
                <a:solidFill>
                  <a:schemeClr val="dk1"/>
                </a:solidFill>
              </a:rPr>
              <a:t>In order for risk to be integrated into the enterprise, senior management must be supportive and involved.  </a:t>
            </a:r>
          </a:p>
          <a:p>
            <a:pPr marR="4481" lvl="1" indent="-423323">
              <a:spcBef>
                <a:spcPts val="0"/>
              </a:spcBef>
              <a:buClr>
                <a:schemeClr val="dk1"/>
              </a:buClr>
              <a:buSzPts val="1400"/>
              <a:buChar char="●"/>
            </a:pPr>
            <a:r>
              <a:rPr lang="en-US" dirty="0">
                <a:solidFill>
                  <a:schemeClr val="dk1"/>
                </a:solidFill>
              </a:rPr>
              <a:t>If management funds and supports the risk management processes we will have what we need to be successful</a:t>
            </a:r>
          </a:p>
          <a:p>
            <a:pPr marR="4481" lvl="1" indent="-423323">
              <a:spcBef>
                <a:spcPts val="0"/>
              </a:spcBef>
              <a:buClr>
                <a:schemeClr val="dk1"/>
              </a:buClr>
              <a:buSzPts val="1400"/>
              <a:buChar char="●"/>
            </a:pPr>
            <a:r>
              <a:rPr lang="en-US" dirty="0">
                <a:solidFill>
                  <a:schemeClr val="dk1"/>
                </a:solidFill>
              </a:rPr>
              <a:t>Good metrics mean that we have attainable objectives which will help us accomplish our goals</a:t>
            </a:r>
          </a:p>
          <a:p>
            <a:pPr marR="4481" lvl="1" indent="-423323">
              <a:spcBef>
                <a:spcPts val="0"/>
              </a:spcBef>
              <a:buClr>
                <a:schemeClr val="dk1"/>
              </a:buClr>
              <a:buSzPts val="1400"/>
              <a:buChar char="●"/>
            </a:pPr>
            <a:r>
              <a:rPr lang="en-US" dirty="0">
                <a:solidFill>
                  <a:schemeClr val="dk1"/>
                </a:solidFill>
              </a:rPr>
              <a:t>Good communication and transparency helps us make risk-aware business decisions</a:t>
            </a:r>
          </a:p>
          <a:p>
            <a:pPr marR="4481" indent="-423323">
              <a:buClr>
                <a:schemeClr val="dk1"/>
              </a:buClr>
              <a:buSzPts val="1400"/>
              <a:buChar char="○"/>
            </a:pPr>
            <a:endParaRPr lang="en-US" dirty="0">
              <a:solidFill>
                <a:schemeClr val="dk1"/>
              </a:solidFill>
            </a:endParaRPr>
          </a:p>
          <a:p>
            <a:pPr marR="4481" lvl="1" indent="-423323">
              <a:buClr>
                <a:schemeClr val="dk1"/>
              </a:buClr>
              <a:buSzPts val="1400"/>
            </a:pPr>
            <a:endParaRPr dirty="0">
              <a:solidFill>
                <a:schemeClr val="dk1"/>
              </a:solidFill>
            </a:endParaRPr>
          </a:p>
          <a:p>
            <a:pPr marL="1001220" marR="22411" lvl="1" indent="-296326">
              <a:spcBef>
                <a:spcPts val="75"/>
              </a:spcBef>
              <a:buNone/>
            </a:pPr>
            <a:endParaRPr i="0" u="none" strike="noStrike" cap="none" dirty="0">
              <a:solidFill>
                <a:srgbClr val="161B25"/>
              </a:solidFill>
            </a:endParaRPr>
          </a:p>
          <a:p>
            <a:pPr marL="0" indent="0">
              <a:spcBef>
                <a:spcPts val="115"/>
              </a:spcBef>
              <a:buNone/>
            </a:pPr>
            <a:endParaRPr i="0" u="none" strike="noStrike" cap="none" dirty="0">
              <a:solidFill>
                <a:srgbClr val="161B25"/>
              </a:solidFill>
            </a:endParaRPr>
          </a:p>
          <a:p>
            <a:pPr marL="231333" lvl="1" indent="0">
              <a:spcBef>
                <a:spcPts val="115"/>
              </a:spcBef>
              <a:buNone/>
            </a:pPr>
            <a:endParaRPr i="0" u="none" strike="noStrike" cap="none" dirty="0">
              <a:solidFill>
                <a:srgbClr val="161B25"/>
              </a:solidFill>
            </a:endParaRPr>
          </a:p>
          <a:p>
            <a:pPr marL="11205" indent="73458">
              <a:spcBef>
                <a:spcPts val="115"/>
              </a:spcBef>
              <a:buNone/>
            </a:pPr>
            <a:endParaRPr i="0" u="none" strike="noStrike" cap="none" dirty="0">
              <a:solidFill>
                <a:srgbClr val="161B25"/>
              </a:solidFill>
            </a:endParaRPr>
          </a:p>
          <a:p>
            <a:pPr marL="620790" lvl="1" indent="-304792">
              <a:spcBef>
                <a:spcPts val="115"/>
              </a:spcBef>
              <a:buNone/>
            </a:pPr>
            <a:endParaRPr i="0" u="none" strike="noStrike" cap="none" dirty="0">
              <a:solidFill>
                <a:srgbClr val="161B25"/>
              </a:solidFill>
            </a:endParaRPr>
          </a:p>
        </p:txBody>
      </p:sp>
      <p:sp>
        <p:nvSpPr>
          <p:cNvPr id="2" name="Slide Number Placeholder 1">
            <a:extLst>
              <a:ext uri="{FF2B5EF4-FFF2-40B4-BE49-F238E27FC236}">
                <a16:creationId xmlns:a16="http://schemas.microsoft.com/office/drawing/2014/main" id="{723D4A99-7A95-4F62-AFF4-624451473D31}"/>
              </a:ext>
            </a:extLst>
          </p:cNvPr>
          <p:cNvSpPr>
            <a:spLocks noGrp="1"/>
          </p:cNvSpPr>
          <p:nvPr>
            <p:ph type="sldNum" sz="quarter" idx="12"/>
          </p:nvPr>
        </p:nvSpPr>
        <p:spPr/>
        <p:txBody>
          <a:bodyPr/>
          <a:lstStyle/>
          <a:p>
            <a:fld id="{00000000-1234-1234-1234-123412341234}" type="slidenum">
              <a:rPr lang="en-US" smtClean="0"/>
              <a:pPr/>
              <a:t>112</a:t>
            </a:fld>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135"/>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Organizational Structures and Impact on Risk</a:t>
            </a:r>
            <a:endParaRPr dirty="0">
              <a:latin typeface="Arial" panose="020B0604020202020204" pitchFamily="34" charset="0"/>
              <a:ea typeface="Assistant ExtraBold"/>
            </a:endParaRPr>
          </a:p>
        </p:txBody>
      </p:sp>
      <p:sp>
        <p:nvSpPr>
          <p:cNvPr id="2" name="Slide Number Placeholder 1">
            <a:extLst>
              <a:ext uri="{FF2B5EF4-FFF2-40B4-BE49-F238E27FC236}">
                <a16:creationId xmlns:a16="http://schemas.microsoft.com/office/drawing/2014/main" id="{A4392BAB-A36B-4B46-B570-28F4E009BD96}"/>
              </a:ext>
            </a:extLst>
          </p:cNvPr>
          <p:cNvSpPr>
            <a:spLocks noGrp="1"/>
          </p:cNvSpPr>
          <p:nvPr>
            <p:ph type="sldNum" sz="quarter" idx="12"/>
          </p:nvPr>
        </p:nvSpPr>
        <p:spPr/>
        <p:txBody>
          <a:bodyPr/>
          <a:lstStyle/>
          <a:p>
            <a:fld id="{00000000-1234-1234-1234-123412341234}" type="slidenum">
              <a:rPr lang="en-US" smtClean="0"/>
              <a:pPr/>
              <a:t>113</a:t>
            </a:fld>
            <a:endParaRPr lang="en-US"/>
          </a:p>
        </p:txBody>
      </p:sp>
      <p:pic>
        <p:nvPicPr>
          <p:cNvPr id="3" name="Picture 2" descr="A screenshot of a cell phone&#10;&#10;Description generated with very high confidence">
            <a:extLst>
              <a:ext uri="{FF2B5EF4-FFF2-40B4-BE49-F238E27FC236}">
                <a16:creationId xmlns:a16="http://schemas.microsoft.com/office/drawing/2014/main" id="{D7CF61B0-9E79-4F26-BA42-056DCF7278A1}"/>
              </a:ext>
            </a:extLst>
          </p:cNvPr>
          <p:cNvPicPr>
            <a:picLocks noChangeAspect="1"/>
          </p:cNvPicPr>
          <p:nvPr/>
        </p:nvPicPr>
        <p:blipFill>
          <a:blip r:embed="rId3"/>
          <a:stretch>
            <a:fillRect/>
          </a:stretch>
        </p:blipFill>
        <p:spPr>
          <a:xfrm>
            <a:off x="1291507" y="2076495"/>
            <a:ext cx="7319093" cy="3894047"/>
          </a:xfrm>
          <a:prstGeom prst="rect">
            <a:avLst/>
          </a:prstGeom>
        </p:spPr>
      </p:pic>
      <p:sp>
        <p:nvSpPr>
          <p:cNvPr id="8" name="Rectangle 7">
            <a:extLst>
              <a:ext uri="{FF2B5EF4-FFF2-40B4-BE49-F238E27FC236}">
                <a16:creationId xmlns:a16="http://schemas.microsoft.com/office/drawing/2014/main" id="{D1C37E93-F464-47B8-8E32-F88DDF800684}"/>
              </a:ext>
            </a:extLst>
          </p:cNvPr>
          <p:cNvSpPr/>
          <p:nvPr/>
        </p:nvSpPr>
        <p:spPr>
          <a:xfrm>
            <a:off x="1568496" y="3565392"/>
            <a:ext cx="2169197" cy="789637"/>
          </a:xfrm>
          <a:prstGeom prst="rect">
            <a:avLst/>
          </a:prstGeom>
          <a:solidFill>
            <a:srgbClr val="009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2nd line</a:t>
            </a:r>
          </a:p>
          <a:p>
            <a:pPr algn="ctr"/>
            <a:r>
              <a:rPr lang="en-US" dirty="0"/>
              <a:t>Governance</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138"/>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Administrative Risk Controls</a:t>
            </a:r>
            <a:endParaRPr dirty="0">
              <a:latin typeface="Arial" panose="020B0604020202020204" pitchFamily="34" charset="0"/>
              <a:ea typeface="Assistant ExtraBold"/>
            </a:endParaRPr>
          </a:p>
        </p:txBody>
      </p:sp>
      <p:sp>
        <p:nvSpPr>
          <p:cNvPr id="1140" name="Google Shape;1140;p138"/>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4481" indent="-423323">
              <a:buClr>
                <a:schemeClr val="dk1"/>
              </a:buClr>
              <a:buSzPts val="1400"/>
            </a:pPr>
            <a:r>
              <a:rPr lang="en-US">
                <a:solidFill>
                  <a:schemeClr val="dk1"/>
                </a:solidFill>
              </a:rPr>
              <a:t>Segregation of duties</a:t>
            </a:r>
            <a:endParaRPr>
              <a:solidFill>
                <a:schemeClr val="dk1"/>
              </a:solidFill>
            </a:endParaRPr>
          </a:p>
          <a:p>
            <a:pPr marR="4481" indent="-423323">
              <a:buClr>
                <a:schemeClr val="dk1"/>
              </a:buClr>
              <a:buSzPts val="1400"/>
            </a:pPr>
            <a:r>
              <a:rPr lang="en-US">
                <a:solidFill>
                  <a:schemeClr val="dk1"/>
                </a:solidFill>
              </a:rPr>
              <a:t>Job rotation</a:t>
            </a:r>
            <a:endParaRPr>
              <a:solidFill>
                <a:schemeClr val="dk1"/>
              </a:solidFill>
            </a:endParaRPr>
          </a:p>
          <a:p>
            <a:pPr marR="4481" indent="-423323">
              <a:buClr>
                <a:schemeClr val="dk1"/>
              </a:buClr>
              <a:buSzPts val="1400"/>
            </a:pPr>
            <a:r>
              <a:rPr lang="en-US">
                <a:solidFill>
                  <a:schemeClr val="dk1"/>
                </a:solidFill>
              </a:rPr>
              <a:t>Mandatory vacations</a:t>
            </a:r>
            <a:endParaRPr>
              <a:solidFill>
                <a:schemeClr val="dk1"/>
              </a:solidFill>
            </a:endParaRPr>
          </a:p>
          <a:p>
            <a:pPr marR="4481" indent="-423323">
              <a:buClr>
                <a:schemeClr val="dk1"/>
              </a:buClr>
              <a:buSzPts val="1400"/>
            </a:pPr>
            <a:r>
              <a:rPr lang="en-US">
                <a:solidFill>
                  <a:schemeClr val="dk1"/>
                </a:solidFill>
              </a:rPr>
              <a:t>Dual Control, M of N Control</a:t>
            </a:r>
            <a:endParaRPr>
              <a:solidFill>
                <a:schemeClr val="dk1"/>
              </a:solidFill>
            </a:endParaRPr>
          </a:p>
          <a:p>
            <a:pPr marR="4481" indent="-423323">
              <a:buClr>
                <a:schemeClr val="dk1"/>
              </a:buClr>
              <a:buSzPts val="1400"/>
            </a:pPr>
            <a:r>
              <a:rPr lang="en-US">
                <a:solidFill>
                  <a:schemeClr val="dk1"/>
                </a:solidFill>
              </a:rPr>
              <a:t>Secure state</a:t>
            </a:r>
            <a:endParaRPr>
              <a:solidFill>
                <a:schemeClr val="dk1"/>
              </a:solidFill>
            </a:endParaRPr>
          </a:p>
          <a:p>
            <a:pPr marR="4481" indent="-423323">
              <a:buClr>
                <a:schemeClr val="dk1"/>
              </a:buClr>
              <a:buSzPts val="1400"/>
            </a:pPr>
            <a:r>
              <a:rPr lang="en-US">
                <a:solidFill>
                  <a:schemeClr val="dk1"/>
                </a:solidFill>
              </a:rPr>
              <a:t>Principle of Least Privilege</a:t>
            </a:r>
            <a:endParaRPr>
              <a:solidFill>
                <a:schemeClr val="dk1"/>
              </a:solidFill>
            </a:endParaRPr>
          </a:p>
          <a:p>
            <a:pPr marR="4481" indent="-423323">
              <a:buClr>
                <a:schemeClr val="dk1"/>
              </a:buClr>
              <a:buSzPts val="1400"/>
            </a:pPr>
            <a:r>
              <a:rPr lang="en-US">
                <a:solidFill>
                  <a:schemeClr val="dk1"/>
                </a:solidFill>
              </a:rPr>
              <a:t>Need to know</a:t>
            </a:r>
            <a:endParaRPr>
              <a:solidFill>
                <a:schemeClr val="dk1"/>
              </a:solidFill>
            </a:endParaRPr>
          </a:p>
          <a:p>
            <a:pPr marR="4481" indent="-423323">
              <a:buClr>
                <a:schemeClr val="dk1"/>
              </a:buClr>
              <a:buSzPts val="1400"/>
            </a:pPr>
            <a:r>
              <a:rPr lang="en-US">
                <a:solidFill>
                  <a:schemeClr val="dk1"/>
                </a:solidFill>
              </a:rPr>
              <a:t>AUP</a:t>
            </a:r>
            <a:endParaRPr>
              <a:solidFill>
                <a:schemeClr val="dk1"/>
              </a:solidFill>
            </a:endParaRPr>
          </a:p>
          <a:p>
            <a:pPr marR="4481" indent="-423323">
              <a:buClr>
                <a:schemeClr val="dk1"/>
              </a:buClr>
              <a:buSzPts val="1400"/>
            </a:pPr>
            <a:r>
              <a:rPr lang="en-US">
                <a:solidFill>
                  <a:schemeClr val="dk1"/>
                </a:solidFill>
              </a:rPr>
              <a:t>Data/System Ownership</a:t>
            </a:r>
            <a:endParaRPr>
              <a:solidFill>
                <a:schemeClr val="dk1"/>
              </a:solidFill>
            </a:endParaRPr>
          </a:p>
          <a:p>
            <a:pPr marL="1001220" marR="22411" lvl="1" indent="-296326">
              <a:spcBef>
                <a:spcPts val="75"/>
              </a:spcBef>
              <a:buNone/>
            </a:pPr>
            <a:endParaRPr/>
          </a:p>
          <a:p>
            <a:pPr marL="0" indent="0">
              <a:spcBef>
                <a:spcPts val="115"/>
              </a:spcBef>
              <a:buNone/>
            </a:pPr>
            <a:endParaRPr i="0" u="none" strike="noStrike" cap="none">
              <a:solidFill>
                <a:srgbClr val="161B25"/>
              </a:solidFill>
            </a:endParaRPr>
          </a:p>
          <a:p>
            <a:pPr marL="231333" lvl="1" indent="0">
              <a:spcBef>
                <a:spcPts val="115"/>
              </a:spcBef>
              <a:buNone/>
            </a:pPr>
            <a:endParaRPr i="0" u="none" strike="noStrike" cap="none">
              <a:solidFill>
                <a:srgbClr val="161B25"/>
              </a:solidFill>
            </a:endParaRPr>
          </a:p>
          <a:p>
            <a:pPr marL="11205" indent="73458">
              <a:spcBef>
                <a:spcPts val="115"/>
              </a:spcBef>
              <a:buNone/>
            </a:pPr>
            <a:endParaRPr i="0" u="none" strike="noStrike" cap="none">
              <a:solidFill>
                <a:srgbClr val="161B25"/>
              </a:solidFill>
            </a:endParaRPr>
          </a:p>
          <a:p>
            <a:pPr marL="620790" lvl="1" indent="-304792">
              <a:spcBef>
                <a:spcPts val="115"/>
              </a:spcBef>
              <a:buNone/>
            </a:pPr>
            <a:endParaRPr i="0" u="none" strike="noStrike" cap="none">
              <a:solidFill>
                <a:srgbClr val="161B25"/>
              </a:solidFill>
            </a:endParaRPr>
          </a:p>
        </p:txBody>
      </p:sp>
      <p:sp>
        <p:nvSpPr>
          <p:cNvPr id="2" name="Slide Number Placeholder 1">
            <a:extLst>
              <a:ext uri="{FF2B5EF4-FFF2-40B4-BE49-F238E27FC236}">
                <a16:creationId xmlns:a16="http://schemas.microsoft.com/office/drawing/2014/main" id="{AB09D54A-FB81-49BF-A5E7-0EC18FC65BC2}"/>
              </a:ext>
            </a:extLst>
          </p:cNvPr>
          <p:cNvSpPr>
            <a:spLocks noGrp="1"/>
          </p:cNvSpPr>
          <p:nvPr>
            <p:ph type="sldNum" sz="quarter" idx="12"/>
          </p:nvPr>
        </p:nvSpPr>
        <p:spPr/>
        <p:txBody>
          <a:bodyPr/>
          <a:lstStyle/>
          <a:p>
            <a:fld id="{00000000-1234-1234-1234-123412341234}" type="slidenum">
              <a:rPr lang="en-US" smtClean="0"/>
              <a:pPr/>
              <a:t>114</a:t>
            </a:fld>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140"/>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Assets</a:t>
            </a:r>
            <a:endParaRPr dirty="0">
              <a:latin typeface="Arial" panose="020B0604020202020204" pitchFamily="34" charset="0"/>
              <a:ea typeface="Assistant ExtraBold"/>
            </a:endParaRPr>
          </a:p>
        </p:txBody>
      </p:sp>
      <p:sp>
        <p:nvSpPr>
          <p:cNvPr id="1153" name="Google Shape;1153;p140"/>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4481" indent="-423323">
              <a:buClr>
                <a:schemeClr val="dk1"/>
              </a:buClr>
              <a:buSzPts val="1400"/>
            </a:pPr>
            <a:r>
              <a:rPr lang="en-US" sz="2000" dirty="0">
                <a:solidFill>
                  <a:schemeClr val="dk1"/>
                </a:solidFill>
              </a:rPr>
              <a:t>Information</a:t>
            </a:r>
            <a:endParaRPr sz="2000" dirty="0">
              <a:solidFill>
                <a:schemeClr val="dk1"/>
              </a:solidFill>
            </a:endParaRPr>
          </a:p>
          <a:p>
            <a:pPr marR="4481" indent="-423323">
              <a:buClr>
                <a:schemeClr val="dk1"/>
              </a:buClr>
              <a:buSzPts val="1400"/>
            </a:pPr>
            <a:r>
              <a:rPr lang="en-US" sz="2000" dirty="0">
                <a:solidFill>
                  <a:schemeClr val="dk1"/>
                </a:solidFill>
              </a:rPr>
              <a:t>Reputation</a:t>
            </a:r>
            <a:endParaRPr sz="2000" dirty="0">
              <a:solidFill>
                <a:schemeClr val="dk1"/>
              </a:solidFill>
            </a:endParaRPr>
          </a:p>
          <a:p>
            <a:pPr marR="4481" indent="-423323">
              <a:buClr>
                <a:schemeClr val="dk1"/>
              </a:buClr>
              <a:buSzPts val="1400"/>
            </a:pPr>
            <a:r>
              <a:rPr lang="en-US" sz="2000" dirty="0">
                <a:solidFill>
                  <a:schemeClr val="dk1"/>
                </a:solidFill>
              </a:rPr>
              <a:t>Brand</a:t>
            </a:r>
            <a:endParaRPr sz="2000" dirty="0">
              <a:solidFill>
                <a:schemeClr val="dk1"/>
              </a:solidFill>
            </a:endParaRPr>
          </a:p>
          <a:p>
            <a:pPr marR="4481" indent="-423323">
              <a:buClr>
                <a:schemeClr val="dk1"/>
              </a:buClr>
              <a:buSzPts val="1400"/>
            </a:pPr>
            <a:r>
              <a:rPr lang="en-US" sz="2000" dirty="0">
                <a:solidFill>
                  <a:schemeClr val="dk1"/>
                </a:solidFill>
              </a:rPr>
              <a:t>Intellectual property</a:t>
            </a:r>
            <a:endParaRPr sz="2000" dirty="0">
              <a:solidFill>
                <a:schemeClr val="dk1"/>
              </a:solidFill>
            </a:endParaRPr>
          </a:p>
          <a:p>
            <a:pPr marR="4481" indent="-423323">
              <a:buClr>
                <a:schemeClr val="dk1"/>
              </a:buClr>
              <a:buSzPts val="1400"/>
            </a:pPr>
            <a:r>
              <a:rPr lang="en-US" sz="2000" dirty="0">
                <a:solidFill>
                  <a:schemeClr val="dk1"/>
                </a:solidFill>
              </a:rPr>
              <a:t>Facilities</a:t>
            </a:r>
            <a:endParaRPr sz="2000" dirty="0">
              <a:solidFill>
                <a:schemeClr val="dk1"/>
              </a:solidFill>
            </a:endParaRPr>
          </a:p>
          <a:p>
            <a:pPr marR="4481" indent="-423323">
              <a:buClr>
                <a:schemeClr val="dk1"/>
              </a:buClr>
              <a:buSzPts val="1400"/>
            </a:pPr>
            <a:r>
              <a:rPr lang="en-US" sz="2000" dirty="0">
                <a:solidFill>
                  <a:schemeClr val="dk1"/>
                </a:solidFill>
              </a:rPr>
              <a:t>Equipment</a:t>
            </a:r>
            <a:endParaRPr sz="2000" dirty="0">
              <a:solidFill>
                <a:schemeClr val="dk1"/>
              </a:solidFill>
            </a:endParaRPr>
          </a:p>
          <a:p>
            <a:pPr marR="4481" indent="-423323">
              <a:buClr>
                <a:schemeClr val="dk1"/>
              </a:buClr>
              <a:buSzPts val="1400"/>
            </a:pPr>
            <a:r>
              <a:rPr lang="en-US" sz="2000" dirty="0">
                <a:solidFill>
                  <a:schemeClr val="dk1"/>
                </a:solidFill>
              </a:rPr>
              <a:t>Cash and investments</a:t>
            </a:r>
            <a:endParaRPr sz="2000" dirty="0">
              <a:solidFill>
                <a:schemeClr val="dk1"/>
              </a:solidFill>
            </a:endParaRPr>
          </a:p>
          <a:p>
            <a:pPr marR="4481" indent="-423323">
              <a:buClr>
                <a:schemeClr val="dk1"/>
              </a:buClr>
              <a:buSzPts val="1400"/>
            </a:pPr>
            <a:r>
              <a:rPr lang="en-US" sz="2000" dirty="0">
                <a:solidFill>
                  <a:schemeClr val="dk1"/>
                </a:solidFill>
              </a:rPr>
              <a:t>Customer lists</a:t>
            </a:r>
            <a:endParaRPr sz="2000" dirty="0">
              <a:solidFill>
                <a:schemeClr val="dk1"/>
              </a:solidFill>
            </a:endParaRPr>
          </a:p>
          <a:p>
            <a:pPr marR="4481" indent="-423323">
              <a:buClr>
                <a:schemeClr val="dk1"/>
              </a:buClr>
              <a:buSzPts val="1400"/>
            </a:pPr>
            <a:r>
              <a:rPr lang="en-US" sz="2000" dirty="0">
                <a:solidFill>
                  <a:schemeClr val="dk1"/>
                </a:solidFill>
              </a:rPr>
              <a:t>Research</a:t>
            </a:r>
            <a:endParaRPr sz="2000" dirty="0">
              <a:solidFill>
                <a:schemeClr val="dk1"/>
              </a:solidFill>
            </a:endParaRPr>
          </a:p>
          <a:p>
            <a:pPr marR="4481" indent="-423323">
              <a:buClr>
                <a:schemeClr val="dk1"/>
              </a:buClr>
              <a:buSzPts val="1400"/>
            </a:pPr>
            <a:r>
              <a:rPr lang="en-US" sz="2000" dirty="0">
                <a:solidFill>
                  <a:schemeClr val="dk1"/>
                </a:solidFill>
              </a:rPr>
              <a:t>People</a:t>
            </a:r>
            <a:endParaRPr sz="2000" dirty="0">
              <a:solidFill>
                <a:schemeClr val="dk1"/>
              </a:solidFill>
            </a:endParaRPr>
          </a:p>
          <a:p>
            <a:pPr marR="4481" indent="-423323">
              <a:buClr>
                <a:schemeClr val="dk1"/>
              </a:buClr>
              <a:buSzPts val="1400"/>
            </a:pPr>
            <a:r>
              <a:rPr lang="en-US" sz="2000" dirty="0">
                <a:solidFill>
                  <a:schemeClr val="dk1"/>
                </a:solidFill>
              </a:rPr>
              <a:t>Service/business process</a:t>
            </a:r>
            <a:endParaRPr sz="2000" dirty="0">
              <a:solidFill>
                <a:schemeClr val="dk1"/>
              </a:solidFill>
            </a:endParaRPr>
          </a:p>
          <a:p>
            <a:pPr marL="1001220" marR="22411" lvl="1" indent="-296326">
              <a:spcBef>
                <a:spcPts val="75"/>
              </a:spcBef>
              <a:buNone/>
            </a:pPr>
            <a:endParaRPr sz="1800" dirty="0"/>
          </a:p>
          <a:p>
            <a:pPr marL="0" indent="0">
              <a:spcBef>
                <a:spcPts val="115"/>
              </a:spcBef>
              <a:buNone/>
            </a:pPr>
            <a:endParaRPr sz="2000" i="0" u="none" strike="noStrike" cap="none" dirty="0">
              <a:solidFill>
                <a:srgbClr val="161B25"/>
              </a:solidFill>
            </a:endParaRPr>
          </a:p>
          <a:p>
            <a:pPr marL="231333" lvl="1" indent="0">
              <a:spcBef>
                <a:spcPts val="115"/>
              </a:spcBef>
              <a:buNone/>
            </a:pPr>
            <a:endParaRPr sz="1800" i="0" u="none" strike="noStrike" cap="none" dirty="0">
              <a:solidFill>
                <a:srgbClr val="161B25"/>
              </a:solidFill>
            </a:endParaRPr>
          </a:p>
          <a:p>
            <a:pPr marL="11205" indent="73458">
              <a:spcBef>
                <a:spcPts val="115"/>
              </a:spcBef>
              <a:buNone/>
            </a:pPr>
            <a:endParaRPr sz="2000" i="0" u="none" strike="noStrike" cap="none" dirty="0">
              <a:solidFill>
                <a:srgbClr val="161B25"/>
              </a:solidFill>
            </a:endParaRPr>
          </a:p>
          <a:p>
            <a:pPr marL="620790" lvl="1" indent="-304792">
              <a:spcBef>
                <a:spcPts val="115"/>
              </a:spcBef>
              <a:buNone/>
            </a:pPr>
            <a:endParaRPr sz="1800" i="0" u="none" strike="noStrike" cap="none" dirty="0">
              <a:solidFill>
                <a:srgbClr val="161B25"/>
              </a:solidFill>
            </a:endParaRPr>
          </a:p>
        </p:txBody>
      </p:sp>
      <p:sp>
        <p:nvSpPr>
          <p:cNvPr id="2" name="Slide Number Placeholder 1">
            <a:extLst>
              <a:ext uri="{FF2B5EF4-FFF2-40B4-BE49-F238E27FC236}">
                <a16:creationId xmlns:a16="http://schemas.microsoft.com/office/drawing/2014/main" id="{465CF3E0-DA92-44EC-A9A9-CA0BE9546B58}"/>
              </a:ext>
            </a:extLst>
          </p:cNvPr>
          <p:cNvSpPr>
            <a:spLocks noGrp="1"/>
          </p:cNvSpPr>
          <p:nvPr>
            <p:ph type="sldNum" sz="quarter" idx="12"/>
          </p:nvPr>
        </p:nvSpPr>
        <p:spPr/>
        <p:txBody>
          <a:bodyPr/>
          <a:lstStyle/>
          <a:p>
            <a:fld id="{00000000-1234-1234-1234-123412341234}" type="slidenum">
              <a:rPr lang="en-US" smtClean="0"/>
              <a:pPr/>
              <a:t>115</a:t>
            </a:fld>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41"/>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Assets</a:t>
            </a:r>
            <a:endParaRPr dirty="0">
              <a:latin typeface="Arial" panose="020B0604020202020204" pitchFamily="34" charset="0"/>
              <a:ea typeface="Assistant ExtraBold"/>
            </a:endParaRPr>
          </a:p>
        </p:txBody>
      </p:sp>
      <p:sp>
        <p:nvSpPr>
          <p:cNvPr id="1159" name="Google Shape;1159;p141"/>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4481" indent="-423323">
              <a:buClr>
                <a:schemeClr val="dk1"/>
              </a:buClr>
              <a:buSzPts val="1400"/>
            </a:pPr>
            <a:r>
              <a:rPr lang="en-US">
                <a:solidFill>
                  <a:schemeClr val="dk1"/>
                </a:solidFill>
              </a:rPr>
              <a:t>Contributing factors to calculating asset value include:</a:t>
            </a:r>
            <a:endParaRPr>
              <a:solidFill>
                <a:schemeClr val="dk1"/>
              </a:solidFill>
            </a:endParaRPr>
          </a:p>
          <a:p>
            <a:pPr marR="4481" lvl="1">
              <a:spcBef>
                <a:spcPts val="0"/>
              </a:spcBef>
              <a:buClr>
                <a:schemeClr val="dk1"/>
              </a:buClr>
            </a:pPr>
            <a:r>
              <a:rPr lang="en-US">
                <a:solidFill>
                  <a:schemeClr val="dk1"/>
                </a:solidFill>
              </a:rPr>
              <a:t>Financial penalties for legal non-compliance</a:t>
            </a:r>
            <a:endParaRPr>
              <a:solidFill>
                <a:schemeClr val="dk1"/>
              </a:solidFill>
            </a:endParaRPr>
          </a:p>
          <a:p>
            <a:pPr marR="4481" lvl="1">
              <a:spcBef>
                <a:spcPts val="0"/>
              </a:spcBef>
              <a:buClr>
                <a:schemeClr val="dk1"/>
              </a:buClr>
            </a:pPr>
            <a:r>
              <a:rPr lang="en-US">
                <a:solidFill>
                  <a:schemeClr val="dk1"/>
                </a:solidFill>
              </a:rPr>
              <a:t>Impact on business processes</a:t>
            </a:r>
            <a:endParaRPr>
              <a:solidFill>
                <a:schemeClr val="dk1"/>
              </a:solidFill>
            </a:endParaRPr>
          </a:p>
          <a:p>
            <a:pPr marR="4481" lvl="1">
              <a:spcBef>
                <a:spcPts val="0"/>
              </a:spcBef>
              <a:buClr>
                <a:schemeClr val="dk1"/>
              </a:buClr>
            </a:pPr>
            <a:r>
              <a:rPr lang="en-US">
                <a:solidFill>
                  <a:schemeClr val="dk1"/>
                </a:solidFill>
              </a:rPr>
              <a:t>Damage to reputation</a:t>
            </a:r>
            <a:endParaRPr>
              <a:solidFill>
                <a:schemeClr val="dk1"/>
              </a:solidFill>
            </a:endParaRPr>
          </a:p>
          <a:p>
            <a:pPr marR="4481" lvl="1">
              <a:spcBef>
                <a:spcPts val="0"/>
              </a:spcBef>
              <a:buClr>
                <a:schemeClr val="dk1"/>
              </a:buClr>
            </a:pPr>
            <a:r>
              <a:rPr lang="en-US">
                <a:solidFill>
                  <a:schemeClr val="dk1"/>
                </a:solidFill>
              </a:rPr>
              <a:t>Additional costs for repair/replacement</a:t>
            </a:r>
            <a:endParaRPr>
              <a:solidFill>
                <a:schemeClr val="dk1"/>
              </a:solidFill>
            </a:endParaRPr>
          </a:p>
          <a:p>
            <a:pPr marR="4481" lvl="1">
              <a:spcBef>
                <a:spcPts val="0"/>
              </a:spcBef>
              <a:buClr>
                <a:schemeClr val="dk1"/>
              </a:buClr>
            </a:pPr>
            <a:r>
              <a:rPr lang="en-US">
                <a:solidFill>
                  <a:schemeClr val="dk1"/>
                </a:solidFill>
              </a:rPr>
              <a:t>Effect on third parties and business partners</a:t>
            </a:r>
            <a:endParaRPr>
              <a:solidFill>
                <a:schemeClr val="dk1"/>
              </a:solidFill>
            </a:endParaRPr>
          </a:p>
          <a:p>
            <a:pPr marR="4481" lvl="1">
              <a:spcBef>
                <a:spcPts val="0"/>
              </a:spcBef>
              <a:buClr>
                <a:schemeClr val="dk1"/>
              </a:buClr>
            </a:pPr>
            <a:r>
              <a:rPr lang="en-US">
                <a:solidFill>
                  <a:schemeClr val="dk1"/>
                </a:solidFill>
              </a:rPr>
              <a:t>Injury to staff or other personnel</a:t>
            </a:r>
            <a:endParaRPr>
              <a:solidFill>
                <a:schemeClr val="dk1"/>
              </a:solidFill>
            </a:endParaRPr>
          </a:p>
          <a:p>
            <a:pPr marR="4481" lvl="1">
              <a:spcBef>
                <a:spcPts val="0"/>
              </a:spcBef>
              <a:buClr>
                <a:schemeClr val="dk1"/>
              </a:buClr>
            </a:pPr>
            <a:r>
              <a:rPr lang="en-US">
                <a:solidFill>
                  <a:schemeClr val="dk1"/>
                </a:solidFill>
              </a:rPr>
              <a:t>Violations of privacy</a:t>
            </a:r>
            <a:endParaRPr>
              <a:solidFill>
                <a:schemeClr val="dk1"/>
              </a:solidFill>
            </a:endParaRPr>
          </a:p>
          <a:p>
            <a:pPr marR="4481" lvl="1">
              <a:spcBef>
                <a:spcPts val="0"/>
              </a:spcBef>
              <a:buClr>
                <a:schemeClr val="dk1"/>
              </a:buClr>
            </a:pPr>
            <a:r>
              <a:rPr lang="en-US">
                <a:solidFill>
                  <a:schemeClr val="dk1"/>
                </a:solidFill>
              </a:rPr>
              <a:t>Breach of contracts</a:t>
            </a:r>
            <a:endParaRPr>
              <a:solidFill>
                <a:schemeClr val="dk1"/>
              </a:solidFill>
            </a:endParaRPr>
          </a:p>
          <a:p>
            <a:pPr marR="4481" lvl="1">
              <a:spcBef>
                <a:spcPts val="0"/>
              </a:spcBef>
              <a:buClr>
                <a:schemeClr val="dk1"/>
              </a:buClr>
            </a:pPr>
            <a:r>
              <a:rPr lang="en-US">
                <a:solidFill>
                  <a:schemeClr val="dk1"/>
                </a:solidFill>
              </a:rPr>
              <a:t>Loss of competitive advantage</a:t>
            </a:r>
            <a:endParaRPr>
              <a:solidFill>
                <a:schemeClr val="dk1"/>
              </a:solidFill>
            </a:endParaRPr>
          </a:p>
          <a:p>
            <a:pPr marR="4481" lvl="1">
              <a:spcBef>
                <a:spcPts val="0"/>
              </a:spcBef>
              <a:buClr>
                <a:schemeClr val="dk1"/>
              </a:buClr>
            </a:pPr>
            <a:r>
              <a:rPr lang="en-US">
                <a:solidFill>
                  <a:schemeClr val="dk1"/>
                </a:solidFill>
              </a:rPr>
              <a:t>Legal costs</a:t>
            </a:r>
            <a:endParaRPr>
              <a:solidFill>
                <a:schemeClr val="dk1"/>
              </a:solidFill>
            </a:endParaRPr>
          </a:p>
          <a:p>
            <a:pPr marL="11205" indent="73458">
              <a:spcBef>
                <a:spcPts val="115"/>
              </a:spcBef>
              <a:buNone/>
            </a:pPr>
            <a:endParaRPr i="0" u="none" strike="noStrike" cap="none">
              <a:solidFill>
                <a:srgbClr val="161B25"/>
              </a:solidFill>
            </a:endParaRPr>
          </a:p>
          <a:p>
            <a:pPr marL="620790" lvl="1" indent="-304792">
              <a:spcBef>
                <a:spcPts val="115"/>
              </a:spcBef>
              <a:buNone/>
            </a:pPr>
            <a:endParaRPr i="0" u="none" strike="noStrike" cap="none">
              <a:solidFill>
                <a:srgbClr val="161B25"/>
              </a:solidFill>
            </a:endParaRPr>
          </a:p>
        </p:txBody>
      </p:sp>
      <p:sp>
        <p:nvSpPr>
          <p:cNvPr id="2" name="Slide Number Placeholder 1">
            <a:extLst>
              <a:ext uri="{FF2B5EF4-FFF2-40B4-BE49-F238E27FC236}">
                <a16:creationId xmlns:a16="http://schemas.microsoft.com/office/drawing/2014/main" id="{254DD184-717A-4707-A2EE-A23ED961BC30}"/>
              </a:ext>
            </a:extLst>
          </p:cNvPr>
          <p:cNvSpPr>
            <a:spLocks noGrp="1"/>
          </p:cNvSpPr>
          <p:nvPr>
            <p:ph type="sldNum" sz="quarter" idx="12"/>
          </p:nvPr>
        </p:nvSpPr>
        <p:spPr/>
        <p:txBody>
          <a:bodyPr/>
          <a:lstStyle/>
          <a:p>
            <a:fld id="{00000000-1234-1234-1234-123412341234}" type="slidenum">
              <a:rPr lang="en-US" smtClean="0"/>
              <a:pPr/>
              <a:t>116</a:t>
            </a:fld>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142"/>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Threats</a:t>
            </a:r>
            <a:endParaRPr dirty="0">
              <a:latin typeface="Arial" panose="020B0604020202020204" pitchFamily="34" charset="0"/>
              <a:ea typeface="Assistant ExtraBold"/>
            </a:endParaRPr>
          </a:p>
        </p:txBody>
      </p:sp>
      <p:sp>
        <p:nvSpPr>
          <p:cNvPr id="1165" name="Google Shape;1165;p142"/>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4481" indent="-423323">
              <a:buClr>
                <a:schemeClr val="dk1"/>
              </a:buClr>
              <a:buSzPts val="1400"/>
            </a:pPr>
            <a:r>
              <a:rPr lang="en-US">
                <a:solidFill>
                  <a:schemeClr val="dk1"/>
                </a:solidFill>
              </a:rPr>
              <a:t>Internal threats</a:t>
            </a:r>
            <a:endParaRPr>
              <a:solidFill>
                <a:schemeClr val="dk1"/>
              </a:solidFill>
            </a:endParaRPr>
          </a:p>
          <a:p>
            <a:pPr marR="4481" lvl="1" indent="-423323">
              <a:spcBef>
                <a:spcPts val="0"/>
              </a:spcBef>
              <a:buClr>
                <a:schemeClr val="dk1"/>
              </a:buClr>
              <a:buSzPts val="1400"/>
            </a:pPr>
            <a:r>
              <a:rPr lang="en-US">
                <a:solidFill>
                  <a:schemeClr val="dk1"/>
                </a:solidFill>
              </a:rPr>
              <a:t>Personnel</a:t>
            </a:r>
            <a:endParaRPr>
              <a:solidFill>
                <a:schemeClr val="dk1"/>
              </a:solidFill>
            </a:endParaRPr>
          </a:p>
          <a:p>
            <a:pPr marR="4481" indent="-423323">
              <a:buClr>
                <a:schemeClr val="dk1"/>
              </a:buClr>
              <a:buSzPts val="1400"/>
            </a:pPr>
            <a:r>
              <a:rPr lang="en-US">
                <a:solidFill>
                  <a:schemeClr val="dk1"/>
                </a:solidFill>
              </a:rPr>
              <a:t>External threats</a:t>
            </a:r>
            <a:endParaRPr>
              <a:solidFill>
                <a:schemeClr val="dk1"/>
              </a:solidFill>
            </a:endParaRPr>
          </a:p>
          <a:p>
            <a:pPr marR="4481" lvl="1" indent="-423323">
              <a:spcBef>
                <a:spcPts val="0"/>
              </a:spcBef>
              <a:buClr>
                <a:schemeClr val="dk1"/>
              </a:buClr>
              <a:buSzPts val="1400"/>
            </a:pPr>
            <a:r>
              <a:rPr lang="en-US">
                <a:solidFill>
                  <a:schemeClr val="dk1"/>
                </a:solidFill>
              </a:rPr>
              <a:t>Natural events</a:t>
            </a:r>
            <a:endParaRPr>
              <a:solidFill>
                <a:schemeClr val="dk1"/>
              </a:solidFill>
            </a:endParaRPr>
          </a:p>
          <a:p>
            <a:pPr marR="4481" lvl="1" indent="-423323">
              <a:spcBef>
                <a:spcPts val="0"/>
              </a:spcBef>
              <a:buClr>
                <a:schemeClr val="dk1"/>
              </a:buClr>
              <a:buSzPts val="1400"/>
            </a:pPr>
            <a:r>
              <a:rPr lang="en-US">
                <a:solidFill>
                  <a:schemeClr val="dk1"/>
                </a:solidFill>
              </a:rPr>
              <a:t>Theft</a:t>
            </a:r>
            <a:endParaRPr>
              <a:solidFill>
                <a:schemeClr val="dk1"/>
              </a:solidFill>
            </a:endParaRPr>
          </a:p>
          <a:p>
            <a:pPr marR="4481" lvl="1" indent="-423323">
              <a:spcBef>
                <a:spcPts val="0"/>
              </a:spcBef>
              <a:buClr>
                <a:schemeClr val="dk1"/>
              </a:buClr>
              <a:buSzPts val="1400"/>
            </a:pPr>
            <a:r>
              <a:rPr lang="en-US">
                <a:solidFill>
                  <a:schemeClr val="dk1"/>
                </a:solidFill>
              </a:rPr>
              <a:t>Sabotage/terrorism</a:t>
            </a:r>
            <a:endParaRPr>
              <a:solidFill>
                <a:schemeClr val="dk1"/>
              </a:solidFill>
            </a:endParaRPr>
          </a:p>
          <a:p>
            <a:pPr marR="4481" lvl="1" indent="-423323">
              <a:spcBef>
                <a:spcPts val="0"/>
              </a:spcBef>
              <a:buClr>
                <a:schemeClr val="dk1"/>
              </a:buClr>
              <a:buSzPts val="1400"/>
            </a:pPr>
            <a:r>
              <a:rPr lang="en-US">
                <a:solidFill>
                  <a:schemeClr val="dk1"/>
                </a:solidFill>
              </a:rPr>
              <a:t>Criminal acts</a:t>
            </a:r>
            <a:endParaRPr>
              <a:solidFill>
                <a:schemeClr val="dk1"/>
              </a:solidFill>
            </a:endParaRPr>
          </a:p>
          <a:p>
            <a:pPr marR="4481" lvl="1" indent="-423323">
              <a:spcBef>
                <a:spcPts val="0"/>
              </a:spcBef>
              <a:buClr>
                <a:schemeClr val="dk1"/>
              </a:buClr>
              <a:buSzPts val="1400"/>
            </a:pPr>
            <a:r>
              <a:rPr lang="en-US">
                <a:solidFill>
                  <a:schemeClr val="dk1"/>
                </a:solidFill>
              </a:rPr>
              <a:t>Software errors</a:t>
            </a:r>
            <a:endParaRPr>
              <a:solidFill>
                <a:schemeClr val="dk1"/>
              </a:solidFill>
            </a:endParaRPr>
          </a:p>
          <a:p>
            <a:pPr marR="4481" lvl="1" indent="-423323">
              <a:spcBef>
                <a:spcPts val="0"/>
              </a:spcBef>
              <a:buClr>
                <a:schemeClr val="dk1"/>
              </a:buClr>
              <a:buSzPts val="1400"/>
            </a:pPr>
            <a:r>
              <a:rPr lang="en-US">
                <a:solidFill>
                  <a:schemeClr val="dk1"/>
                </a:solidFill>
              </a:rPr>
              <a:t>Mechanical failures</a:t>
            </a:r>
            <a:endParaRPr>
              <a:solidFill>
                <a:schemeClr val="dk1"/>
              </a:solidFill>
            </a:endParaRPr>
          </a:p>
          <a:p>
            <a:pPr marR="4481" lvl="1" indent="-423323">
              <a:spcBef>
                <a:spcPts val="0"/>
              </a:spcBef>
              <a:buClr>
                <a:schemeClr val="dk1"/>
              </a:buClr>
              <a:buSzPts val="1400"/>
            </a:pPr>
            <a:r>
              <a:rPr lang="en-US">
                <a:solidFill>
                  <a:schemeClr val="dk1"/>
                </a:solidFill>
              </a:rPr>
              <a:t>Accidents</a:t>
            </a:r>
            <a:endParaRPr>
              <a:solidFill>
                <a:schemeClr val="dk1"/>
              </a:solidFill>
            </a:endParaRPr>
          </a:p>
          <a:p>
            <a:pPr marR="4481" lvl="1" indent="-423323">
              <a:spcBef>
                <a:spcPts val="0"/>
              </a:spcBef>
              <a:buClr>
                <a:schemeClr val="dk1"/>
              </a:buClr>
              <a:buSzPts val="1400"/>
            </a:pPr>
            <a:r>
              <a:rPr lang="en-US">
                <a:solidFill>
                  <a:schemeClr val="dk1"/>
                </a:solidFill>
              </a:rPr>
              <a:t>Emerging threats</a:t>
            </a:r>
            <a:endParaRPr>
              <a:solidFill>
                <a:schemeClr val="dk1"/>
              </a:solidFill>
            </a:endParaRPr>
          </a:p>
          <a:p>
            <a:pPr marL="11205" indent="73458">
              <a:spcBef>
                <a:spcPts val="115"/>
              </a:spcBef>
              <a:buNone/>
            </a:pPr>
            <a:endParaRPr i="0" u="none" strike="noStrike" cap="none">
              <a:solidFill>
                <a:srgbClr val="161B25"/>
              </a:solidFill>
            </a:endParaRPr>
          </a:p>
          <a:p>
            <a:pPr marL="620790" lvl="1" indent="-304792">
              <a:spcBef>
                <a:spcPts val="115"/>
              </a:spcBef>
              <a:buNone/>
            </a:pPr>
            <a:endParaRPr i="0" u="none" strike="noStrike" cap="none">
              <a:solidFill>
                <a:srgbClr val="161B25"/>
              </a:solidFill>
            </a:endParaRPr>
          </a:p>
        </p:txBody>
      </p:sp>
      <p:sp>
        <p:nvSpPr>
          <p:cNvPr id="2" name="Slide Number Placeholder 1">
            <a:extLst>
              <a:ext uri="{FF2B5EF4-FFF2-40B4-BE49-F238E27FC236}">
                <a16:creationId xmlns:a16="http://schemas.microsoft.com/office/drawing/2014/main" id="{3E5F27DE-8A45-4589-BCB0-80C3D32D4380}"/>
              </a:ext>
            </a:extLst>
          </p:cNvPr>
          <p:cNvSpPr>
            <a:spLocks noGrp="1"/>
          </p:cNvSpPr>
          <p:nvPr>
            <p:ph type="sldNum" sz="quarter" idx="12"/>
          </p:nvPr>
        </p:nvSpPr>
        <p:spPr/>
        <p:txBody>
          <a:bodyPr/>
          <a:lstStyle/>
          <a:p>
            <a:fld id="{00000000-1234-1234-1234-123412341234}" type="slidenum">
              <a:rPr lang="en-US" smtClean="0"/>
              <a:pPr/>
              <a:t>117</a:t>
            </a:fld>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142"/>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Vulnerabilities</a:t>
            </a:r>
            <a:endParaRPr dirty="0">
              <a:latin typeface="Arial" panose="020B0604020202020204" pitchFamily="34" charset="0"/>
              <a:ea typeface="Assistant ExtraBold"/>
            </a:endParaRPr>
          </a:p>
        </p:txBody>
      </p:sp>
      <p:sp>
        <p:nvSpPr>
          <p:cNvPr id="1165" name="Google Shape;1165;p142"/>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4481" indent="-423323">
              <a:buClr>
                <a:schemeClr val="dk1"/>
              </a:buClr>
              <a:buSzPts val="1400"/>
            </a:pPr>
            <a:r>
              <a:rPr lang="en-US" dirty="0">
                <a:solidFill>
                  <a:schemeClr val="dk1"/>
                </a:solidFill>
              </a:rPr>
              <a:t>Applications</a:t>
            </a:r>
          </a:p>
          <a:p>
            <a:pPr marR="4481" lvl="1" indent="-423323">
              <a:spcBef>
                <a:spcPts val="0"/>
              </a:spcBef>
              <a:buClr>
                <a:schemeClr val="dk1"/>
              </a:buClr>
              <a:buSzPts val="1400"/>
              <a:buFont typeface="Assistant SemiBold"/>
              <a:buChar char="●"/>
            </a:pPr>
            <a:r>
              <a:rPr lang="en-US" dirty="0">
                <a:solidFill>
                  <a:schemeClr val="dk1"/>
                </a:solidFill>
              </a:rPr>
              <a:t>Poorly written applications</a:t>
            </a:r>
          </a:p>
          <a:p>
            <a:pPr marR="4481" lvl="1" indent="-423323">
              <a:spcBef>
                <a:spcPts val="0"/>
              </a:spcBef>
              <a:buClr>
                <a:schemeClr val="dk1"/>
              </a:buClr>
              <a:buSzPts val="1400"/>
              <a:buFont typeface="Assistant SemiBold"/>
              <a:buChar char="●"/>
            </a:pPr>
            <a:r>
              <a:rPr lang="en-US" dirty="0">
                <a:solidFill>
                  <a:schemeClr val="dk1"/>
                </a:solidFill>
              </a:rPr>
              <a:t>Lack of testing</a:t>
            </a:r>
          </a:p>
          <a:p>
            <a:pPr marR="4481" lvl="1" indent="-423323">
              <a:spcBef>
                <a:spcPts val="0"/>
              </a:spcBef>
              <a:buClr>
                <a:schemeClr val="dk1"/>
              </a:buClr>
              <a:buSzPts val="1400"/>
              <a:buFont typeface="Assistant SemiBold"/>
              <a:buChar char="●"/>
            </a:pPr>
            <a:r>
              <a:rPr lang="en-US" dirty="0">
                <a:solidFill>
                  <a:schemeClr val="dk1"/>
                </a:solidFill>
              </a:rPr>
              <a:t>Reused Code</a:t>
            </a:r>
            <a:endParaRPr dirty="0">
              <a:solidFill>
                <a:schemeClr val="dk1"/>
              </a:solidFill>
            </a:endParaRPr>
          </a:p>
          <a:p>
            <a:pPr marL="567252" marR="4481" indent="-380990">
              <a:buClr>
                <a:schemeClr val="dk1"/>
              </a:buClr>
              <a:buSzPts val="1400"/>
            </a:pPr>
            <a:r>
              <a:rPr lang="en-US" dirty="0">
                <a:solidFill>
                  <a:schemeClr val="dk1"/>
                </a:solidFill>
              </a:rPr>
              <a:t>Personnel</a:t>
            </a:r>
          </a:p>
          <a:p>
            <a:pPr marL="567252" marR="4481" indent="-380990">
              <a:buClr>
                <a:schemeClr val="dk1"/>
              </a:buClr>
              <a:buSzPts val="1400"/>
            </a:pPr>
            <a:r>
              <a:rPr lang="en-US" dirty="0">
                <a:solidFill>
                  <a:schemeClr val="dk1"/>
                </a:solidFill>
              </a:rPr>
              <a:t>Weak (or poorly enforced policies)</a:t>
            </a:r>
            <a:endParaRPr dirty="0">
              <a:solidFill>
                <a:schemeClr val="dk1"/>
              </a:solidFill>
            </a:endParaRPr>
          </a:p>
          <a:p>
            <a:pPr marR="4481" indent="-423323">
              <a:buClr>
                <a:schemeClr val="dk1"/>
              </a:buClr>
              <a:buSzPts val="1400"/>
            </a:pPr>
            <a:r>
              <a:rPr lang="en-US" dirty="0">
                <a:solidFill>
                  <a:schemeClr val="dk1"/>
                </a:solidFill>
              </a:rPr>
              <a:t>Susceptibility to natural disasters  </a:t>
            </a:r>
          </a:p>
          <a:p>
            <a:pPr marR="4481" indent="-423323">
              <a:buClr>
                <a:schemeClr val="dk1"/>
              </a:buClr>
              <a:buSzPts val="1400"/>
            </a:pPr>
            <a:r>
              <a:rPr lang="en-US" dirty="0">
                <a:solidFill>
                  <a:schemeClr val="dk1"/>
                </a:solidFill>
              </a:rPr>
              <a:t> Natural events</a:t>
            </a:r>
          </a:p>
          <a:p>
            <a:pPr marR="4481" indent="-423323">
              <a:buClr>
                <a:schemeClr val="dk1"/>
              </a:buClr>
              <a:buSzPts val="1400"/>
            </a:pPr>
            <a:r>
              <a:rPr lang="en-US" i="0" u="none" strike="noStrike" cap="none" dirty="0">
                <a:solidFill>
                  <a:schemeClr val="dk1"/>
                </a:solidFill>
              </a:rPr>
              <a:t>Difficulty in protecting agains</a:t>
            </a:r>
            <a:r>
              <a:rPr lang="en-US" dirty="0">
                <a:solidFill>
                  <a:schemeClr val="dk1"/>
                </a:solidFill>
              </a:rPr>
              <a:t>t emerging threats</a:t>
            </a:r>
          </a:p>
          <a:p>
            <a:pPr marR="4481" indent="-423323">
              <a:buClr>
                <a:schemeClr val="dk1"/>
              </a:buClr>
              <a:buSzPts val="1400"/>
            </a:pPr>
            <a:endParaRPr i="0" u="none" strike="noStrike" cap="none" dirty="0">
              <a:solidFill>
                <a:srgbClr val="161B25"/>
              </a:solidFill>
            </a:endParaRPr>
          </a:p>
          <a:p>
            <a:pPr marL="620790" lvl="1" indent="-304792">
              <a:spcBef>
                <a:spcPts val="115"/>
              </a:spcBef>
              <a:buNone/>
            </a:pPr>
            <a:endParaRPr i="0" u="none" strike="noStrike" cap="none" dirty="0">
              <a:solidFill>
                <a:srgbClr val="161B25"/>
              </a:solidFill>
            </a:endParaRPr>
          </a:p>
        </p:txBody>
      </p:sp>
      <p:sp>
        <p:nvSpPr>
          <p:cNvPr id="2" name="Slide Number Placeholder 1">
            <a:extLst>
              <a:ext uri="{FF2B5EF4-FFF2-40B4-BE49-F238E27FC236}">
                <a16:creationId xmlns:a16="http://schemas.microsoft.com/office/drawing/2014/main" id="{7D988DB5-0C67-49EE-832C-D74DEE4791C0}"/>
              </a:ext>
            </a:extLst>
          </p:cNvPr>
          <p:cNvSpPr>
            <a:spLocks noGrp="1"/>
          </p:cNvSpPr>
          <p:nvPr>
            <p:ph type="sldNum" sz="quarter" idx="12"/>
          </p:nvPr>
        </p:nvSpPr>
        <p:spPr/>
        <p:txBody>
          <a:bodyPr/>
          <a:lstStyle/>
          <a:p>
            <a:fld id="{00000000-1234-1234-1234-123412341234}" type="slidenum">
              <a:rPr lang="en-US" smtClean="0"/>
              <a:pPr/>
              <a:t>118</a:t>
            </a:fld>
            <a:endParaRPr lang="en-US"/>
          </a:p>
        </p:txBody>
      </p:sp>
    </p:spTree>
    <p:extLst>
      <p:ext uri="{BB962C8B-B14F-4D97-AF65-F5344CB8AC3E}">
        <p14:creationId xmlns:p14="http://schemas.microsoft.com/office/powerpoint/2010/main" val="9484338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146"/>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Risk Ownership</a:t>
            </a:r>
            <a:endParaRPr dirty="0">
              <a:latin typeface="Arial" panose="020B0604020202020204" pitchFamily="34" charset="0"/>
              <a:ea typeface="Assistant ExtraBold"/>
            </a:endParaRPr>
          </a:p>
        </p:txBody>
      </p:sp>
      <p:sp>
        <p:nvSpPr>
          <p:cNvPr id="1189" name="Google Shape;1189;p146"/>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4481" indent="-423323">
              <a:buClr>
                <a:schemeClr val="dk1"/>
              </a:buClr>
              <a:buSzPts val="1400"/>
            </a:pPr>
            <a:r>
              <a:rPr lang="en-US" dirty="0">
                <a:solidFill>
                  <a:schemeClr val="dk1"/>
                </a:solidFill>
              </a:rPr>
              <a:t>Ownership &amp; accountability must be assigned to the risk owner</a:t>
            </a:r>
            <a:endParaRPr dirty="0">
              <a:solidFill>
                <a:schemeClr val="dk1"/>
              </a:solidFill>
            </a:endParaRPr>
          </a:p>
          <a:p>
            <a:pPr marR="4481" indent="-423323">
              <a:buClr>
                <a:schemeClr val="dk1"/>
              </a:buClr>
              <a:buSzPts val="1400"/>
            </a:pPr>
            <a:r>
              <a:rPr lang="en-US" dirty="0">
                <a:solidFill>
                  <a:schemeClr val="dk1"/>
                </a:solidFill>
              </a:rPr>
              <a:t>Risk owner determines necessary controls</a:t>
            </a:r>
            <a:endParaRPr dirty="0">
              <a:solidFill>
                <a:schemeClr val="dk1"/>
              </a:solidFill>
            </a:endParaRPr>
          </a:p>
          <a:p>
            <a:pPr marR="4481" indent="-423323">
              <a:buClr>
                <a:schemeClr val="dk1"/>
              </a:buClr>
              <a:buSzPts val="1400"/>
            </a:pPr>
            <a:r>
              <a:rPr lang="en-US" dirty="0">
                <a:solidFill>
                  <a:schemeClr val="dk1"/>
                </a:solidFill>
              </a:rPr>
              <a:t>Owner is determined following the identification of risk</a:t>
            </a:r>
            <a:endParaRPr dirty="0">
              <a:solidFill>
                <a:schemeClr val="dk1"/>
              </a:solidFill>
            </a:endParaRPr>
          </a:p>
          <a:p>
            <a:pPr marR="4481" lvl="1" indent="-423323">
              <a:spcBef>
                <a:spcPts val="0"/>
              </a:spcBef>
              <a:buClr>
                <a:schemeClr val="dk1"/>
              </a:buClr>
              <a:buSzPts val="1400"/>
            </a:pPr>
            <a:r>
              <a:rPr lang="en-US" dirty="0">
                <a:solidFill>
                  <a:schemeClr val="dk1"/>
                </a:solidFill>
              </a:rPr>
              <a:t>Also responsible for control monitoring</a:t>
            </a:r>
            <a:endParaRPr dirty="0">
              <a:solidFill>
                <a:schemeClr val="dk1"/>
              </a:solidFill>
            </a:endParaRPr>
          </a:p>
          <a:p>
            <a:pPr marR="4481" indent="-423323">
              <a:buClr>
                <a:schemeClr val="dk1"/>
              </a:buClr>
              <a:buSzPts val="1400"/>
            </a:pPr>
            <a:r>
              <a:rPr lang="en-US" dirty="0">
                <a:solidFill>
                  <a:schemeClr val="dk1"/>
                </a:solidFill>
              </a:rPr>
              <a:t>Manager or senior official who will bear responsibility for</a:t>
            </a:r>
            <a:endParaRPr dirty="0">
              <a:solidFill>
                <a:schemeClr val="dk1"/>
              </a:solidFill>
            </a:endParaRPr>
          </a:p>
          <a:p>
            <a:pPr marR="4481" lvl="1" indent="-423323">
              <a:spcBef>
                <a:spcPts val="0"/>
              </a:spcBef>
              <a:buClr>
                <a:schemeClr val="dk1"/>
              </a:buClr>
              <a:buSzPts val="1400"/>
            </a:pPr>
            <a:r>
              <a:rPr lang="en-US" dirty="0">
                <a:solidFill>
                  <a:schemeClr val="dk1"/>
                </a:solidFill>
              </a:rPr>
              <a:t>Determining the risk response </a:t>
            </a:r>
            <a:endParaRPr dirty="0">
              <a:solidFill>
                <a:schemeClr val="dk1"/>
              </a:solidFill>
            </a:endParaRPr>
          </a:p>
          <a:p>
            <a:pPr marR="4481" lvl="1" indent="-423323">
              <a:spcBef>
                <a:spcPts val="0"/>
              </a:spcBef>
              <a:buClr>
                <a:schemeClr val="dk1"/>
              </a:buClr>
              <a:buSzPts val="1400"/>
            </a:pPr>
            <a:r>
              <a:rPr lang="en-US" dirty="0">
                <a:solidFill>
                  <a:schemeClr val="dk1"/>
                </a:solidFill>
              </a:rPr>
              <a:t>Monitoring effectiveness of the control</a:t>
            </a:r>
            <a:endParaRPr dirty="0">
              <a:solidFill>
                <a:schemeClr val="dk1"/>
              </a:solidFill>
            </a:endParaRPr>
          </a:p>
          <a:p>
            <a:pPr marR="4481" lvl="1" indent="-423323">
              <a:spcBef>
                <a:spcPts val="0"/>
              </a:spcBef>
              <a:buClr>
                <a:schemeClr val="dk1"/>
              </a:buClr>
              <a:buSzPts val="1400"/>
            </a:pPr>
            <a:r>
              <a:rPr lang="en-US" dirty="0">
                <a:solidFill>
                  <a:schemeClr val="dk1"/>
                </a:solidFill>
              </a:rPr>
              <a:t>Monitoring and controlling the risk</a:t>
            </a:r>
            <a:endParaRPr dirty="0">
              <a:solidFill>
                <a:schemeClr val="dk1"/>
              </a:solidFill>
            </a:endParaRPr>
          </a:p>
          <a:p>
            <a:pPr marR="4481" lvl="1" indent="-423323">
              <a:spcBef>
                <a:spcPts val="0"/>
              </a:spcBef>
              <a:buClr>
                <a:schemeClr val="dk1"/>
              </a:buClr>
              <a:buSzPts val="1400"/>
            </a:pPr>
            <a:r>
              <a:rPr lang="en-US" dirty="0">
                <a:solidFill>
                  <a:schemeClr val="dk1"/>
                </a:solidFill>
              </a:rPr>
              <a:t>Controls may be managed by IT, but owner is responsible for risk-related decisions</a:t>
            </a:r>
            <a:endParaRPr dirty="0">
              <a:solidFill>
                <a:schemeClr val="dk1"/>
              </a:solidFill>
            </a:endParaRPr>
          </a:p>
        </p:txBody>
      </p:sp>
      <p:sp>
        <p:nvSpPr>
          <p:cNvPr id="2" name="Slide Number Placeholder 1">
            <a:extLst>
              <a:ext uri="{FF2B5EF4-FFF2-40B4-BE49-F238E27FC236}">
                <a16:creationId xmlns:a16="http://schemas.microsoft.com/office/drawing/2014/main" id="{B5C4C51C-D160-43DF-8D76-D0E5A5452A32}"/>
              </a:ext>
            </a:extLst>
          </p:cNvPr>
          <p:cNvSpPr>
            <a:spLocks noGrp="1"/>
          </p:cNvSpPr>
          <p:nvPr>
            <p:ph type="sldNum" sz="quarter" idx="12"/>
          </p:nvPr>
        </p:nvSpPr>
        <p:spPr/>
        <p:txBody>
          <a:bodyPr/>
          <a:lstStyle/>
          <a:p>
            <a:fld id="{00000000-1234-1234-1234-123412341234}" type="slidenum">
              <a:rPr lang="en-US" smtClean="0"/>
              <a:pPr/>
              <a:t>119</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8"/>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b="1" dirty="0">
                <a:latin typeface="Arial" panose="020B0604020202020204" pitchFamily="34" charset="0"/>
                <a:ea typeface="Assistant ExtraBold"/>
              </a:rPr>
              <a:t>About the CISM Exam (2/2)</a:t>
            </a:r>
            <a:endParaRPr b="1" dirty="0">
              <a:latin typeface="Arial" panose="020B0604020202020204" pitchFamily="34" charset="0"/>
              <a:ea typeface="Assistant ExtraBold"/>
            </a:endParaRPr>
          </a:p>
        </p:txBody>
      </p:sp>
      <p:sp>
        <p:nvSpPr>
          <p:cNvPr id="352" name="Google Shape;352;p28"/>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207315" marR="253260" indent="-196668">
              <a:spcBef>
                <a:spcPts val="92"/>
              </a:spcBef>
            </a:pPr>
            <a:r>
              <a:rPr lang="en-US"/>
              <a:t>CISM exam questions are developed with the intent of  measuring and testing practical knowledge and the  application of general concepts and standards</a:t>
            </a:r>
            <a:endParaRPr/>
          </a:p>
          <a:p>
            <a:pPr marL="207315" marR="253260" indent="-196668">
              <a:spcBef>
                <a:spcPts val="92"/>
              </a:spcBef>
            </a:pPr>
            <a:r>
              <a:rPr lang="en-US"/>
              <a:t>PBE &amp; CBE (only pencil &amp; eraser are allowed)</a:t>
            </a:r>
            <a:endParaRPr/>
          </a:p>
          <a:p>
            <a:pPr marL="207315" marR="253260" indent="-196668">
              <a:spcBef>
                <a:spcPts val="92"/>
              </a:spcBef>
            </a:pPr>
            <a:r>
              <a:rPr lang="en-US"/>
              <a:t>4 hour exam</a:t>
            </a:r>
            <a:endParaRPr/>
          </a:p>
          <a:p>
            <a:pPr marL="207315" marR="253260" indent="-196668">
              <a:spcBef>
                <a:spcPts val="92"/>
              </a:spcBef>
            </a:pPr>
            <a:r>
              <a:rPr lang="en-US"/>
              <a:t>200 multiple choice questions designed with one best answer</a:t>
            </a:r>
            <a:endParaRPr/>
          </a:p>
          <a:p>
            <a:pPr marL="207315" marR="253260" indent="-196668">
              <a:spcBef>
                <a:spcPts val="92"/>
              </a:spcBef>
            </a:pPr>
            <a:r>
              <a:rPr lang="en-US"/>
              <a:t>No negative points</a:t>
            </a:r>
            <a:endParaRPr/>
          </a:p>
          <a:p>
            <a:pPr marL="207315" marR="253260" indent="-196668">
              <a:spcBef>
                <a:spcPts val="92"/>
              </a:spcBef>
            </a:pPr>
            <a:r>
              <a:rPr lang="en-US"/>
              <a:t>No pre-requisite for exam (only for attending to exam)</a:t>
            </a:r>
            <a:endParaRPr/>
          </a:p>
          <a:p>
            <a:pPr marL="207315" marR="253260" indent="-112004">
              <a:spcBef>
                <a:spcPts val="92"/>
              </a:spcBef>
              <a:buNone/>
            </a:pPr>
            <a:endParaRPr/>
          </a:p>
          <a:p>
            <a:pPr marL="207315" marR="253260" indent="-112004">
              <a:spcBef>
                <a:spcPts val="92"/>
              </a:spcBef>
              <a:buNone/>
            </a:pPr>
            <a:endParaRPr/>
          </a:p>
        </p:txBody>
      </p:sp>
      <p:sp>
        <p:nvSpPr>
          <p:cNvPr id="2" name="Slide Number Placeholder 1">
            <a:extLst>
              <a:ext uri="{FF2B5EF4-FFF2-40B4-BE49-F238E27FC236}">
                <a16:creationId xmlns:a16="http://schemas.microsoft.com/office/drawing/2014/main" id="{3ECFAF0D-5737-4607-8742-2528508FC144}"/>
              </a:ext>
            </a:extLst>
          </p:cNvPr>
          <p:cNvSpPr>
            <a:spLocks noGrp="1"/>
          </p:cNvSpPr>
          <p:nvPr>
            <p:ph type="sldNum" sz="quarter" idx="12"/>
          </p:nvPr>
        </p:nvSpPr>
        <p:spPr/>
        <p:txBody>
          <a:bodyPr/>
          <a:lstStyle/>
          <a:p>
            <a:fld id="{00000000-1234-1234-1234-123412341234}" type="slidenum">
              <a:rPr lang="en-US" smtClean="0"/>
              <a:pPr/>
              <a:t>12</a:t>
            </a:fld>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47"/>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The IT Risk Register</a:t>
            </a:r>
            <a:endParaRPr dirty="0">
              <a:latin typeface="Arial" panose="020B0604020202020204" pitchFamily="34" charset="0"/>
              <a:ea typeface="Assistant ExtraBold"/>
            </a:endParaRPr>
          </a:p>
        </p:txBody>
      </p:sp>
      <p:sp>
        <p:nvSpPr>
          <p:cNvPr id="1195" name="Google Shape;1195;p147"/>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4481" indent="-423323">
              <a:buClr>
                <a:schemeClr val="dk1"/>
              </a:buClr>
              <a:buSzPts val="1400"/>
            </a:pPr>
            <a:r>
              <a:rPr lang="en-US">
                <a:solidFill>
                  <a:schemeClr val="dk1"/>
                </a:solidFill>
              </a:rPr>
              <a:t>Purpose: To consolidate all information about risk into a central repository</a:t>
            </a:r>
            <a:endParaRPr>
              <a:solidFill>
                <a:schemeClr val="dk1"/>
              </a:solidFill>
            </a:endParaRPr>
          </a:p>
          <a:p>
            <a:pPr marR="4481">
              <a:buClr>
                <a:schemeClr val="dk1"/>
              </a:buClr>
            </a:pPr>
            <a:r>
              <a:rPr lang="en-US">
                <a:solidFill>
                  <a:schemeClr val="dk1"/>
                </a:solidFill>
              </a:rPr>
              <a:t>Lists all known risk</a:t>
            </a:r>
            <a:endParaRPr>
              <a:solidFill>
                <a:schemeClr val="dk1"/>
              </a:solidFill>
            </a:endParaRPr>
          </a:p>
          <a:p>
            <a:pPr marR="4481" lvl="1">
              <a:spcBef>
                <a:spcPts val="0"/>
              </a:spcBef>
              <a:buClr>
                <a:schemeClr val="dk1"/>
              </a:buClr>
            </a:pPr>
            <a:r>
              <a:rPr lang="en-US">
                <a:solidFill>
                  <a:schemeClr val="dk1"/>
                </a:solidFill>
              </a:rPr>
              <a:t>Severity, source, and potential impact</a:t>
            </a:r>
            <a:endParaRPr>
              <a:solidFill>
                <a:schemeClr val="dk1"/>
              </a:solidFill>
            </a:endParaRPr>
          </a:p>
          <a:p>
            <a:pPr marR="4481" lvl="1">
              <a:spcBef>
                <a:spcPts val="0"/>
              </a:spcBef>
              <a:buClr>
                <a:schemeClr val="dk1"/>
              </a:buClr>
            </a:pPr>
            <a:r>
              <a:rPr lang="en-US">
                <a:solidFill>
                  <a:schemeClr val="dk1"/>
                </a:solidFill>
              </a:rPr>
              <a:t>Risk owner</a:t>
            </a:r>
            <a:endParaRPr>
              <a:solidFill>
                <a:schemeClr val="dk1"/>
              </a:solidFill>
            </a:endParaRPr>
          </a:p>
          <a:p>
            <a:pPr marR="4481" lvl="1">
              <a:spcBef>
                <a:spcPts val="0"/>
              </a:spcBef>
              <a:buClr>
                <a:schemeClr val="dk1"/>
              </a:buClr>
            </a:pPr>
            <a:r>
              <a:rPr lang="en-US">
                <a:solidFill>
                  <a:schemeClr val="dk1"/>
                </a:solidFill>
              </a:rPr>
              <a:t>Current status and disposition</a:t>
            </a:r>
            <a:endParaRPr>
              <a:solidFill>
                <a:schemeClr val="dk1"/>
              </a:solidFill>
            </a:endParaRPr>
          </a:p>
          <a:p>
            <a:pPr marR="4481" lvl="1">
              <a:spcBef>
                <a:spcPts val="0"/>
              </a:spcBef>
              <a:buClr>
                <a:schemeClr val="dk1"/>
              </a:buClr>
            </a:pPr>
            <a:r>
              <a:rPr lang="en-US">
                <a:solidFill>
                  <a:schemeClr val="dk1"/>
                </a:solidFill>
              </a:rPr>
              <a:t>Information gathered by audits, vulnerability assessments, penetration tests, etc.</a:t>
            </a:r>
            <a:endParaRPr>
              <a:solidFill>
                <a:schemeClr val="dk1"/>
              </a:solidFill>
            </a:endParaRPr>
          </a:p>
        </p:txBody>
      </p:sp>
      <p:sp>
        <p:nvSpPr>
          <p:cNvPr id="2" name="Slide Number Placeholder 1">
            <a:extLst>
              <a:ext uri="{FF2B5EF4-FFF2-40B4-BE49-F238E27FC236}">
                <a16:creationId xmlns:a16="http://schemas.microsoft.com/office/drawing/2014/main" id="{EA643704-CB5E-4F3E-8365-A3EEFCB98ACE}"/>
              </a:ext>
            </a:extLst>
          </p:cNvPr>
          <p:cNvSpPr>
            <a:spLocks noGrp="1"/>
          </p:cNvSpPr>
          <p:nvPr>
            <p:ph type="sldNum" sz="quarter" idx="12"/>
          </p:nvPr>
        </p:nvSpPr>
        <p:spPr/>
        <p:txBody>
          <a:bodyPr/>
          <a:lstStyle/>
          <a:p>
            <a:fld id="{00000000-1234-1234-1234-123412341234}" type="slidenum">
              <a:rPr lang="en-US" smtClean="0"/>
              <a:pPr/>
              <a:t>120</a:t>
            </a:fld>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148"/>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Risk Register</a:t>
            </a:r>
            <a:endParaRPr dirty="0">
              <a:latin typeface="Arial" panose="020B0604020202020204" pitchFamily="34" charset="0"/>
              <a:ea typeface="Assistant ExtraBold"/>
            </a:endParaRPr>
          </a:p>
        </p:txBody>
      </p:sp>
      <p:sp>
        <p:nvSpPr>
          <p:cNvPr id="4" name="Content Placeholder 3">
            <a:extLst>
              <a:ext uri="{FF2B5EF4-FFF2-40B4-BE49-F238E27FC236}">
                <a16:creationId xmlns:a16="http://schemas.microsoft.com/office/drawing/2014/main" id="{B4BDA573-8C2B-4780-90A0-CC303DB6A7D8}"/>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FE368B5F-63CB-477C-B086-46BF22472403}"/>
              </a:ext>
            </a:extLst>
          </p:cNvPr>
          <p:cNvSpPr>
            <a:spLocks noGrp="1"/>
          </p:cNvSpPr>
          <p:nvPr>
            <p:ph type="sldNum" sz="quarter" idx="12"/>
          </p:nvPr>
        </p:nvSpPr>
        <p:spPr/>
        <p:txBody>
          <a:bodyPr/>
          <a:lstStyle/>
          <a:p>
            <a:fld id="{00000000-1234-1234-1234-123412341234}" type="slidenum">
              <a:rPr lang="en-US" smtClean="0"/>
              <a:pPr/>
              <a:t>121</a:t>
            </a:fld>
            <a:endParaRPr lang="en-US"/>
          </a:p>
        </p:txBody>
      </p:sp>
      <p:pic>
        <p:nvPicPr>
          <p:cNvPr id="1201" name="Google Shape;1201;p148"/>
          <p:cNvPicPr preferRelativeResize="0"/>
          <p:nvPr/>
        </p:nvPicPr>
        <p:blipFill>
          <a:blip r:embed="rId3">
            <a:alphaModFix/>
          </a:blip>
          <a:stretch>
            <a:fillRect/>
          </a:stretch>
        </p:blipFill>
        <p:spPr>
          <a:xfrm>
            <a:off x="219400" y="1054167"/>
            <a:ext cx="11557000" cy="51816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168"/>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pPr marL="11205">
              <a:spcBef>
                <a:spcPts val="100"/>
              </a:spcBef>
              <a:buClr>
                <a:schemeClr val="dk1"/>
              </a:buClr>
            </a:pPr>
            <a:r>
              <a:rPr lang="en-US" b="0" dirty="0">
                <a:solidFill>
                  <a:schemeClr val="dk1"/>
                </a:solidFill>
              </a:rPr>
              <a:t>Risk Scenarios:  Business-related Risk</a:t>
            </a:r>
            <a:endParaRPr b="0" dirty="0">
              <a:solidFill>
                <a:schemeClr val="dk1"/>
              </a:solidFill>
            </a:endParaRPr>
          </a:p>
          <a:p>
            <a:pPr>
              <a:spcBef>
                <a:spcPts val="100"/>
              </a:spcBef>
              <a:buClr>
                <a:schemeClr val="dk1"/>
              </a:buClr>
              <a:buSzPts val="1100"/>
            </a:pPr>
            <a:endParaRPr b="0" dirty="0"/>
          </a:p>
        </p:txBody>
      </p:sp>
      <p:sp>
        <p:nvSpPr>
          <p:cNvPr id="1321" name="Google Shape;1321;p168"/>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391636" marR="21851" indent="-397923">
              <a:lnSpc>
                <a:spcPct val="100000"/>
              </a:lnSpc>
              <a:buClr>
                <a:schemeClr val="dk1"/>
              </a:buClr>
              <a:buSzPts val="1200"/>
            </a:pPr>
            <a:r>
              <a:rPr lang="en-US" sz="1600" dirty="0">
                <a:solidFill>
                  <a:schemeClr val="dk1"/>
                </a:solidFill>
              </a:rPr>
              <a:t>IT risk assessment report must express risk in terms that  management can understand</a:t>
            </a:r>
            <a:endParaRPr sz="1600" dirty="0">
              <a:solidFill>
                <a:schemeClr val="dk1"/>
              </a:solidFill>
            </a:endParaRPr>
          </a:p>
          <a:p>
            <a:pPr marR="21851" lvl="1" indent="-406390">
              <a:lnSpc>
                <a:spcPct val="100000"/>
              </a:lnSpc>
              <a:spcBef>
                <a:spcPts val="0"/>
              </a:spcBef>
              <a:buClr>
                <a:schemeClr val="dk1"/>
              </a:buClr>
              <a:buSzPts val="1200"/>
            </a:pPr>
            <a:r>
              <a:rPr lang="en-US" sz="1600" dirty="0">
                <a:solidFill>
                  <a:schemeClr val="dk1"/>
                </a:solidFill>
              </a:rPr>
              <a:t>Use business terms</a:t>
            </a:r>
            <a:endParaRPr sz="1600" dirty="0">
              <a:solidFill>
                <a:schemeClr val="dk1"/>
              </a:solidFill>
            </a:endParaRPr>
          </a:p>
          <a:p>
            <a:pPr marR="21851" lvl="1" indent="-406390">
              <a:lnSpc>
                <a:spcPct val="100000"/>
              </a:lnSpc>
              <a:spcBef>
                <a:spcPts val="0"/>
              </a:spcBef>
              <a:buClr>
                <a:schemeClr val="dk1"/>
              </a:buClr>
              <a:buSzPts val="1200"/>
            </a:pPr>
            <a:r>
              <a:rPr lang="en-US" sz="1600" dirty="0">
                <a:solidFill>
                  <a:schemeClr val="dk1"/>
                </a:solidFill>
              </a:rPr>
              <a:t>Refrain from highly technical/IT-specific terminology</a:t>
            </a:r>
            <a:endParaRPr sz="1600" dirty="0">
              <a:solidFill>
                <a:schemeClr val="dk1"/>
              </a:solidFill>
            </a:endParaRPr>
          </a:p>
          <a:p>
            <a:pPr marL="391636" indent="-397923">
              <a:lnSpc>
                <a:spcPct val="119407"/>
              </a:lnSpc>
              <a:spcBef>
                <a:spcPts val="13"/>
              </a:spcBef>
              <a:buClr>
                <a:schemeClr val="dk1"/>
              </a:buClr>
              <a:buSzPts val="1200"/>
            </a:pPr>
            <a:r>
              <a:rPr lang="en-US" sz="1600" dirty="0">
                <a:solidFill>
                  <a:schemeClr val="dk1"/>
                </a:solidFill>
              </a:rPr>
              <a:t>Business processes and initiatives</a:t>
            </a:r>
            <a:endParaRPr sz="1600" dirty="0">
              <a:solidFill>
                <a:schemeClr val="dk1"/>
              </a:solidFill>
            </a:endParaRPr>
          </a:p>
          <a:p>
            <a:pPr marR="4481" lvl="1" indent="-406390">
              <a:lnSpc>
                <a:spcPct val="119377"/>
              </a:lnSpc>
              <a:spcBef>
                <a:spcPts val="53"/>
              </a:spcBef>
              <a:buClr>
                <a:schemeClr val="dk1"/>
              </a:buClr>
              <a:buSzPts val="1200"/>
            </a:pPr>
            <a:r>
              <a:rPr lang="en-US" sz="1600" dirty="0">
                <a:solidFill>
                  <a:schemeClr val="dk1"/>
                </a:solidFill>
              </a:rPr>
              <a:t>IT risk assessment process must be aligned with the direction of the business  Risk should be examined with changes to business processes</a:t>
            </a:r>
            <a:endParaRPr sz="1600" dirty="0">
              <a:solidFill>
                <a:schemeClr val="dk1"/>
              </a:solidFill>
            </a:endParaRPr>
          </a:p>
          <a:p>
            <a:pPr marL="391636" indent="-397923">
              <a:lnSpc>
                <a:spcPct val="117231"/>
              </a:lnSpc>
              <a:buClr>
                <a:schemeClr val="dk1"/>
              </a:buClr>
              <a:buSzPts val="1200"/>
            </a:pPr>
            <a:r>
              <a:rPr lang="en-US" sz="1600" dirty="0">
                <a:solidFill>
                  <a:schemeClr val="dk1"/>
                </a:solidFill>
              </a:rPr>
              <a:t>Management of IT operations</a:t>
            </a:r>
            <a:endParaRPr sz="1600" dirty="0">
              <a:solidFill>
                <a:schemeClr val="dk1"/>
              </a:solidFill>
            </a:endParaRPr>
          </a:p>
          <a:p>
            <a:pPr lvl="1" indent="-406390">
              <a:lnSpc>
                <a:spcPct val="117231"/>
              </a:lnSpc>
              <a:spcBef>
                <a:spcPts val="0"/>
              </a:spcBef>
              <a:buClr>
                <a:schemeClr val="dk1"/>
              </a:buClr>
              <a:buSzPts val="1200"/>
            </a:pPr>
            <a:r>
              <a:rPr lang="en-US" sz="1600" dirty="0">
                <a:solidFill>
                  <a:schemeClr val="dk1"/>
                </a:solidFill>
              </a:rPr>
              <a:t>Risk depends on culture</a:t>
            </a:r>
            <a:endParaRPr sz="1600" dirty="0">
              <a:solidFill>
                <a:schemeClr val="dk1"/>
              </a:solidFill>
            </a:endParaRPr>
          </a:p>
          <a:p>
            <a:pPr lvl="1" indent="-406390">
              <a:lnSpc>
                <a:spcPct val="117231"/>
              </a:lnSpc>
              <a:spcBef>
                <a:spcPts val="0"/>
              </a:spcBef>
              <a:buClr>
                <a:schemeClr val="dk1"/>
              </a:buClr>
              <a:buSzPts val="1200"/>
            </a:pPr>
            <a:r>
              <a:rPr lang="en-US" sz="1600" dirty="0">
                <a:solidFill>
                  <a:schemeClr val="dk1"/>
                </a:solidFill>
              </a:rPr>
              <a:t>IT management should be active in mitigating risk</a:t>
            </a:r>
            <a:endParaRPr sz="1600" dirty="0">
              <a:solidFill>
                <a:schemeClr val="dk1"/>
              </a:solidFill>
            </a:endParaRPr>
          </a:p>
          <a:p>
            <a:pPr marL="391636" marR="4481" indent="-397923">
              <a:spcBef>
                <a:spcPts val="53"/>
              </a:spcBef>
              <a:buClr>
                <a:schemeClr val="dk1"/>
              </a:buClr>
              <a:buSzPts val="1200"/>
            </a:pPr>
            <a:r>
              <a:rPr lang="en-US" sz="1600" dirty="0">
                <a:solidFill>
                  <a:schemeClr val="dk1"/>
                </a:solidFill>
              </a:rPr>
              <a:t>Required for all certification holders</a:t>
            </a:r>
            <a:endParaRPr sz="1600" dirty="0">
              <a:solidFill>
                <a:schemeClr val="dk1"/>
              </a:solidFill>
            </a:endParaRPr>
          </a:p>
          <a:p>
            <a:pPr marL="391636" marR="4481" indent="-397923">
              <a:spcBef>
                <a:spcPts val="53"/>
              </a:spcBef>
              <a:buClr>
                <a:schemeClr val="dk1"/>
              </a:buClr>
              <a:buSzPts val="1200"/>
            </a:pPr>
            <a:r>
              <a:rPr lang="en-US" sz="1600" dirty="0">
                <a:solidFill>
                  <a:schemeClr val="dk1"/>
                </a:solidFill>
              </a:rPr>
              <a:t>Support the implementation of, and encourage compliance with, appropriate standards, procedures and controls for information systems</a:t>
            </a:r>
            <a:endParaRPr sz="1600" dirty="0">
              <a:solidFill>
                <a:schemeClr val="dk1"/>
              </a:solidFill>
            </a:endParaRPr>
          </a:p>
          <a:p>
            <a:pPr marL="391636" marR="4481" indent="-397923">
              <a:spcBef>
                <a:spcPts val="53"/>
              </a:spcBef>
              <a:buClr>
                <a:schemeClr val="dk1"/>
              </a:buClr>
              <a:buSzPts val="1200"/>
            </a:pPr>
            <a:r>
              <a:rPr lang="en-US" sz="1600" dirty="0">
                <a:solidFill>
                  <a:schemeClr val="dk1"/>
                </a:solidFill>
              </a:rPr>
              <a:t>Perform their duties with objectivity,  due diligence and professional care,  in accordance with professional  standards and best practices</a:t>
            </a:r>
            <a:endParaRPr sz="1600" dirty="0">
              <a:solidFill>
                <a:schemeClr val="dk1"/>
              </a:solidFill>
            </a:endParaRPr>
          </a:p>
          <a:p>
            <a:pPr marL="391636" marR="4481" indent="-296326">
              <a:spcBef>
                <a:spcPts val="53"/>
              </a:spcBef>
              <a:buNone/>
            </a:pPr>
            <a:endParaRPr sz="1600" dirty="0">
              <a:solidFill>
                <a:schemeClr val="dk1"/>
              </a:solidFill>
            </a:endParaRPr>
          </a:p>
          <a:p>
            <a:pPr marL="1001220" marR="4481" lvl="1" indent="-296326">
              <a:spcBef>
                <a:spcPts val="53"/>
              </a:spcBef>
              <a:buNone/>
            </a:pPr>
            <a:endParaRPr sz="1600" dirty="0">
              <a:solidFill>
                <a:schemeClr val="dk1"/>
              </a:solidFill>
            </a:endParaRPr>
          </a:p>
        </p:txBody>
      </p:sp>
      <p:sp>
        <p:nvSpPr>
          <p:cNvPr id="2" name="Slide Number Placeholder 1">
            <a:extLst>
              <a:ext uri="{FF2B5EF4-FFF2-40B4-BE49-F238E27FC236}">
                <a16:creationId xmlns:a16="http://schemas.microsoft.com/office/drawing/2014/main" id="{D11A27C8-3E60-4A45-80C7-A66396F33208}"/>
              </a:ext>
            </a:extLst>
          </p:cNvPr>
          <p:cNvSpPr>
            <a:spLocks noGrp="1"/>
          </p:cNvSpPr>
          <p:nvPr>
            <p:ph type="sldNum" sz="quarter" idx="12"/>
          </p:nvPr>
        </p:nvSpPr>
        <p:spPr/>
        <p:txBody>
          <a:bodyPr/>
          <a:lstStyle/>
          <a:p>
            <a:fld id="{00000000-1234-1234-1234-123412341234}" type="slidenum">
              <a:rPr lang="en-US" smtClean="0"/>
              <a:pPr/>
              <a:t>122</a:t>
            </a:fld>
            <a:endParaRPr lang="en-US"/>
          </a:p>
        </p:txBody>
      </p:sp>
    </p:spTree>
    <p:extLst>
      <p:ext uri="{BB962C8B-B14F-4D97-AF65-F5344CB8AC3E}">
        <p14:creationId xmlns:p14="http://schemas.microsoft.com/office/powerpoint/2010/main" val="3378327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2" name="Google Shape;1332;p170"/>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b="0" dirty="0"/>
              <a:t>Risk Scenarios Hardware</a:t>
            </a:r>
            <a:endParaRPr dirty="0">
              <a:latin typeface="Arial" panose="020B0604020202020204" pitchFamily="34" charset="0"/>
              <a:ea typeface="Assistant ExtraBold"/>
            </a:endParaRPr>
          </a:p>
        </p:txBody>
      </p:sp>
      <p:sp>
        <p:nvSpPr>
          <p:cNvPr id="1333" name="Google Shape;1333;p170"/>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0" indent="0">
              <a:buNone/>
            </a:pPr>
            <a:r>
              <a:rPr lang="en-US" dirty="0">
                <a:solidFill>
                  <a:schemeClr val="dk1"/>
                </a:solidFill>
              </a:rPr>
              <a:t>Hardware includes:</a:t>
            </a:r>
            <a:endParaRPr dirty="0">
              <a:solidFill>
                <a:schemeClr val="dk1"/>
              </a:solidFill>
            </a:endParaRPr>
          </a:p>
          <a:p>
            <a:pPr marL="391636" marR="4481" indent="-414856">
              <a:spcBef>
                <a:spcPts val="44"/>
              </a:spcBef>
              <a:buSzPts val="1400"/>
            </a:pPr>
            <a:r>
              <a:rPr lang="en-US" dirty="0">
                <a:solidFill>
                  <a:schemeClr val="dk1"/>
                </a:solidFill>
              </a:rPr>
              <a:t>Central processing units (CPUs)  </a:t>
            </a:r>
            <a:endParaRPr dirty="0">
              <a:solidFill>
                <a:schemeClr val="dk1"/>
              </a:solidFill>
            </a:endParaRPr>
          </a:p>
          <a:p>
            <a:pPr marL="391636" marR="4481" indent="-414856">
              <a:spcBef>
                <a:spcPts val="44"/>
              </a:spcBef>
              <a:buSzPts val="1400"/>
            </a:pPr>
            <a:r>
              <a:rPr lang="en-US" dirty="0">
                <a:solidFill>
                  <a:schemeClr val="dk1"/>
                </a:solidFill>
              </a:rPr>
              <a:t>Motherboards</a:t>
            </a:r>
            <a:endParaRPr dirty="0">
              <a:solidFill>
                <a:schemeClr val="dk1"/>
              </a:solidFill>
            </a:endParaRPr>
          </a:p>
          <a:p>
            <a:pPr marL="391636" marR="2469845" indent="-414856">
              <a:spcBef>
                <a:spcPts val="9"/>
              </a:spcBef>
              <a:buSzPts val="1400"/>
            </a:pPr>
            <a:r>
              <a:rPr lang="en-US" dirty="0">
                <a:solidFill>
                  <a:schemeClr val="dk1"/>
                </a:solidFill>
              </a:rPr>
              <a:t>RAM  ROM</a:t>
            </a:r>
            <a:endParaRPr dirty="0">
              <a:solidFill>
                <a:schemeClr val="dk1"/>
              </a:solidFill>
            </a:endParaRPr>
          </a:p>
          <a:p>
            <a:pPr marL="391636" indent="-414856">
              <a:buSzPts val="1400"/>
            </a:pPr>
            <a:r>
              <a:rPr lang="en-US" dirty="0">
                <a:solidFill>
                  <a:schemeClr val="dk1"/>
                </a:solidFill>
              </a:rPr>
              <a:t>Networking components</a:t>
            </a:r>
            <a:endParaRPr dirty="0">
              <a:solidFill>
                <a:schemeClr val="dk1"/>
              </a:solidFill>
            </a:endParaRPr>
          </a:p>
          <a:p>
            <a:pPr marL="391636" marR="765382" indent="-414856">
              <a:spcBef>
                <a:spcPts val="13"/>
              </a:spcBef>
              <a:buSzPts val="1400"/>
            </a:pPr>
            <a:r>
              <a:rPr lang="en-US" dirty="0">
                <a:solidFill>
                  <a:schemeClr val="dk1"/>
                </a:solidFill>
              </a:rPr>
              <a:t>Firewalls and gateways  </a:t>
            </a:r>
            <a:endParaRPr dirty="0">
              <a:solidFill>
                <a:schemeClr val="dk1"/>
              </a:solidFill>
            </a:endParaRPr>
          </a:p>
          <a:p>
            <a:pPr marL="391636" marR="765382" indent="-414856">
              <a:spcBef>
                <a:spcPts val="13"/>
              </a:spcBef>
              <a:buSzPts val="1400"/>
            </a:pPr>
            <a:r>
              <a:rPr lang="en-US" dirty="0">
                <a:solidFill>
                  <a:schemeClr val="dk1"/>
                </a:solidFill>
              </a:rPr>
              <a:t>Keyboards</a:t>
            </a:r>
            <a:endParaRPr dirty="0">
              <a:solidFill>
                <a:schemeClr val="dk1"/>
              </a:solidFill>
            </a:endParaRPr>
          </a:p>
          <a:p>
            <a:pPr marL="391636" marR="4481" indent="-414856">
              <a:spcBef>
                <a:spcPts val="53"/>
              </a:spcBef>
              <a:buSzPts val="1400"/>
            </a:pPr>
            <a:r>
              <a:rPr lang="en-US" dirty="0">
                <a:solidFill>
                  <a:schemeClr val="dk1"/>
                </a:solidFill>
              </a:rPr>
              <a:t>Monitors</a:t>
            </a:r>
            <a:br>
              <a:rPr lang="en-US" dirty="0"/>
            </a:br>
            <a:endParaRPr i="0" u="none" strike="noStrike" cap="none" dirty="0">
              <a:solidFill>
                <a:srgbClr val="161B25"/>
              </a:solidFill>
            </a:endParaRPr>
          </a:p>
          <a:p>
            <a:pPr marL="391636" marR="4481" indent="-296326">
              <a:spcBef>
                <a:spcPts val="53"/>
              </a:spcBef>
              <a:buNone/>
            </a:pPr>
            <a:endParaRPr i="0" u="none" strike="noStrike" cap="none" dirty="0">
              <a:solidFill>
                <a:srgbClr val="161B25"/>
              </a:solidFill>
            </a:endParaRPr>
          </a:p>
          <a:p>
            <a:pPr marL="391636" marR="4481" indent="-296326">
              <a:spcBef>
                <a:spcPts val="53"/>
              </a:spcBef>
              <a:buNone/>
            </a:pPr>
            <a:endParaRPr i="0" u="none" strike="noStrike" cap="none" dirty="0">
              <a:solidFill>
                <a:srgbClr val="161B25"/>
              </a:solidFill>
            </a:endParaRPr>
          </a:p>
          <a:p>
            <a:pPr marL="391636" marR="4481" indent="-296326">
              <a:spcBef>
                <a:spcPts val="53"/>
              </a:spcBef>
              <a:buNone/>
            </a:pPr>
            <a:endParaRPr i="0" u="none" strike="noStrike" cap="none" dirty="0">
              <a:solidFill>
                <a:srgbClr val="161B25"/>
              </a:solidFill>
            </a:endParaRPr>
          </a:p>
          <a:p>
            <a:pPr marL="1001220" marR="4481" lvl="1" indent="-296326">
              <a:spcBef>
                <a:spcPts val="53"/>
              </a:spcBef>
              <a:buNone/>
            </a:pPr>
            <a:endParaRPr i="0" u="none" strike="noStrike" cap="none" dirty="0">
              <a:solidFill>
                <a:srgbClr val="161B25"/>
              </a:solidFill>
            </a:endParaRPr>
          </a:p>
          <a:p>
            <a:pPr marL="391636" marR="4481" indent="-296326">
              <a:spcBef>
                <a:spcPts val="53"/>
              </a:spcBef>
              <a:buNone/>
            </a:pPr>
            <a:endParaRPr i="0" u="none" strike="noStrike" cap="none" dirty="0">
              <a:solidFill>
                <a:srgbClr val="161B25"/>
              </a:solidFill>
            </a:endParaRPr>
          </a:p>
          <a:p>
            <a:pPr marL="391636" marR="4481" indent="-296326">
              <a:spcBef>
                <a:spcPts val="53"/>
              </a:spcBef>
              <a:buNone/>
            </a:pPr>
            <a:endParaRPr i="0" u="none" strike="noStrike" cap="none" dirty="0">
              <a:solidFill>
                <a:srgbClr val="161B25"/>
              </a:solidFill>
            </a:endParaRPr>
          </a:p>
          <a:p>
            <a:pPr marL="1001220" marR="4481" lvl="1" indent="-296326">
              <a:spcBef>
                <a:spcPts val="53"/>
              </a:spcBef>
              <a:buNone/>
            </a:pPr>
            <a:endParaRPr i="0" u="none" strike="noStrike" cap="none" dirty="0">
              <a:solidFill>
                <a:srgbClr val="161B25"/>
              </a:solidFill>
            </a:endParaRPr>
          </a:p>
        </p:txBody>
      </p:sp>
      <p:sp>
        <p:nvSpPr>
          <p:cNvPr id="2" name="Slide Number Placeholder 1">
            <a:extLst>
              <a:ext uri="{FF2B5EF4-FFF2-40B4-BE49-F238E27FC236}">
                <a16:creationId xmlns:a16="http://schemas.microsoft.com/office/drawing/2014/main" id="{78E0E68B-3D97-4174-8AFA-CC7315CBC0D8}"/>
              </a:ext>
            </a:extLst>
          </p:cNvPr>
          <p:cNvSpPr>
            <a:spLocks noGrp="1"/>
          </p:cNvSpPr>
          <p:nvPr>
            <p:ph type="sldNum" sz="quarter" idx="12"/>
          </p:nvPr>
        </p:nvSpPr>
        <p:spPr/>
        <p:txBody>
          <a:bodyPr/>
          <a:lstStyle/>
          <a:p>
            <a:fld id="{00000000-1234-1234-1234-123412341234}" type="slidenum">
              <a:rPr lang="en-US" smtClean="0"/>
              <a:pPr/>
              <a:t>123</a:t>
            </a:fld>
            <a:endParaRPr lang="en-US"/>
          </a:p>
        </p:txBody>
      </p:sp>
      <p:sp>
        <p:nvSpPr>
          <p:cNvPr id="1334" name="Google Shape;1334;p170"/>
          <p:cNvSpPr txBox="1">
            <a:spLocks noGrp="1"/>
          </p:cNvSpPr>
          <p:nvPr>
            <p:ph type="body" idx="4294967295"/>
          </p:nvPr>
        </p:nvSpPr>
        <p:spPr>
          <a:xfrm>
            <a:off x="6630988" y="1265238"/>
            <a:ext cx="5561012" cy="4953000"/>
          </a:xfrm>
          <a:prstGeom prst="rect">
            <a:avLst/>
          </a:prstGeom>
          <a:noFill/>
          <a:ln>
            <a:noFill/>
          </a:ln>
        </p:spPr>
        <p:txBody>
          <a:bodyPr spcFirstLastPara="1" vert="horz" wrap="square" lIns="121900" tIns="121900" rIns="121900" bIns="121900" rtlCol="0" anchor="t" anchorCtr="0">
            <a:noAutofit/>
          </a:bodyPr>
          <a:lstStyle/>
          <a:p>
            <a:pPr marL="11205" indent="0">
              <a:lnSpc>
                <a:spcPct val="150000"/>
              </a:lnSpc>
              <a:spcBef>
                <a:spcPts val="0"/>
              </a:spcBef>
              <a:buNone/>
            </a:pPr>
            <a:r>
              <a:rPr lang="en-US">
                <a:solidFill>
                  <a:srgbClr val="000000"/>
                </a:solidFill>
              </a:rPr>
              <a:t>Risk associated are:</a:t>
            </a:r>
            <a:endParaRPr>
              <a:solidFill>
                <a:srgbClr val="000000"/>
              </a:solidFill>
            </a:endParaRPr>
          </a:p>
          <a:p>
            <a:pPr marL="391636" indent="-414856">
              <a:lnSpc>
                <a:spcPct val="150000"/>
              </a:lnSpc>
              <a:spcBef>
                <a:spcPts val="0"/>
              </a:spcBef>
              <a:buClr>
                <a:srgbClr val="000000"/>
              </a:buClr>
              <a:buSzPts val="1400"/>
              <a:buFont typeface="Assistant SemiBold"/>
              <a:buChar char="●"/>
            </a:pPr>
            <a:r>
              <a:rPr lang="en-US">
                <a:solidFill>
                  <a:srgbClr val="000000"/>
                </a:solidFill>
              </a:rPr>
              <a:t>Outdated hardware</a:t>
            </a:r>
            <a:endParaRPr>
              <a:solidFill>
                <a:srgbClr val="000000"/>
              </a:solidFill>
            </a:endParaRPr>
          </a:p>
          <a:p>
            <a:pPr marL="391636" marR="248778" indent="-414856">
              <a:lnSpc>
                <a:spcPct val="150000"/>
              </a:lnSpc>
              <a:spcBef>
                <a:spcPts val="4"/>
              </a:spcBef>
              <a:buClr>
                <a:srgbClr val="000000"/>
              </a:buClr>
              <a:buSzPts val="1400"/>
              <a:buFont typeface="Assistant SemiBold"/>
              <a:buChar char="●"/>
            </a:pPr>
            <a:r>
              <a:rPr lang="en-US">
                <a:solidFill>
                  <a:srgbClr val="000000"/>
                </a:solidFill>
              </a:rPr>
              <a:t>Poorly maintained hardware  Misconfigured hardware  Poor architecture</a:t>
            </a:r>
            <a:endParaRPr>
              <a:solidFill>
                <a:srgbClr val="000000"/>
              </a:solidFill>
            </a:endParaRPr>
          </a:p>
          <a:p>
            <a:pPr marL="391636" marR="635392" indent="-414856">
              <a:lnSpc>
                <a:spcPct val="150000"/>
              </a:lnSpc>
              <a:spcBef>
                <a:spcPts val="0"/>
              </a:spcBef>
              <a:buClr>
                <a:srgbClr val="000000"/>
              </a:buClr>
              <a:buSzPts val="1400"/>
              <a:buFont typeface="Assistant SemiBold"/>
              <a:buChar char="●"/>
            </a:pPr>
            <a:r>
              <a:rPr lang="en-US">
                <a:solidFill>
                  <a:srgbClr val="000000"/>
                </a:solidFill>
              </a:rPr>
              <a:t>Lack of documentation  Lost, misplaced or stolen  hardware</a:t>
            </a:r>
            <a:endParaRPr>
              <a:solidFill>
                <a:srgbClr val="000000"/>
              </a:solidFill>
            </a:endParaRPr>
          </a:p>
          <a:p>
            <a:pPr marL="391636" marR="4481" indent="-414856">
              <a:lnSpc>
                <a:spcPct val="150000"/>
              </a:lnSpc>
              <a:spcBef>
                <a:spcPts val="0"/>
              </a:spcBef>
              <a:buClr>
                <a:srgbClr val="000000"/>
              </a:buClr>
              <a:buSzPts val="1400"/>
              <a:buFont typeface="Assistant SemiBold"/>
              <a:buChar char="●"/>
            </a:pPr>
            <a:r>
              <a:rPr lang="en-US">
                <a:solidFill>
                  <a:srgbClr val="000000"/>
                </a:solidFill>
              </a:rPr>
              <a:t>Hardware that is not discarded  in a secure manner</a:t>
            </a:r>
            <a:endParaRPr>
              <a:solidFill>
                <a:srgbClr val="000000"/>
              </a:solidFill>
            </a:endParaRPr>
          </a:p>
          <a:p>
            <a:pPr marL="391636" marR="429195" indent="-414856">
              <a:lnSpc>
                <a:spcPct val="150000"/>
              </a:lnSpc>
              <a:spcBef>
                <a:spcPts val="0"/>
              </a:spcBef>
              <a:buClr>
                <a:srgbClr val="000000"/>
              </a:buClr>
              <a:buSzPts val="1400"/>
              <a:buFont typeface="Assistant SemiBold"/>
              <a:buChar char="●"/>
            </a:pPr>
            <a:r>
              <a:rPr lang="en-US">
                <a:solidFill>
                  <a:srgbClr val="000000"/>
                </a:solidFill>
              </a:rPr>
              <a:t>Sniffing or capturing traffic  Physical access</a:t>
            </a:r>
            <a:endParaRPr>
              <a:solidFill>
                <a:srgbClr val="000000"/>
              </a:solidFill>
            </a:endParaRPr>
          </a:p>
          <a:p>
            <a:pPr marL="391636" marR="4481" indent="-414856">
              <a:lnSpc>
                <a:spcPct val="150000"/>
              </a:lnSpc>
              <a:spcBef>
                <a:spcPts val="44"/>
              </a:spcBef>
              <a:buClr>
                <a:srgbClr val="000000"/>
              </a:buClr>
              <a:buSzPts val="1400"/>
              <a:buFont typeface="Assistant SemiBold"/>
              <a:buChar char="●"/>
            </a:pPr>
            <a:r>
              <a:rPr lang="en-US">
                <a:solidFill>
                  <a:srgbClr val="000000"/>
                </a:solidFill>
              </a:rPr>
              <a:t>Hardware failure  Unauthorized hardware</a:t>
            </a:r>
            <a:br>
              <a:rPr lang="en-US">
                <a:solidFill>
                  <a:srgbClr val="000000"/>
                </a:solidFill>
              </a:rPr>
            </a:br>
            <a:endParaRPr i="0" u="none" strike="noStrike" cap="none">
              <a:solidFill>
                <a:srgbClr val="000000"/>
              </a:solidFill>
            </a:endParaRPr>
          </a:p>
          <a:p>
            <a:pPr marL="391636" marR="4481" indent="-296326">
              <a:lnSpc>
                <a:spcPct val="150000"/>
              </a:lnSpc>
              <a:spcBef>
                <a:spcPts val="53"/>
              </a:spcBef>
              <a:buClr>
                <a:srgbClr val="161B25"/>
              </a:buClr>
              <a:buSzPts val="1000"/>
              <a:buNone/>
            </a:pPr>
            <a:endParaRPr i="0" u="none" strike="noStrike" cap="none">
              <a:solidFill>
                <a:srgbClr val="000000"/>
              </a:solidFill>
            </a:endParaRPr>
          </a:p>
          <a:p>
            <a:pPr marL="391636" marR="4481" indent="-296326">
              <a:lnSpc>
                <a:spcPct val="150000"/>
              </a:lnSpc>
              <a:spcBef>
                <a:spcPts val="53"/>
              </a:spcBef>
              <a:buClr>
                <a:srgbClr val="161B25"/>
              </a:buClr>
              <a:buSzPts val="1000"/>
              <a:buNone/>
            </a:pPr>
            <a:endParaRPr i="0" u="none" strike="noStrike" cap="none">
              <a:solidFill>
                <a:srgbClr val="000000"/>
              </a:solidFill>
            </a:endParaRPr>
          </a:p>
          <a:p>
            <a:pPr marL="391636" marR="4481" indent="-296326">
              <a:lnSpc>
                <a:spcPct val="150000"/>
              </a:lnSpc>
              <a:spcBef>
                <a:spcPts val="53"/>
              </a:spcBef>
              <a:buClr>
                <a:srgbClr val="161B25"/>
              </a:buClr>
              <a:buSzPts val="1000"/>
              <a:buNone/>
            </a:pPr>
            <a:endParaRPr i="0" u="none" strike="noStrike" cap="none">
              <a:solidFill>
                <a:srgbClr val="000000"/>
              </a:solidFill>
            </a:endParaRPr>
          </a:p>
          <a:p>
            <a:pPr marL="1001220" marR="4481" lvl="1" indent="-296326">
              <a:lnSpc>
                <a:spcPct val="150000"/>
              </a:lnSpc>
              <a:spcBef>
                <a:spcPts val="53"/>
              </a:spcBef>
              <a:buClr>
                <a:srgbClr val="161B25"/>
              </a:buClr>
              <a:buSzPts val="1000"/>
              <a:buNone/>
            </a:pPr>
            <a:endParaRPr i="0" u="none" strike="noStrike" cap="none">
              <a:solidFill>
                <a:srgbClr val="000000"/>
              </a:solidFill>
            </a:endParaRPr>
          </a:p>
          <a:p>
            <a:pPr marL="391636" marR="4481" indent="-296326">
              <a:lnSpc>
                <a:spcPct val="150000"/>
              </a:lnSpc>
              <a:spcBef>
                <a:spcPts val="53"/>
              </a:spcBef>
              <a:buClr>
                <a:srgbClr val="161B25"/>
              </a:buClr>
              <a:buSzPts val="1000"/>
              <a:buNone/>
            </a:pPr>
            <a:endParaRPr i="0" u="none" strike="noStrike" cap="none">
              <a:solidFill>
                <a:srgbClr val="000000"/>
              </a:solidFill>
            </a:endParaRPr>
          </a:p>
          <a:p>
            <a:pPr marL="391636" marR="4481" indent="-296326">
              <a:lnSpc>
                <a:spcPct val="150000"/>
              </a:lnSpc>
              <a:spcBef>
                <a:spcPts val="53"/>
              </a:spcBef>
              <a:buClr>
                <a:srgbClr val="161B25"/>
              </a:buClr>
              <a:buSzPts val="1000"/>
              <a:buNone/>
            </a:pPr>
            <a:endParaRPr i="0" u="none" strike="noStrike" cap="none">
              <a:solidFill>
                <a:srgbClr val="000000"/>
              </a:solidFill>
            </a:endParaRPr>
          </a:p>
          <a:p>
            <a:pPr marL="1001220" marR="4481" lvl="1" indent="-296326">
              <a:lnSpc>
                <a:spcPct val="150000"/>
              </a:lnSpc>
              <a:spcBef>
                <a:spcPts val="53"/>
              </a:spcBef>
              <a:buClr>
                <a:srgbClr val="161B25"/>
              </a:buClr>
              <a:buSzPts val="1000"/>
              <a:buNone/>
            </a:pPr>
            <a:endParaRPr i="0" u="none" strike="noStrike" cap="none">
              <a:solidFill>
                <a:srgbClr val="000000"/>
              </a:solidFill>
            </a:endParaRPr>
          </a:p>
        </p:txBody>
      </p:sp>
    </p:spTree>
    <p:extLst>
      <p:ext uri="{BB962C8B-B14F-4D97-AF65-F5344CB8AC3E}">
        <p14:creationId xmlns:p14="http://schemas.microsoft.com/office/powerpoint/2010/main" val="39670669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171"/>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pPr marL="11205">
              <a:spcBef>
                <a:spcPts val="100"/>
              </a:spcBef>
              <a:buClr>
                <a:schemeClr val="dk1"/>
              </a:buClr>
            </a:pPr>
            <a:r>
              <a:rPr lang="en-US" b="0">
                <a:solidFill>
                  <a:schemeClr val="dk1"/>
                </a:solidFill>
              </a:rPr>
              <a:t>Risk Scenarios Software</a:t>
            </a:r>
            <a:endParaRPr b="0">
              <a:solidFill>
                <a:schemeClr val="dk1"/>
              </a:solidFill>
            </a:endParaRPr>
          </a:p>
          <a:p>
            <a:pPr>
              <a:spcBef>
                <a:spcPts val="100"/>
              </a:spcBef>
              <a:buClr>
                <a:schemeClr val="dk1"/>
              </a:buClr>
              <a:buSzPts val="1100"/>
            </a:pPr>
            <a:endParaRPr b="0"/>
          </a:p>
        </p:txBody>
      </p:sp>
      <p:sp>
        <p:nvSpPr>
          <p:cNvPr id="1340" name="Google Shape;1340;p171"/>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391636" indent="-414856">
              <a:buSzPts val="1400"/>
            </a:pPr>
            <a:r>
              <a:rPr lang="en-US" dirty="0">
                <a:solidFill>
                  <a:schemeClr val="dk1"/>
                </a:solidFill>
              </a:rPr>
              <a:t>Risk associated with software includes:</a:t>
            </a:r>
            <a:endParaRPr dirty="0">
              <a:solidFill>
                <a:schemeClr val="dk1"/>
              </a:solidFill>
            </a:endParaRPr>
          </a:p>
          <a:p>
            <a:pPr marR="2038406" lvl="1" indent="-423323">
              <a:spcBef>
                <a:spcPts val="57"/>
              </a:spcBef>
              <a:buSzPts val="1400"/>
            </a:pPr>
            <a:r>
              <a:rPr lang="en-US" dirty="0">
                <a:solidFill>
                  <a:schemeClr val="dk1"/>
                </a:solidFill>
              </a:rPr>
              <a:t>Logic flaws or semantic errors  </a:t>
            </a:r>
            <a:endParaRPr dirty="0">
              <a:solidFill>
                <a:schemeClr val="dk1"/>
              </a:solidFill>
            </a:endParaRPr>
          </a:p>
          <a:p>
            <a:pPr marR="2038406" lvl="1" indent="-423323">
              <a:spcBef>
                <a:spcPts val="57"/>
              </a:spcBef>
              <a:buSzPts val="1400"/>
            </a:pPr>
            <a:r>
              <a:rPr lang="en-US" dirty="0">
                <a:solidFill>
                  <a:schemeClr val="dk1"/>
                </a:solidFill>
              </a:rPr>
              <a:t>Bugs (semantic errors)</a:t>
            </a:r>
            <a:endParaRPr dirty="0">
              <a:solidFill>
                <a:schemeClr val="dk1"/>
              </a:solidFill>
            </a:endParaRPr>
          </a:p>
          <a:p>
            <a:pPr marL="391636" indent="-414856">
              <a:buSzPts val="1400"/>
            </a:pPr>
            <a:r>
              <a:rPr lang="en-US" dirty="0">
                <a:solidFill>
                  <a:schemeClr val="dk1"/>
                </a:solidFill>
              </a:rPr>
              <a:t>Lack of patching</a:t>
            </a:r>
            <a:endParaRPr dirty="0">
              <a:solidFill>
                <a:schemeClr val="dk1"/>
              </a:solidFill>
            </a:endParaRPr>
          </a:p>
          <a:p>
            <a:pPr marL="391636" indent="-414856">
              <a:spcBef>
                <a:spcPts val="31"/>
              </a:spcBef>
              <a:buSzPts val="1400"/>
            </a:pPr>
            <a:r>
              <a:rPr lang="en-US" dirty="0">
                <a:solidFill>
                  <a:schemeClr val="dk1"/>
                </a:solidFill>
              </a:rPr>
              <a:t>Lack of access control</a:t>
            </a:r>
            <a:endParaRPr dirty="0">
              <a:solidFill>
                <a:schemeClr val="dk1"/>
              </a:solidFill>
            </a:endParaRPr>
          </a:p>
          <a:p>
            <a:pPr marL="391636" marR="1100447" indent="-414856">
              <a:spcBef>
                <a:spcPts val="4"/>
              </a:spcBef>
              <a:buSzPts val="1400"/>
            </a:pPr>
            <a:r>
              <a:rPr lang="en-US" dirty="0">
                <a:solidFill>
                  <a:schemeClr val="dk1"/>
                </a:solidFill>
              </a:rPr>
              <a:t>Disclosure of sensitive information  </a:t>
            </a:r>
            <a:endParaRPr dirty="0">
              <a:solidFill>
                <a:schemeClr val="dk1"/>
              </a:solidFill>
            </a:endParaRPr>
          </a:p>
          <a:p>
            <a:pPr marL="391636" marR="1100447" indent="-414856">
              <a:spcBef>
                <a:spcPts val="4"/>
              </a:spcBef>
              <a:buSzPts val="1400"/>
            </a:pPr>
            <a:r>
              <a:rPr lang="en-US" dirty="0">
                <a:solidFill>
                  <a:schemeClr val="dk1"/>
                </a:solidFill>
              </a:rPr>
              <a:t>Improper modification of information  </a:t>
            </a:r>
            <a:endParaRPr dirty="0">
              <a:solidFill>
                <a:schemeClr val="dk1"/>
              </a:solidFill>
            </a:endParaRPr>
          </a:p>
          <a:p>
            <a:pPr marL="391636" marR="1100447" indent="-414856">
              <a:spcBef>
                <a:spcPts val="4"/>
              </a:spcBef>
              <a:buSzPts val="1400"/>
            </a:pPr>
            <a:r>
              <a:rPr lang="en-US" dirty="0">
                <a:solidFill>
                  <a:schemeClr val="dk1"/>
                </a:solidFill>
              </a:rPr>
              <a:t>Loss of source code</a:t>
            </a:r>
            <a:endParaRPr dirty="0">
              <a:solidFill>
                <a:schemeClr val="dk1"/>
              </a:solidFill>
            </a:endParaRPr>
          </a:p>
          <a:p>
            <a:pPr marL="391636" indent="-414856">
              <a:spcBef>
                <a:spcPts val="27"/>
              </a:spcBef>
              <a:buSzPts val="1400"/>
            </a:pPr>
            <a:r>
              <a:rPr lang="en-US" dirty="0">
                <a:solidFill>
                  <a:schemeClr val="dk1"/>
                </a:solidFill>
              </a:rPr>
              <a:t>Lack of version control</a:t>
            </a:r>
            <a:endParaRPr dirty="0">
              <a:solidFill>
                <a:schemeClr val="dk1"/>
              </a:solidFill>
            </a:endParaRPr>
          </a:p>
          <a:p>
            <a:pPr marL="391636" indent="-414856">
              <a:spcBef>
                <a:spcPts val="27"/>
              </a:spcBef>
              <a:buSzPts val="1400"/>
            </a:pPr>
            <a:r>
              <a:rPr lang="en-US" dirty="0">
                <a:solidFill>
                  <a:schemeClr val="dk1"/>
                </a:solidFill>
              </a:rPr>
              <a:t>Lack of input and output validation</a:t>
            </a:r>
            <a:endParaRPr dirty="0">
              <a:solidFill>
                <a:schemeClr val="dk1"/>
              </a:solidFill>
            </a:endParaRPr>
          </a:p>
          <a:p>
            <a:pPr marL="391636" marR="4481" indent="-296326">
              <a:spcBef>
                <a:spcPts val="53"/>
              </a:spcBef>
              <a:buNone/>
            </a:pPr>
            <a:endParaRPr i="0" u="none" strike="noStrike" cap="none" dirty="0">
              <a:solidFill>
                <a:srgbClr val="161B25"/>
              </a:solidFill>
            </a:endParaRPr>
          </a:p>
          <a:p>
            <a:pPr marL="1001220" marR="4481" lvl="1" indent="-296326">
              <a:spcBef>
                <a:spcPts val="53"/>
              </a:spcBef>
              <a:buNone/>
            </a:pPr>
            <a:endParaRPr i="0" u="none" strike="noStrike" cap="none" dirty="0">
              <a:solidFill>
                <a:srgbClr val="161B25"/>
              </a:solidFill>
            </a:endParaRPr>
          </a:p>
        </p:txBody>
      </p:sp>
      <p:sp>
        <p:nvSpPr>
          <p:cNvPr id="2" name="Slide Number Placeholder 1">
            <a:extLst>
              <a:ext uri="{FF2B5EF4-FFF2-40B4-BE49-F238E27FC236}">
                <a16:creationId xmlns:a16="http://schemas.microsoft.com/office/drawing/2014/main" id="{71F05E74-B417-40FC-8315-9D6D062213EB}"/>
              </a:ext>
            </a:extLst>
          </p:cNvPr>
          <p:cNvSpPr>
            <a:spLocks noGrp="1"/>
          </p:cNvSpPr>
          <p:nvPr>
            <p:ph type="sldNum" sz="quarter" idx="12"/>
          </p:nvPr>
        </p:nvSpPr>
        <p:spPr/>
        <p:txBody>
          <a:bodyPr/>
          <a:lstStyle/>
          <a:p>
            <a:fld id="{00000000-1234-1234-1234-123412341234}" type="slidenum">
              <a:rPr lang="en-US" smtClean="0"/>
              <a:pPr/>
              <a:t>124</a:t>
            </a:fld>
            <a:endParaRPr lang="en-US"/>
          </a:p>
        </p:txBody>
      </p:sp>
    </p:spTree>
    <p:extLst>
      <p:ext uri="{BB962C8B-B14F-4D97-AF65-F5344CB8AC3E}">
        <p14:creationId xmlns:p14="http://schemas.microsoft.com/office/powerpoint/2010/main" val="23932563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172"/>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b="0" dirty="0"/>
              <a:t>Risk Scenarios Software</a:t>
            </a:r>
            <a:endParaRPr dirty="0">
              <a:latin typeface="Arial" panose="020B0604020202020204" pitchFamily="34" charset="0"/>
              <a:ea typeface="Assistant ExtraBold"/>
            </a:endParaRPr>
          </a:p>
        </p:txBody>
      </p:sp>
      <p:sp>
        <p:nvSpPr>
          <p:cNvPr id="1346" name="Google Shape;1346;p172"/>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0" indent="0">
              <a:buNone/>
            </a:pPr>
            <a:r>
              <a:rPr lang="en-US" dirty="0">
                <a:solidFill>
                  <a:schemeClr val="dk1"/>
                </a:solidFill>
              </a:rPr>
              <a:t>Operating systems Risk associated:</a:t>
            </a:r>
            <a:endParaRPr dirty="0">
              <a:solidFill>
                <a:schemeClr val="dk1"/>
              </a:solidFill>
            </a:endParaRPr>
          </a:p>
          <a:p>
            <a:pPr marL="391636" marR="4481" indent="-414856">
              <a:spcBef>
                <a:spcPts val="27"/>
              </a:spcBef>
              <a:buSzPts val="1400"/>
            </a:pPr>
            <a:r>
              <a:rPr lang="en-US" dirty="0">
                <a:solidFill>
                  <a:schemeClr val="dk1"/>
                </a:solidFill>
              </a:rPr>
              <a:t>Unpatched vulnerabilities  </a:t>
            </a:r>
            <a:endParaRPr dirty="0">
              <a:solidFill>
                <a:schemeClr val="dk1"/>
              </a:solidFill>
            </a:endParaRPr>
          </a:p>
          <a:p>
            <a:pPr marL="391636" marR="4481" indent="-414856">
              <a:spcBef>
                <a:spcPts val="27"/>
              </a:spcBef>
              <a:buSzPts val="1400"/>
            </a:pPr>
            <a:r>
              <a:rPr lang="en-US" dirty="0">
                <a:solidFill>
                  <a:schemeClr val="dk1"/>
                </a:solidFill>
              </a:rPr>
              <a:t>Poorly written code  </a:t>
            </a:r>
            <a:endParaRPr dirty="0">
              <a:solidFill>
                <a:schemeClr val="dk1"/>
              </a:solidFill>
            </a:endParaRPr>
          </a:p>
          <a:p>
            <a:pPr marL="391636" marR="4481" indent="-414856">
              <a:spcBef>
                <a:spcPts val="27"/>
              </a:spcBef>
              <a:buSzPts val="1400"/>
            </a:pPr>
            <a:r>
              <a:rPr lang="en-US" dirty="0">
                <a:solidFill>
                  <a:schemeClr val="dk1"/>
                </a:solidFill>
              </a:rPr>
              <a:t>Complexity  Misconfiguration</a:t>
            </a:r>
            <a:endParaRPr dirty="0">
              <a:solidFill>
                <a:schemeClr val="dk1"/>
              </a:solidFill>
            </a:endParaRPr>
          </a:p>
          <a:p>
            <a:pPr marL="391636" indent="-414856">
              <a:spcBef>
                <a:spcPts val="31"/>
              </a:spcBef>
              <a:buSzPts val="1400"/>
            </a:pPr>
            <a:r>
              <a:rPr lang="en-US" dirty="0">
                <a:solidFill>
                  <a:schemeClr val="dk1"/>
                </a:solidFill>
              </a:rPr>
              <a:t>Weak access controls</a:t>
            </a:r>
            <a:endParaRPr dirty="0">
              <a:solidFill>
                <a:schemeClr val="dk1"/>
              </a:solidFill>
            </a:endParaRPr>
          </a:p>
          <a:p>
            <a:pPr marL="391636" marR="316015" indent="-414856">
              <a:spcBef>
                <a:spcPts val="9"/>
              </a:spcBef>
              <a:buSzPts val="1400"/>
            </a:pPr>
            <a:r>
              <a:rPr lang="en-US" dirty="0">
                <a:solidFill>
                  <a:schemeClr val="dk1"/>
                </a:solidFill>
              </a:rPr>
              <a:t>Lack of interoperability  </a:t>
            </a:r>
            <a:endParaRPr dirty="0">
              <a:solidFill>
                <a:schemeClr val="dk1"/>
              </a:solidFill>
            </a:endParaRPr>
          </a:p>
          <a:p>
            <a:pPr marL="391636" marR="316015" indent="-414856">
              <a:spcBef>
                <a:spcPts val="9"/>
              </a:spcBef>
              <a:buSzPts val="1400"/>
            </a:pPr>
            <a:r>
              <a:rPr lang="en-US" dirty="0">
                <a:solidFill>
                  <a:schemeClr val="dk1"/>
                </a:solidFill>
              </a:rPr>
              <a:t>Uncontrolled changes</a:t>
            </a:r>
            <a:endParaRPr dirty="0">
              <a:solidFill>
                <a:schemeClr val="dk1"/>
              </a:solidFill>
            </a:endParaRPr>
          </a:p>
          <a:p>
            <a:pPr marL="391636" marR="4481" indent="0">
              <a:spcBef>
                <a:spcPts val="53"/>
              </a:spcBef>
              <a:buNone/>
            </a:pPr>
            <a:br>
              <a:rPr lang="en-US" dirty="0"/>
            </a:br>
            <a:endParaRPr i="0" u="none" strike="noStrike" cap="none" dirty="0">
              <a:solidFill>
                <a:srgbClr val="161B25"/>
              </a:solidFill>
            </a:endParaRPr>
          </a:p>
          <a:p>
            <a:pPr marL="391636" marR="4481" indent="-296326">
              <a:spcBef>
                <a:spcPts val="53"/>
              </a:spcBef>
              <a:buNone/>
            </a:pPr>
            <a:endParaRPr i="0" u="none" strike="noStrike" cap="none" dirty="0">
              <a:solidFill>
                <a:srgbClr val="161B25"/>
              </a:solidFill>
            </a:endParaRPr>
          </a:p>
          <a:p>
            <a:pPr marL="391636" marR="4481" indent="-296326">
              <a:spcBef>
                <a:spcPts val="53"/>
              </a:spcBef>
              <a:buNone/>
            </a:pPr>
            <a:endParaRPr i="0" u="none" strike="noStrike" cap="none" dirty="0">
              <a:solidFill>
                <a:srgbClr val="161B25"/>
              </a:solidFill>
            </a:endParaRPr>
          </a:p>
          <a:p>
            <a:pPr marL="391636" marR="4481" indent="-296326">
              <a:spcBef>
                <a:spcPts val="53"/>
              </a:spcBef>
              <a:buNone/>
            </a:pPr>
            <a:endParaRPr i="0" u="none" strike="noStrike" cap="none" dirty="0">
              <a:solidFill>
                <a:srgbClr val="161B25"/>
              </a:solidFill>
            </a:endParaRPr>
          </a:p>
          <a:p>
            <a:pPr marL="1001220" marR="4481" lvl="1" indent="-296326">
              <a:spcBef>
                <a:spcPts val="53"/>
              </a:spcBef>
              <a:buNone/>
            </a:pPr>
            <a:endParaRPr i="0" u="none" strike="noStrike" cap="none" dirty="0">
              <a:solidFill>
                <a:srgbClr val="161B25"/>
              </a:solidFill>
            </a:endParaRPr>
          </a:p>
          <a:p>
            <a:pPr marL="391636" marR="4481" indent="-296326">
              <a:spcBef>
                <a:spcPts val="53"/>
              </a:spcBef>
              <a:buNone/>
            </a:pPr>
            <a:endParaRPr i="0" u="none" strike="noStrike" cap="none" dirty="0">
              <a:solidFill>
                <a:srgbClr val="161B25"/>
              </a:solidFill>
            </a:endParaRPr>
          </a:p>
          <a:p>
            <a:pPr marL="391636" marR="4481" indent="-296326">
              <a:spcBef>
                <a:spcPts val="53"/>
              </a:spcBef>
              <a:buNone/>
            </a:pPr>
            <a:endParaRPr i="0" u="none" strike="noStrike" cap="none" dirty="0">
              <a:solidFill>
                <a:srgbClr val="161B25"/>
              </a:solidFill>
            </a:endParaRPr>
          </a:p>
          <a:p>
            <a:pPr marL="1001220" marR="4481" lvl="1" indent="-296326">
              <a:spcBef>
                <a:spcPts val="53"/>
              </a:spcBef>
              <a:buNone/>
            </a:pPr>
            <a:endParaRPr i="0" u="none" strike="noStrike" cap="none" dirty="0">
              <a:solidFill>
                <a:srgbClr val="161B25"/>
              </a:solidFill>
            </a:endParaRPr>
          </a:p>
        </p:txBody>
      </p:sp>
      <p:sp>
        <p:nvSpPr>
          <p:cNvPr id="2" name="Slide Number Placeholder 1">
            <a:extLst>
              <a:ext uri="{FF2B5EF4-FFF2-40B4-BE49-F238E27FC236}">
                <a16:creationId xmlns:a16="http://schemas.microsoft.com/office/drawing/2014/main" id="{D6998179-98F4-4208-B6A9-039A27DCCB0E}"/>
              </a:ext>
            </a:extLst>
          </p:cNvPr>
          <p:cNvSpPr>
            <a:spLocks noGrp="1"/>
          </p:cNvSpPr>
          <p:nvPr>
            <p:ph type="sldNum" sz="quarter" idx="12"/>
          </p:nvPr>
        </p:nvSpPr>
        <p:spPr/>
        <p:txBody>
          <a:bodyPr/>
          <a:lstStyle/>
          <a:p>
            <a:fld id="{00000000-1234-1234-1234-123412341234}" type="slidenum">
              <a:rPr lang="en-US" smtClean="0"/>
              <a:pPr/>
              <a:t>125</a:t>
            </a:fld>
            <a:endParaRPr lang="en-US"/>
          </a:p>
        </p:txBody>
      </p:sp>
      <p:sp>
        <p:nvSpPr>
          <p:cNvPr id="1347" name="Google Shape;1347;p172"/>
          <p:cNvSpPr txBox="1">
            <a:spLocks noGrp="1"/>
          </p:cNvSpPr>
          <p:nvPr>
            <p:ph type="body" idx="4294967295"/>
          </p:nvPr>
        </p:nvSpPr>
        <p:spPr>
          <a:xfrm>
            <a:off x="6630988" y="1138238"/>
            <a:ext cx="5561012" cy="4956175"/>
          </a:xfrm>
          <a:prstGeom prst="rect">
            <a:avLst/>
          </a:prstGeom>
          <a:noFill/>
          <a:ln>
            <a:noFill/>
          </a:ln>
        </p:spPr>
        <p:txBody>
          <a:bodyPr spcFirstLastPara="1" vert="horz" wrap="square" lIns="121900" tIns="121900" rIns="121900" bIns="121900" rtlCol="0" anchor="t" anchorCtr="0">
            <a:noAutofit/>
          </a:bodyPr>
          <a:lstStyle/>
          <a:p>
            <a:pPr marL="11205" indent="0">
              <a:lnSpc>
                <a:spcPct val="150000"/>
              </a:lnSpc>
              <a:spcBef>
                <a:spcPts val="0"/>
              </a:spcBef>
              <a:buNone/>
            </a:pPr>
            <a:r>
              <a:rPr lang="en-US" dirty="0">
                <a:solidFill>
                  <a:schemeClr val="dk1"/>
                </a:solidFill>
              </a:rPr>
              <a:t>Applications Risk associated:</a:t>
            </a:r>
            <a:endParaRPr dirty="0">
              <a:solidFill>
                <a:schemeClr val="dk1"/>
              </a:solidFill>
            </a:endParaRPr>
          </a:p>
          <a:p>
            <a:pPr marL="391636" marR="4481" indent="-414856">
              <a:lnSpc>
                <a:spcPct val="150000"/>
              </a:lnSpc>
              <a:spcBef>
                <a:spcPts val="23"/>
              </a:spcBef>
              <a:buClr>
                <a:srgbClr val="161B25"/>
              </a:buClr>
              <a:buSzPts val="1400"/>
              <a:buFont typeface="Assistant SemiBold"/>
              <a:buChar char="●"/>
            </a:pPr>
            <a:r>
              <a:rPr lang="en-US" dirty="0">
                <a:solidFill>
                  <a:schemeClr val="dk1"/>
                </a:solidFill>
              </a:rPr>
              <a:t>Poor or no data validation  Exposure of sensitive data  Improper modification of data  Logic flaws</a:t>
            </a:r>
            <a:endParaRPr dirty="0">
              <a:solidFill>
                <a:schemeClr val="dk1"/>
              </a:solidFill>
            </a:endParaRPr>
          </a:p>
          <a:p>
            <a:pPr marL="391636" marR="1354830" indent="-414856">
              <a:lnSpc>
                <a:spcPct val="150000"/>
              </a:lnSpc>
              <a:spcBef>
                <a:spcPts val="9"/>
              </a:spcBef>
              <a:buClr>
                <a:srgbClr val="161B25"/>
              </a:buClr>
              <a:buSzPts val="1400"/>
              <a:buFont typeface="Assistant SemiBold"/>
              <a:buChar char="●"/>
            </a:pPr>
            <a:r>
              <a:rPr lang="en-US" dirty="0">
                <a:solidFill>
                  <a:schemeClr val="dk1"/>
                </a:solidFill>
              </a:rPr>
              <a:t>Software bugs  Lack of logs</a:t>
            </a:r>
            <a:endParaRPr dirty="0">
              <a:solidFill>
                <a:schemeClr val="dk1"/>
              </a:solidFill>
            </a:endParaRPr>
          </a:p>
          <a:p>
            <a:pPr marL="391636" marR="652201" indent="-414856">
              <a:lnSpc>
                <a:spcPct val="150000"/>
              </a:lnSpc>
              <a:spcBef>
                <a:spcPts val="0"/>
              </a:spcBef>
              <a:buClr>
                <a:srgbClr val="161B25"/>
              </a:buClr>
              <a:buSzPts val="1400"/>
              <a:buFont typeface="Assistant SemiBold"/>
              <a:buChar char="●"/>
            </a:pPr>
            <a:r>
              <a:rPr lang="en-US" dirty="0">
                <a:solidFill>
                  <a:schemeClr val="dk1"/>
                </a:solidFill>
              </a:rPr>
              <a:t>Lack of version control  Loss of source code</a:t>
            </a:r>
            <a:endParaRPr dirty="0">
              <a:solidFill>
                <a:schemeClr val="dk1"/>
              </a:solidFill>
            </a:endParaRPr>
          </a:p>
          <a:p>
            <a:pPr marL="391636" indent="-414856">
              <a:lnSpc>
                <a:spcPct val="150000"/>
              </a:lnSpc>
              <a:spcBef>
                <a:spcPts val="13"/>
              </a:spcBef>
              <a:buClr>
                <a:srgbClr val="161B25"/>
              </a:buClr>
              <a:buSzPts val="1400"/>
              <a:buFont typeface="Assistant SemiBold"/>
              <a:buChar char="●"/>
            </a:pPr>
            <a:r>
              <a:rPr lang="en-US" dirty="0">
                <a:solidFill>
                  <a:schemeClr val="dk1"/>
                </a:solidFill>
              </a:rPr>
              <a:t>Weak or lack of access control</a:t>
            </a:r>
            <a:endParaRPr dirty="0">
              <a:solidFill>
                <a:schemeClr val="dk1"/>
              </a:solidFill>
            </a:endParaRPr>
          </a:p>
          <a:p>
            <a:pPr marL="391636" marR="77882" indent="-414856">
              <a:lnSpc>
                <a:spcPct val="150000"/>
              </a:lnSpc>
              <a:spcBef>
                <a:spcPts val="9"/>
              </a:spcBef>
              <a:buClr>
                <a:srgbClr val="161B25"/>
              </a:buClr>
              <a:buSzPts val="1400"/>
              <a:buFont typeface="Assistant SemiBold"/>
              <a:buChar char="●"/>
            </a:pPr>
            <a:r>
              <a:rPr lang="en-US" dirty="0">
                <a:solidFill>
                  <a:schemeClr val="dk1"/>
                </a:solidFill>
              </a:rPr>
              <a:t>Lack of operability with other  software</a:t>
            </a:r>
            <a:endParaRPr dirty="0">
              <a:solidFill>
                <a:schemeClr val="dk1"/>
              </a:solidFill>
            </a:endParaRPr>
          </a:p>
          <a:p>
            <a:pPr marL="391636" indent="-414856">
              <a:lnSpc>
                <a:spcPct val="150000"/>
              </a:lnSpc>
              <a:spcBef>
                <a:spcPts val="17"/>
              </a:spcBef>
              <a:buClr>
                <a:srgbClr val="161B25"/>
              </a:buClr>
              <a:buSzPts val="1400"/>
              <a:buFont typeface="Assistant SemiBold"/>
              <a:buChar char="●"/>
            </a:pPr>
            <a:r>
              <a:rPr lang="en-US" dirty="0">
                <a:solidFill>
                  <a:schemeClr val="dk1"/>
                </a:solidFill>
              </a:rPr>
              <a:t>Back doors</a:t>
            </a:r>
            <a:endParaRPr dirty="0">
              <a:solidFill>
                <a:schemeClr val="dk1"/>
              </a:solidFill>
            </a:endParaRPr>
          </a:p>
          <a:p>
            <a:pPr marL="391636" indent="-414856">
              <a:lnSpc>
                <a:spcPct val="150000"/>
              </a:lnSpc>
              <a:spcBef>
                <a:spcPts val="9"/>
              </a:spcBef>
              <a:buClr>
                <a:srgbClr val="161B25"/>
              </a:buClr>
              <a:buSzPts val="1400"/>
              <a:buFont typeface="Assistant SemiBold"/>
              <a:buChar char="●"/>
            </a:pPr>
            <a:r>
              <a:rPr lang="en-US" dirty="0">
                <a:solidFill>
                  <a:schemeClr val="dk1"/>
                </a:solidFill>
              </a:rPr>
              <a:t>Poor coding practices</a:t>
            </a:r>
            <a:endParaRPr dirty="0">
              <a:solidFill>
                <a:schemeClr val="dk1"/>
              </a:solidFill>
            </a:endParaRPr>
          </a:p>
          <a:p>
            <a:pPr marL="391636" marR="4481" indent="0">
              <a:lnSpc>
                <a:spcPct val="150000"/>
              </a:lnSpc>
              <a:spcBef>
                <a:spcPts val="44"/>
              </a:spcBef>
              <a:buNone/>
            </a:pPr>
            <a:endParaRPr dirty="0">
              <a:solidFill>
                <a:schemeClr val="dk1"/>
              </a:solidFill>
            </a:endParaRPr>
          </a:p>
          <a:p>
            <a:pPr marL="391636" marR="4481" indent="-296326">
              <a:lnSpc>
                <a:spcPct val="150000"/>
              </a:lnSpc>
              <a:spcBef>
                <a:spcPts val="53"/>
              </a:spcBef>
              <a:buClr>
                <a:srgbClr val="161B25"/>
              </a:buClr>
              <a:buSzPts val="1000"/>
              <a:buNone/>
            </a:pPr>
            <a:endParaRPr i="0" u="none" strike="noStrike" cap="none" dirty="0">
              <a:solidFill>
                <a:srgbClr val="161B25"/>
              </a:solidFill>
            </a:endParaRPr>
          </a:p>
          <a:p>
            <a:pPr marL="391636" marR="4481" indent="-296326">
              <a:lnSpc>
                <a:spcPct val="150000"/>
              </a:lnSpc>
              <a:spcBef>
                <a:spcPts val="53"/>
              </a:spcBef>
              <a:buClr>
                <a:srgbClr val="161B25"/>
              </a:buClr>
              <a:buSzPts val="1000"/>
              <a:buNone/>
            </a:pPr>
            <a:endParaRPr i="0" u="none" strike="noStrike" cap="none" dirty="0">
              <a:solidFill>
                <a:srgbClr val="161B25"/>
              </a:solidFill>
            </a:endParaRPr>
          </a:p>
          <a:p>
            <a:pPr marL="391636" marR="4481" indent="-296326">
              <a:lnSpc>
                <a:spcPct val="150000"/>
              </a:lnSpc>
              <a:spcBef>
                <a:spcPts val="53"/>
              </a:spcBef>
              <a:buClr>
                <a:srgbClr val="161B25"/>
              </a:buClr>
              <a:buSzPts val="1000"/>
              <a:buNone/>
            </a:pPr>
            <a:endParaRPr i="0" u="none" strike="noStrike" cap="none" dirty="0">
              <a:solidFill>
                <a:srgbClr val="161B25"/>
              </a:solidFill>
            </a:endParaRPr>
          </a:p>
          <a:p>
            <a:pPr marL="1001220" marR="4481" lvl="1" indent="-296326">
              <a:lnSpc>
                <a:spcPct val="150000"/>
              </a:lnSpc>
              <a:spcBef>
                <a:spcPts val="53"/>
              </a:spcBef>
              <a:buClr>
                <a:srgbClr val="161B25"/>
              </a:buClr>
              <a:buSzPts val="1000"/>
              <a:buNone/>
            </a:pPr>
            <a:endParaRPr i="0" u="none" strike="noStrike" cap="none" dirty="0">
              <a:solidFill>
                <a:srgbClr val="161B25"/>
              </a:solidFill>
            </a:endParaRPr>
          </a:p>
          <a:p>
            <a:pPr marL="391636" marR="4481" indent="-296326">
              <a:lnSpc>
                <a:spcPct val="150000"/>
              </a:lnSpc>
              <a:spcBef>
                <a:spcPts val="53"/>
              </a:spcBef>
              <a:buClr>
                <a:srgbClr val="161B25"/>
              </a:buClr>
              <a:buSzPts val="1000"/>
              <a:buNone/>
            </a:pPr>
            <a:endParaRPr i="0" u="none" strike="noStrike" cap="none" dirty="0">
              <a:solidFill>
                <a:srgbClr val="161B25"/>
              </a:solidFill>
            </a:endParaRPr>
          </a:p>
          <a:p>
            <a:pPr marL="391636" marR="4481" indent="-296326">
              <a:lnSpc>
                <a:spcPct val="150000"/>
              </a:lnSpc>
              <a:spcBef>
                <a:spcPts val="53"/>
              </a:spcBef>
              <a:buClr>
                <a:srgbClr val="161B25"/>
              </a:buClr>
              <a:buSzPts val="1000"/>
              <a:buNone/>
            </a:pPr>
            <a:endParaRPr i="0" u="none" strike="noStrike" cap="none" dirty="0">
              <a:solidFill>
                <a:srgbClr val="161B25"/>
              </a:solidFill>
            </a:endParaRPr>
          </a:p>
          <a:p>
            <a:pPr marL="1001220" marR="4481" lvl="1" indent="-296326">
              <a:lnSpc>
                <a:spcPct val="150000"/>
              </a:lnSpc>
              <a:spcBef>
                <a:spcPts val="53"/>
              </a:spcBef>
              <a:buClr>
                <a:srgbClr val="161B25"/>
              </a:buClr>
              <a:buSzPts val="1000"/>
              <a:buNone/>
            </a:pPr>
            <a:endParaRPr i="0" u="none" strike="noStrike" cap="none" dirty="0">
              <a:solidFill>
                <a:srgbClr val="161B25"/>
              </a:solidFill>
            </a:endParaRPr>
          </a:p>
        </p:txBody>
      </p:sp>
    </p:spTree>
    <p:extLst>
      <p:ext uri="{BB962C8B-B14F-4D97-AF65-F5344CB8AC3E}">
        <p14:creationId xmlns:p14="http://schemas.microsoft.com/office/powerpoint/2010/main" val="12035698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73"/>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b="0" dirty="0"/>
              <a:t>Risk Scenarios Utilities</a:t>
            </a:r>
            <a:endParaRPr dirty="0">
              <a:latin typeface="Arial" panose="020B0604020202020204" pitchFamily="34" charset="0"/>
              <a:ea typeface="Assistant ExtraBold"/>
            </a:endParaRPr>
          </a:p>
        </p:txBody>
      </p:sp>
      <p:sp>
        <p:nvSpPr>
          <p:cNvPr id="1353" name="Google Shape;1353;p173"/>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0" indent="0">
              <a:buNone/>
            </a:pPr>
            <a:r>
              <a:rPr lang="en-US">
                <a:solidFill>
                  <a:schemeClr val="dk1"/>
                </a:solidFill>
              </a:rPr>
              <a:t>Environmental utilities risk associated:</a:t>
            </a:r>
            <a:endParaRPr>
              <a:solidFill>
                <a:schemeClr val="dk1"/>
              </a:solidFill>
            </a:endParaRPr>
          </a:p>
          <a:p>
            <a:pPr marL="391636" indent="-414856">
              <a:spcBef>
                <a:spcPts val="44"/>
              </a:spcBef>
              <a:buSzPts val="1400"/>
            </a:pPr>
            <a:r>
              <a:rPr lang="en-US">
                <a:solidFill>
                  <a:schemeClr val="dk1"/>
                </a:solidFill>
              </a:rPr>
              <a:t>Power interruptions</a:t>
            </a:r>
            <a:endParaRPr>
              <a:solidFill>
                <a:schemeClr val="dk1"/>
              </a:solidFill>
            </a:endParaRPr>
          </a:p>
          <a:p>
            <a:pPr marL="391636" marR="1373880" indent="-414856">
              <a:spcBef>
                <a:spcPts val="17"/>
              </a:spcBef>
              <a:buSzPts val="1400"/>
            </a:pPr>
            <a:r>
              <a:rPr lang="en-US">
                <a:solidFill>
                  <a:schemeClr val="dk1"/>
                </a:solidFill>
              </a:rPr>
              <a:t>Losses  </a:t>
            </a:r>
            <a:endParaRPr>
              <a:solidFill>
                <a:schemeClr val="dk1"/>
              </a:solidFill>
            </a:endParaRPr>
          </a:p>
          <a:p>
            <a:pPr marL="391636" marR="1373880" indent="-414856">
              <a:spcBef>
                <a:spcPts val="17"/>
              </a:spcBef>
              <a:buSzPts val="1400"/>
            </a:pPr>
            <a:r>
              <a:rPr lang="en-US">
                <a:solidFill>
                  <a:schemeClr val="dk1"/>
                </a:solidFill>
              </a:rPr>
              <a:t>Generators  </a:t>
            </a:r>
            <a:endParaRPr>
              <a:solidFill>
                <a:schemeClr val="dk1"/>
              </a:solidFill>
            </a:endParaRPr>
          </a:p>
          <a:p>
            <a:pPr marL="391636" marR="1373880" indent="-414856">
              <a:spcBef>
                <a:spcPts val="17"/>
              </a:spcBef>
              <a:buSzPts val="1400"/>
            </a:pPr>
            <a:r>
              <a:rPr lang="en-US">
                <a:solidFill>
                  <a:schemeClr val="dk1"/>
                </a:solidFill>
              </a:rPr>
              <a:t>Batteries</a:t>
            </a:r>
            <a:endParaRPr>
              <a:solidFill>
                <a:schemeClr val="dk1"/>
              </a:solidFill>
            </a:endParaRPr>
          </a:p>
          <a:p>
            <a:pPr marL="391636" indent="-414856">
              <a:spcBef>
                <a:spcPts val="13"/>
              </a:spcBef>
              <a:buSzPts val="1400"/>
            </a:pPr>
            <a:r>
              <a:rPr lang="en-US">
                <a:solidFill>
                  <a:schemeClr val="dk1"/>
                </a:solidFill>
              </a:rPr>
              <a:t>HVAC</a:t>
            </a:r>
            <a:endParaRPr>
              <a:solidFill>
                <a:schemeClr val="dk1"/>
              </a:solidFill>
            </a:endParaRPr>
          </a:p>
          <a:p>
            <a:pPr marL="391636" indent="-414856">
              <a:spcBef>
                <a:spcPts val="27"/>
              </a:spcBef>
              <a:buSzPts val="1400"/>
            </a:pPr>
            <a:r>
              <a:rPr lang="en-US">
                <a:solidFill>
                  <a:schemeClr val="dk1"/>
                </a:solidFill>
              </a:rPr>
              <a:t>Water</a:t>
            </a:r>
            <a:endParaRPr>
              <a:solidFill>
                <a:schemeClr val="dk1"/>
              </a:solidFill>
            </a:endParaRPr>
          </a:p>
          <a:p>
            <a:pPr marL="391636" indent="-414856">
              <a:spcBef>
                <a:spcPts val="40"/>
              </a:spcBef>
              <a:buSzPts val="1400"/>
            </a:pPr>
            <a:r>
              <a:rPr lang="en-US">
                <a:solidFill>
                  <a:schemeClr val="dk1"/>
                </a:solidFill>
              </a:rPr>
              <a:t>Secure operational area</a:t>
            </a:r>
            <a:endParaRPr>
              <a:solidFill>
                <a:schemeClr val="dk1"/>
              </a:solidFill>
            </a:endParaRPr>
          </a:p>
          <a:p>
            <a:pPr marL="391636" marR="4481" indent="0">
              <a:spcBef>
                <a:spcPts val="53"/>
              </a:spcBef>
              <a:buNone/>
            </a:pPr>
            <a:br>
              <a:rPr lang="en-US"/>
            </a:br>
            <a:endParaRPr i="0" u="none" strike="noStrike" cap="none">
              <a:solidFill>
                <a:srgbClr val="161B25"/>
              </a:solidFill>
            </a:endParaRPr>
          </a:p>
          <a:p>
            <a:pPr marL="391636" marR="4481" indent="-296326">
              <a:spcBef>
                <a:spcPts val="53"/>
              </a:spcBef>
              <a:buNone/>
            </a:pPr>
            <a:endParaRPr i="0" u="none" strike="noStrike" cap="none">
              <a:solidFill>
                <a:srgbClr val="161B25"/>
              </a:solidFill>
            </a:endParaRPr>
          </a:p>
          <a:p>
            <a:pPr marL="391636" marR="4481" indent="-296326">
              <a:spcBef>
                <a:spcPts val="53"/>
              </a:spcBef>
              <a:buNone/>
            </a:pPr>
            <a:endParaRPr i="0" u="none" strike="noStrike" cap="none">
              <a:solidFill>
                <a:srgbClr val="161B25"/>
              </a:solidFill>
            </a:endParaRPr>
          </a:p>
          <a:p>
            <a:pPr marL="391636" marR="4481" indent="-296326">
              <a:spcBef>
                <a:spcPts val="53"/>
              </a:spcBef>
              <a:buNone/>
            </a:pPr>
            <a:endParaRPr i="0" u="none" strike="noStrike" cap="none">
              <a:solidFill>
                <a:srgbClr val="161B25"/>
              </a:solidFill>
            </a:endParaRPr>
          </a:p>
          <a:p>
            <a:pPr marL="1001220" marR="4481" lvl="1" indent="-296326">
              <a:spcBef>
                <a:spcPts val="53"/>
              </a:spcBef>
              <a:buNone/>
            </a:pPr>
            <a:endParaRPr i="0" u="none" strike="noStrike" cap="none">
              <a:solidFill>
                <a:srgbClr val="161B25"/>
              </a:solidFill>
            </a:endParaRPr>
          </a:p>
          <a:p>
            <a:pPr marL="391636" marR="4481" indent="-296326">
              <a:spcBef>
                <a:spcPts val="53"/>
              </a:spcBef>
              <a:buNone/>
            </a:pPr>
            <a:endParaRPr i="0" u="none" strike="noStrike" cap="none">
              <a:solidFill>
                <a:srgbClr val="161B25"/>
              </a:solidFill>
            </a:endParaRPr>
          </a:p>
          <a:p>
            <a:pPr marL="391636" marR="4481" indent="-296326">
              <a:spcBef>
                <a:spcPts val="53"/>
              </a:spcBef>
              <a:buNone/>
            </a:pPr>
            <a:endParaRPr i="0" u="none" strike="noStrike" cap="none">
              <a:solidFill>
                <a:srgbClr val="161B25"/>
              </a:solidFill>
            </a:endParaRPr>
          </a:p>
          <a:p>
            <a:pPr marL="1001220" marR="4481" lvl="1" indent="-296326">
              <a:spcBef>
                <a:spcPts val="53"/>
              </a:spcBef>
              <a:buNone/>
            </a:pPr>
            <a:endParaRPr i="0" u="none" strike="noStrike" cap="none">
              <a:solidFill>
                <a:srgbClr val="161B25"/>
              </a:solidFill>
            </a:endParaRPr>
          </a:p>
        </p:txBody>
      </p:sp>
      <p:sp>
        <p:nvSpPr>
          <p:cNvPr id="2" name="Slide Number Placeholder 1">
            <a:extLst>
              <a:ext uri="{FF2B5EF4-FFF2-40B4-BE49-F238E27FC236}">
                <a16:creationId xmlns:a16="http://schemas.microsoft.com/office/drawing/2014/main" id="{A641A2D6-7082-468E-BA40-D919D33E8A2F}"/>
              </a:ext>
            </a:extLst>
          </p:cNvPr>
          <p:cNvSpPr>
            <a:spLocks noGrp="1"/>
          </p:cNvSpPr>
          <p:nvPr>
            <p:ph type="sldNum" sz="quarter" idx="12"/>
          </p:nvPr>
        </p:nvSpPr>
        <p:spPr/>
        <p:txBody>
          <a:bodyPr/>
          <a:lstStyle/>
          <a:p>
            <a:fld id="{00000000-1234-1234-1234-123412341234}" type="slidenum">
              <a:rPr lang="en-US" smtClean="0"/>
              <a:pPr/>
              <a:t>126</a:t>
            </a:fld>
            <a:endParaRPr lang="en-US"/>
          </a:p>
        </p:txBody>
      </p:sp>
      <p:sp>
        <p:nvSpPr>
          <p:cNvPr id="1354" name="Google Shape;1354;p173"/>
          <p:cNvSpPr txBox="1">
            <a:spLocks noGrp="1"/>
          </p:cNvSpPr>
          <p:nvPr>
            <p:ph type="body" idx="4294967295"/>
          </p:nvPr>
        </p:nvSpPr>
        <p:spPr>
          <a:xfrm>
            <a:off x="6630988" y="1338263"/>
            <a:ext cx="5561012" cy="4953000"/>
          </a:xfrm>
          <a:prstGeom prst="rect">
            <a:avLst/>
          </a:prstGeom>
          <a:noFill/>
          <a:ln>
            <a:noFill/>
          </a:ln>
        </p:spPr>
        <p:txBody>
          <a:bodyPr spcFirstLastPara="1" vert="horz" wrap="square" lIns="121900" tIns="121900" rIns="121900" bIns="121900" rtlCol="0" anchor="t" anchorCtr="0">
            <a:noAutofit/>
          </a:bodyPr>
          <a:lstStyle/>
          <a:p>
            <a:pPr marL="11205" indent="0">
              <a:lnSpc>
                <a:spcPct val="150000"/>
              </a:lnSpc>
              <a:spcBef>
                <a:spcPts val="0"/>
              </a:spcBef>
              <a:buNone/>
            </a:pPr>
            <a:r>
              <a:rPr lang="en-US">
                <a:solidFill>
                  <a:schemeClr val="dk1"/>
                </a:solidFill>
              </a:rPr>
              <a:t>Software utilities  risk associated:</a:t>
            </a:r>
            <a:endParaRPr>
              <a:solidFill>
                <a:schemeClr val="dk1"/>
              </a:solidFill>
            </a:endParaRPr>
          </a:p>
          <a:p>
            <a:pPr marL="391636" marR="232529" indent="-414856" algn="just">
              <a:lnSpc>
                <a:spcPct val="150000"/>
              </a:lnSpc>
              <a:spcBef>
                <a:spcPts val="9"/>
              </a:spcBef>
              <a:buClr>
                <a:srgbClr val="161B25"/>
              </a:buClr>
              <a:buSzPts val="1400"/>
              <a:buFont typeface="Assistant SemiBold"/>
              <a:buChar char="●"/>
            </a:pPr>
            <a:r>
              <a:rPr lang="en-US">
                <a:solidFill>
                  <a:schemeClr val="dk1"/>
                </a:solidFill>
              </a:rPr>
              <a:t>Use of outdated drivers  </a:t>
            </a:r>
            <a:endParaRPr>
              <a:solidFill>
                <a:schemeClr val="dk1"/>
              </a:solidFill>
            </a:endParaRPr>
          </a:p>
          <a:p>
            <a:pPr marL="391636" marR="232529" indent="-414856" algn="just">
              <a:lnSpc>
                <a:spcPct val="150000"/>
              </a:lnSpc>
              <a:spcBef>
                <a:spcPts val="9"/>
              </a:spcBef>
              <a:buClr>
                <a:srgbClr val="161B25"/>
              </a:buClr>
              <a:buSzPts val="1400"/>
              <a:buFont typeface="Assistant SemiBold"/>
              <a:buChar char="●"/>
            </a:pPr>
            <a:r>
              <a:rPr lang="en-US">
                <a:solidFill>
                  <a:schemeClr val="dk1"/>
                </a:solidFill>
              </a:rPr>
              <a:t>Unavailability of drivers  </a:t>
            </a:r>
            <a:endParaRPr>
              <a:solidFill>
                <a:schemeClr val="dk1"/>
              </a:solidFill>
            </a:endParaRPr>
          </a:p>
          <a:p>
            <a:pPr marL="391636" marR="232529" indent="-414856" algn="just">
              <a:lnSpc>
                <a:spcPct val="150000"/>
              </a:lnSpc>
              <a:spcBef>
                <a:spcPts val="9"/>
              </a:spcBef>
              <a:buClr>
                <a:srgbClr val="161B25"/>
              </a:buClr>
              <a:buSzPts val="1400"/>
              <a:buFont typeface="Assistant SemiBold"/>
              <a:buChar char="●"/>
            </a:pPr>
            <a:r>
              <a:rPr lang="en-US">
                <a:solidFill>
                  <a:schemeClr val="dk1"/>
                </a:solidFill>
              </a:rPr>
              <a:t>Unpatched drivers</a:t>
            </a:r>
            <a:endParaRPr>
              <a:solidFill>
                <a:schemeClr val="dk1"/>
              </a:solidFill>
            </a:endParaRPr>
          </a:p>
          <a:p>
            <a:pPr marL="391636" marR="1166004" indent="-414856">
              <a:lnSpc>
                <a:spcPct val="150000"/>
              </a:lnSpc>
              <a:spcBef>
                <a:spcPts val="0"/>
              </a:spcBef>
              <a:buClr>
                <a:srgbClr val="161B25"/>
              </a:buClr>
              <a:buSzPts val="1400"/>
              <a:buFont typeface="Assistant SemiBold"/>
              <a:buChar char="●"/>
            </a:pPr>
            <a:r>
              <a:rPr lang="en-US">
                <a:solidFill>
                  <a:schemeClr val="dk1"/>
                </a:solidFill>
              </a:rPr>
              <a:t>Use of insecure components</a:t>
            </a:r>
            <a:endParaRPr>
              <a:solidFill>
                <a:schemeClr val="dk1"/>
              </a:solidFill>
            </a:endParaRPr>
          </a:p>
          <a:p>
            <a:pPr marL="391636" marR="4481" indent="-414856">
              <a:lnSpc>
                <a:spcPct val="150000"/>
              </a:lnSpc>
              <a:spcBef>
                <a:spcPts val="23"/>
              </a:spcBef>
              <a:buClr>
                <a:srgbClr val="161B25"/>
              </a:buClr>
              <a:buSzPts val="1400"/>
              <a:buFont typeface="Assistant SemiBold"/>
              <a:buChar char="●"/>
            </a:pPr>
            <a:r>
              <a:rPr lang="en-US">
                <a:solidFill>
                  <a:schemeClr val="dk1"/>
                </a:solidFill>
              </a:rPr>
              <a:t>Unpatched vulnerabilities</a:t>
            </a:r>
            <a:endParaRPr>
              <a:solidFill>
                <a:schemeClr val="dk1"/>
              </a:solidFill>
            </a:endParaRPr>
          </a:p>
          <a:p>
            <a:pPr marL="0" indent="0">
              <a:lnSpc>
                <a:spcPct val="150000"/>
              </a:lnSpc>
              <a:spcBef>
                <a:spcPts val="9"/>
              </a:spcBef>
              <a:buNone/>
            </a:pPr>
            <a:endParaRPr>
              <a:solidFill>
                <a:schemeClr val="dk1"/>
              </a:solidFill>
            </a:endParaRPr>
          </a:p>
          <a:p>
            <a:pPr marL="391636" marR="4481" indent="0">
              <a:lnSpc>
                <a:spcPct val="150000"/>
              </a:lnSpc>
              <a:spcBef>
                <a:spcPts val="44"/>
              </a:spcBef>
              <a:buClr>
                <a:srgbClr val="000000"/>
              </a:buClr>
              <a:buSzPts val="1100"/>
              <a:buNone/>
            </a:pPr>
            <a:endParaRPr>
              <a:solidFill>
                <a:schemeClr val="dk1"/>
              </a:solidFill>
            </a:endParaRPr>
          </a:p>
          <a:p>
            <a:pPr marL="391636" marR="4481" indent="-296326">
              <a:lnSpc>
                <a:spcPct val="150000"/>
              </a:lnSpc>
              <a:spcBef>
                <a:spcPts val="53"/>
              </a:spcBef>
              <a:buClr>
                <a:srgbClr val="161B25"/>
              </a:buClr>
              <a:buSzPts val="1000"/>
              <a:buNone/>
            </a:pPr>
            <a:endParaRPr i="0" u="none" strike="noStrike" cap="none">
              <a:solidFill>
                <a:srgbClr val="161B25"/>
              </a:solidFill>
            </a:endParaRPr>
          </a:p>
          <a:p>
            <a:pPr marL="391636" marR="4481" indent="-296326">
              <a:lnSpc>
                <a:spcPct val="150000"/>
              </a:lnSpc>
              <a:spcBef>
                <a:spcPts val="53"/>
              </a:spcBef>
              <a:buClr>
                <a:srgbClr val="161B25"/>
              </a:buClr>
              <a:buSzPts val="1000"/>
              <a:buNone/>
            </a:pPr>
            <a:endParaRPr i="0" u="none" strike="noStrike" cap="none">
              <a:solidFill>
                <a:srgbClr val="161B25"/>
              </a:solidFill>
            </a:endParaRPr>
          </a:p>
          <a:p>
            <a:pPr marL="391636" marR="4481" indent="-296326">
              <a:lnSpc>
                <a:spcPct val="150000"/>
              </a:lnSpc>
              <a:spcBef>
                <a:spcPts val="53"/>
              </a:spcBef>
              <a:buClr>
                <a:srgbClr val="161B25"/>
              </a:buClr>
              <a:buSzPts val="1000"/>
              <a:buNone/>
            </a:pPr>
            <a:endParaRPr i="0" u="none" strike="noStrike" cap="none">
              <a:solidFill>
                <a:srgbClr val="161B25"/>
              </a:solidFill>
            </a:endParaRPr>
          </a:p>
          <a:p>
            <a:pPr marL="1001220" marR="4481" lvl="1" indent="-296326">
              <a:lnSpc>
                <a:spcPct val="150000"/>
              </a:lnSpc>
              <a:spcBef>
                <a:spcPts val="53"/>
              </a:spcBef>
              <a:buClr>
                <a:srgbClr val="161B25"/>
              </a:buClr>
              <a:buSzPts val="1000"/>
              <a:buNone/>
            </a:pPr>
            <a:endParaRPr i="0" u="none" strike="noStrike" cap="none">
              <a:solidFill>
                <a:srgbClr val="161B25"/>
              </a:solidFill>
            </a:endParaRPr>
          </a:p>
          <a:p>
            <a:pPr marL="391636" marR="4481" indent="-296326">
              <a:lnSpc>
                <a:spcPct val="150000"/>
              </a:lnSpc>
              <a:spcBef>
                <a:spcPts val="53"/>
              </a:spcBef>
              <a:buClr>
                <a:srgbClr val="161B25"/>
              </a:buClr>
              <a:buSzPts val="1000"/>
              <a:buNone/>
            </a:pPr>
            <a:endParaRPr i="0" u="none" strike="noStrike" cap="none">
              <a:solidFill>
                <a:srgbClr val="161B25"/>
              </a:solidFill>
            </a:endParaRPr>
          </a:p>
          <a:p>
            <a:pPr marL="391636" marR="4481" indent="-296326">
              <a:lnSpc>
                <a:spcPct val="150000"/>
              </a:lnSpc>
              <a:spcBef>
                <a:spcPts val="53"/>
              </a:spcBef>
              <a:buClr>
                <a:srgbClr val="161B25"/>
              </a:buClr>
              <a:buSzPts val="1000"/>
              <a:buNone/>
            </a:pPr>
            <a:endParaRPr i="0" u="none" strike="noStrike" cap="none">
              <a:solidFill>
                <a:srgbClr val="161B25"/>
              </a:solidFill>
            </a:endParaRPr>
          </a:p>
          <a:p>
            <a:pPr marL="1001220" marR="4481" lvl="1" indent="-296326">
              <a:lnSpc>
                <a:spcPct val="150000"/>
              </a:lnSpc>
              <a:spcBef>
                <a:spcPts val="53"/>
              </a:spcBef>
              <a:buClr>
                <a:srgbClr val="161B25"/>
              </a:buClr>
              <a:buSzPts val="1000"/>
              <a:buNone/>
            </a:pPr>
            <a:endParaRPr i="0" u="none" strike="noStrike" cap="none">
              <a:solidFill>
                <a:srgbClr val="161B25"/>
              </a:solidFill>
            </a:endParaRPr>
          </a:p>
        </p:txBody>
      </p:sp>
    </p:spTree>
    <p:extLst>
      <p:ext uri="{BB962C8B-B14F-4D97-AF65-F5344CB8AC3E}">
        <p14:creationId xmlns:p14="http://schemas.microsoft.com/office/powerpoint/2010/main" val="24421022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174"/>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pPr marL="11205">
              <a:spcBef>
                <a:spcPts val="100"/>
              </a:spcBef>
              <a:buClr>
                <a:schemeClr val="dk1"/>
              </a:buClr>
            </a:pPr>
            <a:r>
              <a:rPr lang="en-US">
                <a:solidFill>
                  <a:schemeClr val="dk1"/>
                </a:solidFill>
                <a:latin typeface="Assistant"/>
                <a:ea typeface="Assistant"/>
                <a:cs typeface="Assistant"/>
                <a:sym typeface="Assistant"/>
              </a:rPr>
              <a:t>Risk Network Components</a:t>
            </a:r>
            <a:endParaRPr>
              <a:solidFill>
                <a:schemeClr val="dk1"/>
              </a:solidFill>
              <a:latin typeface="Assistant"/>
              <a:ea typeface="Assistant"/>
              <a:cs typeface="Assistant"/>
              <a:sym typeface="Assistant"/>
            </a:endParaRPr>
          </a:p>
          <a:p>
            <a:pPr>
              <a:spcBef>
                <a:spcPts val="100"/>
              </a:spcBef>
              <a:buClr>
                <a:schemeClr val="dk1"/>
              </a:buClr>
              <a:buSzPts val="1100"/>
            </a:pPr>
            <a:endParaRPr b="0"/>
          </a:p>
        </p:txBody>
      </p:sp>
      <p:sp>
        <p:nvSpPr>
          <p:cNvPr id="1360" name="Google Shape;1360;p174"/>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0" indent="0">
              <a:buNone/>
            </a:pPr>
            <a:r>
              <a:rPr lang="en-US" sz="1600">
                <a:solidFill>
                  <a:schemeClr val="dk1"/>
                </a:solidFill>
              </a:rPr>
              <a:t>Risk associated with:</a:t>
            </a:r>
            <a:endParaRPr sz="1600">
              <a:solidFill>
                <a:schemeClr val="dk1"/>
              </a:solidFill>
            </a:endParaRPr>
          </a:p>
          <a:p>
            <a:pPr marL="391636" indent="-397923">
              <a:buClr>
                <a:schemeClr val="dk1"/>
              </a:buClr>
              <a:buSzPts val="1200"/>
            </a:pPr>
            <a:r>
              <a:rPr lang="en-US" sz="1600">
                <a:solidFill>
                  <a:schemeClr val="dk1"/>
                </a:solidFill>
              </a:rPr>
              <a:t>Network configuration and management</a:t>
            </a:r>
            <a:endParaRPr sz="1600">
              <a:solidFill>
                <a:schemeClr val="dk1"/>
              </a:solidFill>
            </a:endParaRPr>
          </a:p>
          <a:p>
            <a:pPr marL="391636" indent="-397923">
              <a:spcBef>
                <a:spcPts val="9"/>
              </a:spcBef>
              <a:buClr>
                <a:schemeClr val="dk1"/>
              </a:buClr>
              <a:buSzPts val="1200"/>
            </a:pPr>
            <a:r>
              <a:rPr lang="en-US" sz="1600">
                <a:solidFill>
                  <a:schemeClr val="dk1"/>
                </a:solidFill>
              </a:rPr>
              <a:t>Network equipment protection</a:t>
            </a:r>
            <a:endParaRPr sz="1600">
              <a:solidFill>
                <a:schemeClr val="dk1"/>
              </a:solidFill>
            </a:endParaRPr>
          </a:p>
          <a:p>
            <a:pPr marL="391636" indent="-397923">
              <a:spcBef>
                <a:spcPts val="9"/>
              </a:spcBef>
              <a:buClr>
                <a:schemeClr val="dk1"/>
              </a:buClr>
              <a:buSzPts val="1200"/>
            </a:pPr>
            <a:r>
              <a:rPr lang="en-US" sz="1600">
                <a:solidFill>
                  <a:schemeClr val="dk1"/>
                </a:solidFill>
              </a:rPr>
              <a:t>The use of layered defense</a:t>
            </a:r>
            <a:endParaRPr sz="1600">
              <a:solidFill>
                <a:schemeClr val="dk1"/>
              </a:solidFill>
            </a:endParaRPr>
          </a:p>
          <a:p>
            <a:pPr marL="391636" indent="-397923">
              <a:spcBef>
                <a:spcPts val="17"/>
              </a:spcBef>
              <a:buClr>
                <a:schemeClr val="dk1"/>
              </a:buClr>
              <a:buSzPts val="1200"/>
            </a:pPr>
            <a:r>
              <a:rPr lang="en-US" sz="1600">
                <a:solidFill>
                  <a:schemeClr val="dk1"/>
                </a:solidFill>
              </a:rPr>
              <a:t>Suitable levels of redundancy</a:t>
            </a:r>
            <a:endParaRPr sz="1600">
              <a:solidFill>
                <a:schemeClr val="dk1"/>
              </a:solidFill>
            </a:endParaRPr>
          </a:p>
          <a:p>
            <a:pPr marL="391636" indent="-397923">
              <a:spcBef>
                <a:spcPts val="9"/>
              </a:spcBef>
              <a:buClr>
                <a:schemeClr val="dk1"/>
              </a:buClr>
              <a:buSzPts val="1200"/>
            </a:pPr>
            <a:r>
              <a:rPr lang="en-US" sz="1600">
                <a:solidFill>
                  <a:schemeClr val="dk1"/>
                </a:solidFill>
              </a:rPr>
              <a:t>Availability of bandwidth</a:t>
            </a:r>
            <a:endParaRPr sz="1600">
              <a:solidFill>
                <a:schemeClr val="dk1"/>
              </a:solidFill>
            </a:endParaRPr>
          </a:p>
          <a:p>
            <a:pPr marL="391636" indent="-397923">
              <a:spcBef>
                <a:spcPts val="9"/>
              </a:spcBef>
              <a:buClr>
                <a:schemeClr val="dk1"/>
              </a:buClr>
              <a:buSzPts val="1200"/>
            </a:pPr>
            <a:r>
              <a:rPr lang="en-US" sz="1600">
                <a:solidFill>
                  <a:schemeClr val="dk1"/>
                </a:solidFill>
              </a:rPr>
              <a:t>Use of encryption for transmission of sensitive data</a:t>
            </a:r>
            <a:endParaRPr sz="1600">
              <a:solidFill>
                <a:schemeClr val="dk1"/>
              </a:solidFill>
            </a:endParaRPr>
          </a:p>
          <a:p>
            <a:pPr marL="391636" indent="-397923">
              <a:spcBef>
                <a:spcPts val="4"/>
              </a:spcBef>
              <a:buClr>
                <a:schemeClr val="dk1"/>
              </a:buClr>
              <a:buSzPts val="1200"/>
            </a:pPr>
            <a:r>
              <a:rPr lang="en-US" sz="1600">
                <a:solidFill>
                  <a:schemeClr val="dk1"/>
                </a:solidFill>
              </a:rPr>
              <a:t>Encryption key management</a:t>
            </a:r>
            <a:endParaRPr sz="1600">
              <a:solidFill>
                <a:schemeClr val="dk1"/>
              </a:solidFill>
            </a:endParaRPr>
          </a:p>
          <a:p>
            <a:pPr marL="391636" indent="-397923">
              <a:spcBef>
                <a:spcPts val="9"/>
              </a:spcBef>
              <a:buClr>
                <a:schemeClr val="dk1"/>
              </a:buClr>
              <a:buSzPts val="1200"/>
            </a:pPr>
            <a:r>
              <a:rPr lang="en-US" sz="1600">
                <a:solidFill>
                  <a:schemeClr val="dk1"/>
                </a:solidFill>
              </a:rPr>
              <a:t>Use of certificates to support public key infrastructure</a:t>
            </a:r>
            <a:endParaRPr sz="1600">
              <a:solidFill>
                <a:schemeClr val="dk1"/>
              </a:solidFill>
            </a:endParaRPr>
          </a:p>
          <a:p>
            <a:pPr marL="391636" indent="-397923">
              <a:spcBef>
                <a:spcPts val="23"/>
              </a:spcBef>
              <a:buClr>
                <a:schemeClr val="dk1"/>
              </a:buClr>
              <a:buSzPts val="1200"/>
            </a:pPr>
            <a:r>
              <a:rPr lang="en-US" sz="1600">
                <a:solidFill>
                  <a:schemeClr val="dk1"/>
                </a:solidFill>
              </a:rPr>
              <a:t>Damage to cabling and network equipment</a:t>
            </a:r>
            <a:endParaRPr sz="1600">
              <a:solidFill>
                <a:schemeClr val="dk1"/>
              </a:solidFill>
            </a:endParaRPr>
          </a:p>
          <a:p>
            <a:pPr marL="391636" indent="-397923">
              <a:spcBef>
                <a:spcPts val="9"/>
              </a:spcBef>
              <a:buClr>
                <a:schemeClr val="dk1"/>
              </a:buClr>
              <a:buSzPts val="1200"/>
            </a:pPr>
            <a:r>
              <a:rPr lang="en-US" sz="1600">
                <a:solidFill>
                  <a:schemeClr val="dk1"/>
                </a:solidFill>
              </a:rPr>
              <a:t>Tapping network connections and eavesdropping on communications</a:t>
            </a:r>
            <a:endParaRPr sz="1600">
              <a:solidFill>
                <a:schemeClr val="dk1"/>
              </a:solidFill>
            </a:endParaRPr>
          </a:p>
          <a:p>
            <a:pPr marL="391636" indent="-397923">
              <a:spcBef>
                <a:spcPts val="9"/>
              </a:spcBef>
              <a:buClr>
                <a:schemeClr val="dk1"/>
              </a:buClr>
              <a:buSzPts val="1200"/>
            </a:pPr>
            <a:r>
              <a:rPr lang="en-US" sz="1600">
                <a:solidFill>
                  <a:schemeClr val="dk1"/>
                </a:solidFill>
              </a:rPr>
              <a:t>Choice of network architecture</a:t>
            </a:r>
            <a:endParaRPr sz="1600">
              <a:solidFill>
                <a:schemeClr val="dk1"/>
              </a:solidFill>
            </a:endParaRPr>
          </a:p>
          <a:p>
            <a:pPr marL="391636" indent="-397923">
              <a:buSzPts val="1200"/>
            </a:pPr>
            <a:r>
              <a:rPr lang="en-US" sz="1600">
                <a:solidFill>
                  <a:schemeClr val="dk1"/>
                </a:solidFill>
              </a:rPr>
              <a:t>Documentation of network architecture</a:t>
            </a:r>
            <a:endParaRPr sz="1600"/>
          </a:p>
        </p:txBody>
      </p:sp>
      <p:sp>
        <p:nvSpPr>
          <p:cNvPr id="2" name="Slide Number Placeholder 1">
            <a:extLst>
              <a:ext uri="{FF2B5EF4-FFF2-40B4-BE49-F238E27FC236}">
                <a16:creationId xmlns:a16="http://schemas.microsoft.com/office/drawing/2014/main" id="{2D47858F-4988-481D-B384-C1D9DA8FB5CD}"/>
              </a:ext>
            </a:extLst>
          </p:cNvPr>
          <p:cNvSpPr>
            <a:spLocks noGrp="1"/>
          </p:cNvSpPr>
          <p:nvPr>
            <p:ph type="sldNum" sz="quarter" idx="12"/>
          </p:nvPr>
        </p:nvSpPr>
        <p:spPr/>
        <p:txBody>
          <a:bodyPr/>
          <a:lstStyle/>
          <a:p>
            <a:fld id="{00000000-1234-1234-1234-123412341234}" type="slidenum">
              <a:rPr lang="en-US" smtClean="0"/>
              <a:pPr/>
              <a:t>127</a:t>
            </a:fld>
            <a:endParaRPr lang="en-US"/>
          </a:p>
        </p:txBody>
      </p:sp>
    </p:spTree>
    <p:extLst>
      <p:ext uri="{BB962C8B-B14F-4D97-AF65-F5344CB8AC3E}">
        <p14:creationId xmlns:p14="http://schemas.microsoft.com/office/powerpoint/2010/main" val="18521080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175"/>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pPr marL="11205">
              <a:spcBef>
                <a:spcPts val="100"/>
              </a:spcBef>
              <a:buClr>
                <a:schemeClr val="dk1"/>
              </a:buClr>
            </a:pPr>
            <a:r>
              <a:rPr lang="en-US">
                <a:solidFill>
                  <a:schemeClr val="dk1"/>
                </a:solidFill>
                <a:latin typeface="Assistant"/>
                <a:ea typeface="Assistant"/>
                <a:cs typeface="Assistant"/>
                <a:sym typeface="Assistant"/>
              </a:rPr>
              <a:t>Risk Scenarios: Network Components</a:t>
            </a:r>
            <a:endParaRPr>
              <a:solidFill>
                <a:schemeClr val="dk1"/>
              </a:solidFill>
              <a:latin typeface="Assistant"/>
              <a:ea typeface="Assistant"/>
              <a:cs typeface="Assistant"/>
              <a:sym typeface="Assistant"/>
            </a:endParaRPr>
          </a:p>
          <a:p>
            <a:pPr>
              <a:spcBef>
                <a:spcPts val="100"/>
              </a:spcBef>
              <a:buClr>
                <a:schemeClr val="dk1"/>
              </a:buClr>
              <a:buSzPts val="1100"/>
            </a:pPr>
            <a:endParaRPr b="0"/>
          </a:p>
        </p:txBody>
      </p:sp>
      <p:sp>
        <p:nvSpPr>
          <p:cNvPr id="1366" name="Google Shape;1366;p175"/>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0" indent="0">
              <a:buNone/>
            </a:pPr>
            <a:r>
              <a:rPr lang="en-US" sz="1600" dirty="0">
                <a:solidFill>
                  <a:schemeClr val="dk1"/>
                </a:solidFill>
              </a:rPr>
              <a:t>Risk associated with:</a:t>
            </a:r>
            <a:endParaRPr sz="1600" dirty="0">
              <a:solidFill>
                <a:schemeClr val="dk1"/>
              </a:solidFill>
            </a:endParaRPr>
          </a:p>
          <a:p>
            <a:pPr marL="391636" indent="-397923">
              <a:buClr>
                <a:schemeClr val="dk1"/>
              </a:buClr>
              <a:buSzPts val="1200"/>
            </a:pPr>
            <a:r>
              <a:rPr lang="en-US" sz="1600" dirty="0">
                <a:solidFill>
                  <a:schemeClr val="dk1"/>
                </a:solidFill>
              </a:rPr>
              <a:t>Firewalls: </a:t>
            </a:r>
            <a:endParaRPr sz="1600" dirty="0">
              <a:solidFill>
                <a:schemeClr val="dk1"/>
              </a:solidFill>
            </a:endParaRPr>
          </a:p>
          <a:p>
            <a:pPr lvl="1" indent="-406390">
              <a:spcBef>
                <a:spcPts val="0"/>
              </a:spcBef>
              <a:buClr>
                <a:schemeClr val="dk1"/>
              </a:buClr>
              <a:buSzPts val="1200"/>
            </a:pPr>
            <a:r>
              <a:rPr lang="en-US" sz="1600" dirty="0">
                <a:solidFill>
                  <a:schemeClr val="dk1"/>
                </a:solidFill>
              </a:rPr>
              <a:t>Packet Filters</a:t>
            </a:r>
            <a:endParaRPr sz="1600" dirty="0">
              <a:solidFill>
                <a:schemeClr val="dk1"/>
              </a:solidFill>
            </a:endParaRPr>
          </a:p>
          <a:p>
            <a:pPr lvl="1" indent="-406390">
              <a:spcBef>
                <a:spcPts val="27"/>
              </a:spcBef>
              <a:buClr>
                <a:schemeClr val="dk1"/>
              </a:buClr>
              <a:buSzPts val="1200"/>
            </a:pPr>
            <a:r>
              <a:rPr lang="en-US" sz="1600" dirty="0">
                <a:solidFill>
                  <a:schemeClr val="dk1"/>
                </a:solidFill>
              </a:rPr>
              <a:t>Stateful Firewalls</a:t>
            </a:r>
            <a:endParaRPr sz="1600" dirty="0">
              <a:solidFill>
                <a:schemeClr val="dk1"/>
              </a:solidFill>
            </a:endParaRPr>
          </a:p>
          <a:p>
            <a:pPr lvl="1" indent="-406390">
              <a:spcBef>
                <a:spcPts val="27"/>
              </a:spcBef>
              <a:buClr>
                <a:schemeClr val="dk1"/>
              </a:buClr>
              <a:buSzPts val="1200"/>
            </a:pPr>
            <a:r>
              <a:rPr lang="en-US" sz="1600" dirty="0">
                <a:solidFill>
                  <a:schemeClr val="dk1"/>
                </a:solidFill>
              </a:rPr>
              <a:t>Proxy Servers</a:t>
            </a:r>
            <a:endParaRPr sz="1600" dirty="0">
              <a:solidFill>
                <a:schemeClr val="dk1"/>
              </a:solidFill>
            </a:endParaRPr>
          </a:p>
          <a:p>
            <a:pPr marL="391636" indent="-397923">
              <a:spcBef>
                <a:spcPts val="53"/>
              </a:spcBef>
              <a:buClr>
                <a:schemeClr val="dk1"/>
              </a:buClr>
              <a:buSzPts val="1200"/>
            </a:pPr>
            <a:r>
              <a:rPr lang="en-US" sz="1600" dirty="0">
                <a:solidFill>
                  <a:schemeClr val="dk1"/>
                </a:solidFill>
              </a:rPr>
              <a:t>Domain name system</a:t>
            </a:r>
            <a:endParaRPr sz="1600" dirty="0">
              <a:solidFill>
                <a:schemeClr val="dk1"/>
              </a:solidFill>
            </a:endParaRPr>
          </a:p>
          <a:p>
            <a:pPr lvl="1" indent="-406390">
              <a:spcBef>
                <a:spcPts val="0"/>
              </a:spcBef>
              <a:buClr>
                <a:schemeClr val="dk1"/>
              </a:buClr>
              <a:buSzPts val="1200"/>
            </a:pPr>
            <a:r>
              <a:rPr lang="en-US" sz="1600" dirty="0">
                <a:solidFill>
                  <a:schemeClr val="dk1"/>
                </a:solidFill>
              </a:rPr>
              <a:t>Rogue DNS</a:t>
            </a:r>
            <a:endParaRPr sz="1600" dirty="0">
              <a:solidFill>
                <a:schemeClr val="dk1"/>
              </a:solidFill>
            </a:endParaRPr>
          </a:p>
          <a:p>
            <a:pPr lvl="1" indent="-406390">
              <a:spcBef>
                <a:spcPts val="27"/>
              </a:spcBef>
              <a:buClr>
                <a:schemeClr val="dk1"/>
              </a:buClr>
              <a:buSzPts val="1200"/>
            </a:pPr>
            <a:r>
              <a:rPr lang="en-US" sz="1600" dirty="0">
                <a:solidFill>
                  <a:schemeClr val="dk1"/>
                </a:solidFill>
              </a:rPr>
              <a:t>Poisoning</a:t>
            </a:r>
            <a:endParaRPr sz="1600" dirty="0">
              <a:solidFill>
                <a:schemeClr val="dk1"/>
              </a:solidFill>
            </a:endParaRPr>
          </a:p>
          <a:p>
            <a:pPr marL="391636" indent="-397923">
              <a:buClr>
                <a:schemeClr val="dk1"/>
              </a:buClr>
              <a:buSzPts val="1200"/>
            </a:pPr>
            <a:r>
              <a:rPr lang="en-US" sz="1600" dirty="0">
                <a:solidFill>
                  <a:schemeClr val="dk1"/>
                </a:solidFill>
              </a:rPr>
              <a:t>Wireless access point</a:t>
            </a:r>
            <a:endParaRPr sz="1600" dirty="0">
              <a:solidFill>
                <a:schemeClr val="dk1"/>
              </a:solidFill>
            </a:endParaRPr>
          </a:p>
          <a:p>
            <a:pPr marR="4481" lvl="1" indent="-406390">
              <a:spcBef>
                <a:spcPts val="0"/>
              </a:spcBef>
              <a:buClr>
                <a:schemeClr val="dk1"/>
              </a:buClr>
              <a:buSzPts val="1200"/>
            </a:pPr>
            <a:r>
              <a:rPr lang="en-US" sz="1600" dirty="0">
                <a:solidFill>
                  <a:schemeClr val="dk1"/>
                </a:solidFill>
              </a:rPr>
              <a:t>Rogue Access Points  </a:t>
            </a:r>
            <a:endParaRPr sz="1600" dirty="0">
              <a:solidFill>
                <a:schemeClr val="dk1"/>
              </a:solidFill>
            </a:endParaRPr>
          </a:p>
          <a:p>
            <a:pPr marR="4481" lvl="1" indent="-406390">
              <a:spcBef>
                <a:spcPts val="0"/>
              </a:spcBef>
              <a:buClr>
                <a:schemeClr val="dk1"/>
              </a:buClr>
              <a:buSzPts val="1200"/>
            </a:pPr>
            <a:r>
              <a:rPr lang="en-US" sz="1600" dirty="0">
                <a:solidFill>
                  <a:schemeClr val="dk1"/>
                </a:solidFill>
              </a:rPr>
              <a:t>Evil Twin</a:t>
            </a:r>
            <a:endParaRPr sz="1600" dirty="0">
              <a:solidFill>
                <a:schemeClr val="dk1"/>
              </a:solidFill>
            </a:endParaRPr>
          </a:p>
          <a:p>
            <a:pPr marL="391636" indent="-397923">
              <a:buClr>
                <a:schemeClr val="dk1"/>
              </a:buClr>
              <a:buSzPts val="1200"/>
            </a:pPr>
            <a:r>
              <a:rPr lang="en-US" sz="1600" dirty="0">
                <a:solidFill>
                  <a:schemeClr val="dk1"/>
                </a:solidFill>
              </a:rPr>
              <a:t>Routers</a:t>
            </a:r>
            <a:endParaRPr sz="1600" dirty="0">
              <a:solidFill>
                <a:schemeClr val="dk1"/>
              </a:solidFill>
            </a:endParaRPr>
          </a:p>
          <a:p>
            <a:pPr marL="391636" indent="-397923">
              <a:buClr>
                <a:schemeClr val="dk1"/>
              </a:buClr>
              <a:buSzPts val="1200"/>
            </a:pPr>
            <a:r>
              <a:rPr lang="en-US" sz="1600" dirty="0">
                <a:solidFill>
                  <a:schemeClr val="dk1"/>
                </a:solidFill>
              </a:rPr>
              <a:t>Switches</a:t>
            </a:r>
            <a:endParaRPr sz="1600" dirty="0">
              <a:solidFill>
                <a:schemeClr val="dk1"/>
              </a:solidFill>
            </a:endParaRPr>
          </a:p>
          <a:p>
            <a:pPr marL="391636" indent="-397923">
              <a:spcBef>
                <a:spcPts val="9"/>
              </a:spcBef>
              <a:buClr>
                <a:schemeClr val="dk1"/>
              </a:buClr>
              <a:buSzPts val="1200"/>
            </a:pPr>
            <a:r>
              <a:rPr lang="en-US" sz="1600" dirty="0">
                <a:solidFill>
                  <a:schemeClr val="dk1"/>
                </a:solidFill>
              </a:rPr>
              <a:t>VLANs</a:t>
            </a:r>
            <a:endParaRPr sz="1600" dirty="0">
              <a:solidFill>
                <a:schemeClr val="dk1"/>
              </a:solidFill>
            </a:endParaRPr>
          </a:p>
        </p:txBody>
      </p:sp>
      <p:sp>
        <p:nvSpPr>
          <p:cNvPr id="2" name="Slide Number Placeholder 1">
            <a:extLst>
              <a:ext uri="{FF2B5EF4-FFF2-40B4-BE49-F238E27FC236}">
                <a16:creationId xmlns:a16="http://schemas.microsoft.com/office/drawing/2014/main" id="{61F5B567-8260-4DAF-9882-5274540681CC}"/>
              </a:ext>
            </a:extLst>
          </p:cNvPr>
          <p:cNvSpPr>
            <a:spLocks noGrp="1"/>
          </p:cNvSpPr>
          <p:nvPr>
            <p:ph type="sldNum" sz="quarter" idx="12"/>
          </p:nvPr>
        </p:nvSpPr>
        <p:spPr/>
        <p:txBody>
          <a:bodyPr/>
          <a:lstStyle/>
          <a:p>
            <a:fld id="{00000000-1234-1234-1234-123412341234}" type="slidenum">
              <a:rPr lang="en-US" smtClean="0"/>
              <a:pPr/>
              <a:t>128</a:t>
            </a:fld>
            <a:endParaRPr lang="en-US"/>
          </a:p>
        </p:txBody>
      </p:sp>
    </p:spTree>
    <p:extLst>
      <p:ext uri="{BB962C8B-B14F-4D97-AF65-F5344CB8AC3E}">
        <p14:creationId xmlns:p14="http://schemas.microsoft.com/office/powerpoint/2010/main" val="3129830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78"/>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pPr marL="11205">
              <a:spcBef>
                <a:spcPts val="100"/>
              </a:spcBef>
              <a:buClr>
                <a:schemeClr val="dk1"/>
              </a:buClr>
            </a:pPr>
            <a:r>
              <a:rPr lang="en-US" dirty="0">
                <a:solidFill>
                  <a:schemeClr val="dk1"/>
                </a:solidFill>
                <a:latin typeface="Assistant"/>
                <a:ea typeface="Assistant"/>
                <a:cs typeface="Assistant"/>
                <a:sym typeface="Assistant"/>
              </a:rPr>
              <a:t>Risk Scenarios: Data Ownership</a:t>
            </a:r>
            <a:endParaRPr dirty="0">
              <a:solidFill>
                <a:schemeClr val="dk1"/>
              </a:solidFill>
              <a:latin typeface="Assistant"/>
              <a:ea typeface="Assistant"/>
              <a:cs typeface="Assistant"/>
              <a:sym typeface="Assistant"/>
            </a:endParaRPr>
          </a:p>
          <a:p>
            <a:pPr>
              <a:spcBef>
                <a:spcPts val="100"/>
              </a:spcBef>
              <a:buClr>
                <a:schemeClr val="dk1"/>
              </a:buClr>
              <a:buSzPts val="1100"/>
            </a:pPr>
            <a:endParaRPr b="0" dirty="0"/>
          </a:p>
        </p:txBody>
      </p:sp>
      <p:sp>
        <p:nvSpPr>
          <p:cNvPr id="1384" name="Google Shape;1384;p178"/>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0" indent="0">
              <a:buNone/>
            </a:pPr>
            <a:r>
              <a:rPr lang="en-US">
                <a:solidFill>
                  <a:schemeClr val="dk1"/>
                </a:solidFill>
              </a:rPr>
              <a:t>Risk associated with:</a:t>
            </a:r>
            <a:endParaRPr>
              <a:solidFill>
                <a:schemeClr val="dk1"/>
              </a:solidFill>
            </a:endParaRPr>
          </a:p>
          <a:p>
            <a:pPr marL="391636" indent="-414856">
              <a:buClr>
                <a:schemeClr val="dk1"/>
              </a:buClr>
              <a:buSzPts val="1400"/>
            </a:pPr>
            <a:r>
              <a:rPr lang="en-US">
                <a:solidFill>
                  <a:schemeClr val="dk1"/>
                </a:solidFill>
              </a:rPr>
              <a:t>Clear ownership of data can be a significant risk</a:t>
            </a:r>
            <a:endParaRPr>
              <a:solidFill>
                <a:schemeClr val="dk1"/>
              </a:solidFill>
            </a:endParaRPr>
          </a:p>
          <a:p>
            <a:pPr marL="391636" marR="4481" indent="-414856">
              <a:spcBef>
                <a:spcPts val="92"/>
              </a:spcBef>
              <a:buClr>
                <a:schemeClr val="dk1"/>
              </a:buClr>
              <a:buSzPts val="1400"/>
            </a:pPr>
            <a:r>
              <a:rPr lang="en-US">
                <a:solidFill>
                  <a:schemeClr val="dk1"/>
                </a:solidFill>
              </a:rPr>
              <a:t>Staff awareness of risk associated with improper data management  </a:t>
            </a:r>
            <a:endParaRPr>
              <a:solidFill>
                <a:schemeClr val="dk1"/>
              </a:solidFill>
            </a:endParaRPr>
          </a:p>
          <a:p>
            <a:pPr marL="391636" marR="4481" indent="-414856">
              <a:spcBef>
                <a:spcPts val="92"/>
              </a:spcBef>
              <a:buClr>
                <a:schemeClr val="dk1"/>
              </a:buClr>
              <a:buSzPts val="1400"/>
            </a:pPr>
            <a:r>
              <a:rPr lang="en-US">
                <a:solidFill>
                  <a:schemeClr val="dk1"/>
                </a:solidFill>
              </a:rPr>
              <a:t>Review processes and policies and compliance</a:t>
            </a:r>
            <a:endParaRPr>
              <a:solidFill>
                <a:schemeClr val="dk1"/>
              </a:solidFill>
            </a:endParaRPr>
          </a:p>
          <a:p>
            <a:pPr marL="0" marR="4481" indent="0">
              <a:buNone/>
            </a:pPr>
            <a:endParaRPr>
              <a:solidFill>
                <a:schemeClr val="dk1"/>
              </a:solidFill>
            </a:endParaRPr>
          </a:p>
        </p:txBody>
      </p:sp>
      <p:sp>
        <p:nvSpPr>
          <p:cNvPr id="2" name="Slide Number Placeholder 1">
            <a:extLst>
              <a:ext uri="{FF2B5EF4-FFF2-40B4-BE49-F238E27FC236}">
                <a16:creationId xmlns:a16="http://schemas.microsoft.com/office/drawing/2014/main" id="{BAE36288-273F-441F-A730-EB7D811BE142}"/>
              </a:ext>
            </a:extLst>
          </p:cNvPr>
          <p:cNvSpPr>
            <a:spLocks noGrp="1"/>
          </p:cNvSpPr>
          <p:nvPr>
            <p:ph type="sldNum" sz="quarter" idx="12"/>
          </p:nvPr>
        </p:nvSpPr>
        <p:spPr/>
        <p:txBody>
          <a:bodyPr/>
          <a:lstStyle/>
          <a:p>
            <a:fld id="{00000000-1234-1234-1234-123412341234}" type="slidenum">
              <a:rPr lang="en-US" smtClean="0"/>
              <a:pPr/>
              <a:t>129</a:t>
            </a:fld>
            <a:endParaRPr lang="en-US"/>
          </a:p>
        </p:txBody>
      </p:sp>
    </p:spTree>
    <p:extLst>
      <p:ext uri="{BB962C8B-B14F-4D97-AF65-F5344CB8AC3E}">
        <p14:creationId xmlns:p14="http://schemas.microsoft.com/office/powerpoint/2010/main" val="1005022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0"/>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b="1" dirty="0">
                <a:latin typeface="Arial" panose="020B0604020202020204" pitchFamily="34" charset="0"/>
                <a:ea typeface="Assistant ExtraBold"/>
              </a:rPr>
              <a:t>Earning the CISM Qualification</a:t>
            </a:r>
            <a:endParaRPr b="1" dirty="0">
              <a:latin typeface="Arial" panose="020B0604020202020204" pitchFamily="34" charset="0"/>
              <a:ea typeface="Assistant ExtraBold"/>
            </a:endParaRPr>
          </a:p>
        </p:txBody>
      </p:sp>
      <p:sp>
        <p:nvSpPr>
          <p:cNvPr id="367" name="Google Shape;367;p30"/>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207315" marR="253260" indent="-196668">
              <a:spcBef>
                <a:spcPts val="92"/>
              </a:spcBef>
            </a:pPr>
            <a:r>
              <a:rPr lang="en-US" dirty="0"/>
              <a:t>Candidate who pass the CISM exam are not automatically  CISM-certified/ qualified and cannot use the CISM  designation.</a:t>
            </a:r>
            <a:endParaRPr dirty="0"/>
          </a:p>
          <a:p>
            <a:pPr marL="207315" marR="253260" indent="-196668">
              <a:spcBef>
                <a:spcPts val="92"/>
              </a:spcBef>
            </a:pPr>
            <a:r>
              <a:rPr lang="en-US" dirty="0"/>
              <a:t>A</a:t>
            </a:r>
            <a:r>
              <a:rPr lang="en-US" b="1" dirty="0"/>
              <a:t>l </a:t>
            </a:r>
            <a:r>
              <a:rPr lang="en-US" dirty="0"/>
              <a:t>current requirements are present in official CISM  “Application for CISM Certification” document:</a:t>
            </a:r>
            <a:endParaRPr dirty="0"/>
          </a:p>
          <a:p>
            <a:pPr marL="816900" marR="253260" lvl="1" indent="-196668">
              <a:spcBef>
                <a:spcPts val="92"/>
              </a:spcBef>
            </a:pPr>
            <a:r>
              <a:rPr lang="en-US" u="sng" dirty="0">
                <a:solidFill>
                  <a:schemeClr val="hlink"/>
                </a:solidFill>
                <a:hlinkClick r:id="rId3"/>
              </a:rPr>
              <a:t>www.isaca.org/cismapp</a:t>
            </a:r>
            <a:r>
              <a:rPr lang="en-US" dirty="0">
                <a:solidFill>
                  <a:schemeClr val="dk1"/>
                </a:solidFill>
              </a:rPr>
              <a:t> </a:t>
            </a:r>
          </a:p>
          <a:p>
            <a:pPr marL="207315" marR="253260" indent="-196668">
              <a:spcBef>
                <a:spcPts val="92"/>
              </a:spcBef>
              <a:buFont typeface="Assistant SemiBold"/>
              <a:buChar char="○"/>
            </a:pPr>
            <a:r>
              <a:rPr lang="en-US" dirty="0"/>
              <a:t>After passing the exam, the following requirements must also be met within 5 years of passing exam. You will not be certified until you</a:t>
            </a:r>
          </a:p>
          <a:p>
            <a:pPr marL="207315" marR="253260" indent="-196668">
              <a:spcBef>
                <a:spcPts val="92"/>
              </a:spcBef>
              <a:buFont typeface="Assistant SemiBold"/>
              <a:buChar char="○"/>
            </a:pPr>
            <a:r>
              <a:rPr lang="en-US" dirty="0"/>
              <a:t>   ✔ Have documented the relevant work experience* in the </a:t>
            </a:r>
            <a:r>
              <a:rPr lang="en-US" dirty="0">
                <a:hlinkClick r:id="rId4"/>
              </a:rPr>
              <a:t>CISM Job Practice Areas</a:t>
            </a:r>
            <a:r>
              <a:rPr lang="en-US" dirty="0"/>
              <a:t>.</a:t>
            </a:r>
            <a:br>
              <a:rPr lang="en-US" dirty="0"/>
            </a:br>
            <a:r>
              <a:rPr lang="en-US" dirty="0"/>
              <a:t>  ✔ Submit the CISM Certification Application including </a:t>
            </a:r>
            <a:r>
              <a:rPr lang="en-US" dirty="0">
                <a:hlinkClick r:id="rId5"/>
              </a:rPr>
              <a:t>Application Processing Fee</a:t>
            </a:r>
            <a:r>
              <a:rPr lang="en-US" dirty="0"/>
              <a:t>.</a:t>
            </a:r>
          </a:p>
          <a:p>
            <a:pPr marL="207315" marR="253260" indent="-196668">
              <a:spcBef>
                <a:spcPts val="92"/>
              </a:spcBef>
              <a:buFont typeface="Assistant SemiBold"/>
              <a:buChar char="○"/>
            </a:pPr>
            <a:endParaRPr b="0" i="0" u="none" strike="noStrike" cap="none" dirty="0">
              <a:solidFill>
                <a:schemeClr val="dk1"/>
              </a:solidFill>
              <a:latin typeface="Assistant SemiBold"/>
              <a:ea typeface="Assistant SemiBold"/>
              <a:cs typeface="Assistant SemiBold"/>
              <a:sym typeface="Assistant SemiBold"/>
            </a:endParaRPr>
          </a:p>
          <a:p>
            <a:pPr marL="10645" marR="253260" indent="0">
              <a:spcBef>
                <a:spcPts val="92"/>
              </a:spcBef>
              <a:buNone/>
            </a:pPr>
            <a:endParaRPr dirty="0"/>
          </a:p>
        </p:txBody>
      </p:sp>
      <p:sp>
        <p:nvSpPr>
          <p:cNvPr id="2" name="Slide Number Placeholder 1">
            <a:extLst>
              <a:ext uri="{FF2B5EF4-FFF2-40B4-BE49-F238E27FC236}">
                <a16:creationId xmlns:a16="http://schemas.microsoft.com/office/drawing/2014/main" id="{28BE7EF7-A3AB-4983-A18C-45C77682A582}"/>
              </a:ext>
            </a:extLst>
          </p:cNvPr>
          <p:cNvSpPr>
            <a:spLocks noGrp="1"/>
          </p:cNvSpPr>
          <p:nvPr>
            <p:ph type="sldNum" sz="quarter" idx="12"/>
          </p:nvPr>
        </p:nvSpPr>
        <p:spPr/>
        <p:txBody>
          <a:bodyPr/>
          <a:lstStyle/>
          <a:p>
            <a:fld id="{00000000-1234-1234-1234-123412341234}" type="slidenum">
              <a:rPr lang="en-US" smtClean="0"/>
              <a:pPr/>
              <a:t>13</a:t>
            </a:fld>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181"/>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pPr marL="11205">
              <a:spcBef>
                <a:spcPts val="100"/>
              </a:spcBef>
              <a:buClr>
                <a:schemeClr val="dk1"/>
              </a:buClr>
            </a:pPr>
            <a:r>
              <a:rPr lang="en-US" dirty="0">
                <a:solidFill>
                  <a:schemeClr val="dk1"/>
                </a:solidFill>
                <a:latin typeface="Assistant"/>
                <a:ea typeface="Assistant"/>
                <a:cs typeface="Assistant"/>
                <a:sym typeface="Assistant"/>
              </a:rPr>
              <a:t>Risk Scenarios: 3rd Party Risk</a:t>
            </a:r>
            <a:endParaRPr dirty="0">
              <a:solidFill>
                <a:schemeClr val="dk1"/>
              </a:solidFill>
              <a:latin typeface="Assistant"/>
              <a:ea typeface="Assistant"/>
              <a:cs typeface="Assistant"/>
              <a:sym typeface="Assistant"/>
            </a:endParaRPr>
          </a:p>
          <a:p>
            <a:pPr>
              <a:spcBef>
                <a:spcPts val="100"/>
              </a:spcBef>
              <a:buClr>
                <a:schemeClr val="dk1"/>
              </a:buClr>
              <a:buSzPts val="1100"/>
            </a:pPr>
            <a:endParaRPr b="0" dirty="0"/>
          </a:p>
        </p:txBody>
      </p:sp>
      <p:sp>
        <p:nvSpPr>
          <p:cNvPr id="1402" name="Google Shape;1402;p181"/>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11205" indent="0">
              <a:lnSpc>
                <a:spcPct val="100000"/>
              </a:lnSpc>
              <a:buNone/>
            </a:pPr>
            <a:r>
              <a:rPr lang="en-US" sz="1600" dirty="0">
                <a:solidFill>
                  <a:schemeClr val="dk1"/>
                </a:solidFill>
              </a:rPr>
              <a:t>Third-party Management</a:t>
            </a:r>
            <a:endParaRPr sz="1600" dirty="0">
              <a:solidFill>
                <a:schemeClr val="dk1"/>
              </a:solidFill>
            </a:endParaRPr>
          </a:p>
          <a:p>
            <a:pPr marL="11205" indent="0">
              <a:lnSpc>
                <a:spcPct val="100000"/>
              </a:lnSpc>
              <a:buNone/>
            </a:pPr>
            <a:endParaRPr sz="1600" dirty="0">
              <a:solidFill>
                <a:schemeClr val="dk1"/>
              </a:solidFill>
            </a:endParaRPr>
          </a:p>
          <a:p>
            <a:pPr marL="11205" indent="0">
              <a:lnSpc>
                <a:spcPct val="100000"/>
              </a:lnSpc>
              <a:buNone/>
            </a:pPr>
            <a:r>
              <a:rPr lang="en-US" sz="1600" dirty="0">
                <a:solidFill>
                  <a:schemeClr val="dk1"/>
                </a:solidFill>
              </a:rPr>
              <a:t>Data and business process ownership remains with the organization  doing the outsourcing, including security requirements</a:t>
            </a:r>
            <a:endParaRPr sz="1600" dirty="0">
              <a:solidFill>
                <a:schemeClr val="dk1"/>
              </a:solidFill>
            </a:endParaRPr>
          </a:p>
          <a:p>
            <a:pPr marL="0" indent="0">
              <a:lnSpc>
                <a:spcPct val="100000"/>
              </a:lnSpc>
              <a:buNone/>
            </a:pPr>
            <a:endParaRPr sz="1600" dirty="0">
              <a:solidFill>
                <a:schemeClr val="dk1"/>
              </a:solidFill>
            </a:endParaRPr>
          </a:p>
          <a:p>
            <a:pPr marL="0" indent="0">
              <a:lnSpc>
                <a:spcPct val="100000"/>
              </a:lnSpc>
              <a:buNone/>
            </a:pPr>
            <a:r>
              <a:rPr lang="en-US" sz="1600" dirty="0">
                <a:solidFill>
                  <a:schemeClr val="dk1"/>
                </a:solidFill>
              </a:rPr>
              <a:t>Risks associated with outsourcing include:</a:t>
            </a:r>
            <a:endParaRPr sz="1600" dirty="0">
              <a:solidFill>
                <a:schemeClr val="dk1"/>
              </a:solidFill>
            </a:endParaRPr>
          </a:p>
          <a:p>
            <a:pPr marL="685818" indent="-348713">
              <a:lnSpc>
                <a:spcPct val="119641"/>
              </a:lnSpc>
              <a:buClr>
                <a:schemeClr val="dk1"/>
              </a:buClr>
              <a:buSzPts val="1200"/>
              <a:buFont typeface="Assistant SemiBold"/>
              <a:buChar char="•"/>
            </a:pPr>
            <a:r>
              <a:rPr lang="en-US" sz="1600" dirty="0">
                <a:solidFill>
                  <a:schemeClr val="dk1"/>
                </a:solidFill>
              </a:rPr>
              <a:t>Hiring and training practices of the supplier</a:t>
            </a:r>
            <a:endParaRPr sz="1600" dirty="0">
              <a:solidFill>
                <a:schemeClr val="dk1"/>
              </a:solidFill>
            </a:endParaRPr>
          </a:p>
          <a:p>
            <a:pPr marL="685818" indent="-348713">
              <a:lnSpc>
                <a:spcPct val="119641"/>
              </a:lnSpc>
              <a:buClr>
                <a:schemeClr val="dk1"/>
              </a:buClr>
              <a:buSzPts val="1200"/>
              <a:buFont typeface="Assistant SemiBold"/>
              <a:buChar char="•"/>
            </a:pPr>
            <a:r>
              <a:rPr lang="en-US" sz="1600" dirty="0">
                <a:solidFill>
                  <a:schemeClr val="dk1"/>
                </a:solidFill>
              </a:rPr>
              <a:t>Reporting and liaison between the outsourcing organization and supplier</a:t>
            </a:r>
            <a:endParaRPr sz="1600" dirty="0">
              <a:solidFill>
                <a:schemeClr val="dk1"/>
              </a:solidFill>
            </a:endParaRPr>
          </a:p>
          <a:p>
            <a:pPr marL="685818" indent="-348713">
              <a:lnSpc>
                <a:spcPct val="100000"/>
              </a:lnSpc>
              <a:buClr>
                <a:schemeClr val="dk1"/>
              </a:buClr>
              <a:buSzPts val="1200"/>
              <a:buFont typeface="Assistant SemiBold"/>
              <a:buChar char="•"/>
            </a:pPr>
            <a:r>
              <a:rPr lang="en-US" sz="1600" dirty="0">
                <a:solidFill>
                  <a:schemeClr val="dk1"/>
                </a:solidFill>
              </a:rPr>
              <a:t>Time to respond to any incidents</a:t>
            </a:r>
            <a:endParaRPr sz="1600" dirty="0">
              <a:solidFill>
                <a:schemeClr val="dk1"/>
              </a:solidFill>
            </a:endParaRPr>
          </a:p>
          <a:p>
            <a:pPr marL="685818" indent="-348713">
              <a:lnSpc>
                <a:spcPct val="100000"/>
              </a:lnSpc>
              <a:buClr>
                <a:schemeClr val="dk1"/>
              </a:buClr>
              <a:buSzPts val="1200"/>
              <a:buFont typeface="Assistant SemiBold"/>
              <a:buChar char="•"/>
            </a:pPr>
            <a:r>
              <a:rPr lang="en-US" sz="1600" dirty="0">
                <a:solidFill>
                  <a:schemeClr val="dk1"/>
                </a:solidFill>
              </a:rPr>
              <a:t>Liability for non-compliance with terms of the contract</a:t>
            </a:r>
            <a:endParaRPr sz="1600" dirty="0">
              <a:solidFill>
                <a:schemeClr val="dk1"/>
              </a:solidFill>
            </a:endParaRPr>
          </a:p>
          <a:p>
            <a:pPr marL="685818" indent="-348713">
              <a:lnSpc>
                <a:spcPct val="100000"/>
              </a:lnSpc>
              <a:buClr>
                <a:schemeClr val="dk1"/>
              </a:buClr>
              <a:buSzPts val="1200"/>
              <a:buFont typeface="Assistant SemiBold"/>
              <a:buChar char="•"/>
            </a:pPr>
            <a:r>
              <a:rPr lang="en-US" sz="1600" dirty="0">
                <a:solidFill>
                  <a:schemeClr val="dk1"/>
                </a:solidFill>
              </a:rPr>
              <a:t>Nondisclosure of data or business practices</a:t>
            </a:r>
            <a:endParaRPr sz="1600" dirty="0">
              <a:solidFill>
                <a:schemeClr val="dk1"/>
              </a:solidFill>
            </a:endParaRPr>
          </a:p>
          <a:p>
            <a:pPr marL="685818" indent="-348713">
              <a:lnSpc>
                <a:spcPct val="119641"/>
              </a:lnSpc>
              <a:buClr>
                <a:schemeClr val="dk1"/>
              </a:buClr>
              <a:buSzPts val="1200"/>
              <a:buFont typeface="Assistant SemiBold"/>
              <a:buChar char="•"/>
            </a:pPr>
            <a:r>
              <a:rPr lang="en-US" sz="1600" dirty="0">
                <a:solidFill>
                  <a:schemeClr val="dk1"/>
                </a:solidFill>
              </a:rPr>
              <a:t>Responding to requests from law enforcement</a:t>
            </a:r>
            <a:endParaRPr sz="1600" dirty="0">
              <a:solidFill>
                <a:schemeClr val="dk1"/>
              </a:solidFill>
            </a:endParaRPr>
          </a:p>
          <a:p>
            <a:pPr marL="685818" indent="-348713">
              <a:lnSpc>
                <a:spcPct val="119641"/>
              </a:lnSpc>
              <a:buClr>
                <a:schemeClr val="dk1"/>
              </a:buClr>
              <a:buSzPts val="1200"/>
              <a:buFont typeface="Assistant SemiBold"/>
              <a:buChar char="•"/>
            </a:pPr>
            <a:r>
              <a:rPr lang="en-US" sz="1600" dirty="0">
                <a:solidFill>
                  <a:schemeClr val="dk1"/>
                </a:solidFill>
              </a:rPr>
              <a:t>Length of contract and terms for dissolution/termination of contract</a:t>
            </a:r>
            <a:endParaRPr sz="1600" dirty="0">
              <a:solidFill>
                <a:schemeClr val="dk1"/>
              </a:solidFill>
            </a:endParaRPr>
          </a:p>
          <a:p>
            <a:pPr marL="685818" indent="-348713">
              <a:lnSpc>
                <a:spcPct val="100000"/>
              </a:lnSpc>
              <a:buClr>
                <a:schemeClr val="dk1"/>
              </a:buClr>
              <a:buSzPts val="1200"/>
              <a:buFont typeface="Assistant SemiBold"/>
              <a:buChar char="•"/>
            </a:pPr>
            <a:r>
              <a:rPr lang="en-US" sz="1600" dirty="0">
                <a:solidFill>
                  <a:schemeClr val="dk1"/>
                </a:solidFill>
              </a:rPr>
              <a:t>Location of data storage including backup data</a:t>
            </a:r>
            <a:endParaRPr sz="1600" dirty="0">
              <a:solidFill>
                <a:schemeClr val="dk1"/>
              </a:solidFill>
            </a:endParaRPr>
          </a:p>
          <a:p>
            <a:pPr marL="685818" indent="-348713">
              <a:lnSpc>
                <a:spcPct val="100000"/>
              </a:lnSpc>
              <a:buClr>
                <a:schemeClr val="dk1"/>
              </a:buClr>
              <a:buSzPts val="1200"/>
              <a:buFont typeface="Assistant SemiBold"/>
              <a:buChar char="•"/>
            </a:pPr>
            <a:r>
              <a:rPr lang="en-US" sz="1600" dirty="0">
                <a:solidFill>
                  <a:schemeClr val="dk1"/>
                </a:solidFill>
              </a:rPr>
              <a:t>Separation between data and management of data of competing firms</a:t>
            </a:r>
            <a:endParaRPr sz="1600" dirty="0">
              <a:solidFill>
                <a:schemeClr val="dk1"/>
              </a:solidFill>
            </a:endParaRPr>
          </a:p>
          <a:p>
            <a:pPr marL="0" indent="0">
              <a:lnSpc>
                <a:spcPct val="100000"/>
              </a:lnSpc>
              <a:buNone/>
            </a:pPr>
            <a:endParaRPr sz="1600" dirty="0">
              <a:solidFill>
                <a:schemeClr val="dk1"/>
              </a:solidFill>
            </a:endParaRPr>
          </a:p>
          <a:p>
            <a:pPr marL="0" indent="0">
              <a:lnSpc>
                <a:spcPct val="119614"/>
              </a:lnSpc>
              <a:spcBef>
                <a:spcPts val="13"/>
              </a:spcBef>
              <a:buNone/>
            </a:pPr>
            <a:r>
              <a:rPr lang="en-US" sz="1600" dirty="0">
                <a:solidFill>
                  <a:schemeClr val="dk1"/>
                </a:solidFill>
              </a:rPr>
              <a:t>Outsourcing: Considered from risk/regulatory perspective</a:t>
            </a:r>
            <a:endParaRPr sz="1600" dirty="0">
              <a:solidFill>
                <a:schemeClr val="dk1"/>
              </a:solidFill>
            </a:endParaRPr>
          </a:p>
          <a:p>
            <a:pPr marL="1001220" indent="-397923">
              <a:lnSpc>
                <a:spcPct val="119357"/>
              </a:lnSpc>
              <a:buClr>
                <a:schemeClr val="dk1"/>
              </a:buClr>
              <a:buSzPts val="1200"/>
            </a:pPr>
            <a:r>
              <a:rPr lang="en-US" sz="1600" dirty="0">
                <a:solidFill>
                  <a:schemeClr val="dk1"/>
                </a:solidFill>
              </a:rPr>
              <a:t>Contracts should address security and regulatory requirements</a:t>
            </a:r>
            <a:endParaRPr sz="1600" dirty="0">
              <a:solidFill>
                <a:schemeClr val="dk1"/>
              </a:solidFill>
            </a:endParaRPr>
          </a:p>
          <a:p>
            <a:pPr marL="1001220" indent="-397923">
              <a:lnSpc>
                <a:spcPct val="100000"/>
              </a:lnSpc>
              <a:spcBef>
                <a:spcPts val="17"/>
              </a:spcBef>
              <a:buClr>
                <a:schemeClr val="dk1"/>
              </a:buClr>
              <a:buSzPts val="1200"/>
            </a:pPr>
            <a:r>
              <a:rPr lang="en-US" sz="1600" dirty="0">
                <a:solidFill>
                  <a:schemeClr val="dk1"/>
                </a:solidFill>
              </a:rPr>
              <a:t>Contractual requirements</a:t>
            </a:r>
            <a:endParaRPr sz="1600" dirty="0">
              <a:solidFill>
                <a:schemeClr val="dk1"/>
              </a:solidFill>
            </a:endParaRPr>
          </a:p>
          <a:p>
            <a:pPr marL="1001220" indent="-397923">
              <a:lnSpc>
                <a:spcPct val="100000"/>
              </a:lnSpc>
              <a:buClr>
                <a:schemeClr val="dk1"/>
              </a:buClr>
              <a:buSzPts val="1200"/>
            </a:pPr>
            <a:r>
              <a:rPr lang="en-US" sz="1600" dirty="0">
                <a:solidFill>
                  <a:schemeClr val="dk1"/>
                </a:solidFill>
              </a:rPr>
              <a:t>Service level agreements/Contractual requirements with customer</a:t>
            </a:r>
            <a:endParaRPr sz="1600" dirty="0">
              <a:solidFill>
                <a:schemeClr val="dk1"/>
              </a:solidFill>
            </a:endParaRPr>
          </a:p>
          <a:p>
            <a:pPr marL="0" marR="4481" indent="0">
              <a:lnSpc>
                <a:spcPct val="99700"/>
              </a:lnSpc>
              <a:buNone/>
            </a:pPr>
            <a:endParaRPr sz="1600" dirty="0">
              <a:solidFill>
                <a:schemeClr val="dk1"/>
              </a:solidFill>
            </a:endParaRPr>
          </a:p>
        </p:txBody>
      </p:sp>
      <p:sp>
        <p:nvSpPr>
          <p:cNvPr id="2" name="Slide Number Placeholder 1">
            <a:extLst>
              <a:ext uri="{FF2B5EF4-FFF2-40B4-BE49-F238E27FC236}">
                <a16:creationId xmlns:a16="http://schemas.microsoft.com/office/drawing/2014/main" id="{C4741B20-C019-4084-9259-54740F1EA863}"/>
              </a:ext>
            </a:extLst>
          </p:cNvPr>
          <p:cNvSpPr>
            <a:spLocks noGrp="1"/>
          </p:cNvSpPr>
          <p:nvPr>
            <p:ph type="sldNum" sz="quarter" idx="12"/>
          </p:nvPr>
        </p:nvSpPr>
        <p:spPr/>
        <p:txBody>
          <a:bodyPr/>
          <a:lstStyle/>
          <a:p>
            <a:fld id="{00000000-1234-1234-1234-123412341234}" type="slidenum">
              <a:rPr lang="en-US" smtClean="0"/>
              <a:pPr/>
              <a:t>130</a:t>
            </a:fld>
            <a:endParaRPr lang="en-US"/>
          </a:p>
        </p:txBody>
      </p:sp>
    </p:spTree>
    <p:extLst>
      <p:ext uri="{BB962C8B-B14F-4D97-AF65-F5344CB8AC3E}">
        <p14:creationId xmlns:p14="http://schemas.microsoft.com/office/powerpoint/2010/main" val="11642215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181"/>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pPr marL="11205">
              <a:spcBef>
                <a:spcPts val="100"/>
              </a:spcBef>
              <a:buClr>
                <a:schemeClr val="dk1"/>
              </a:buClr>
            </a:pPr>
            <a:r>
              <a:rPr lang="en-US">
                <a:solidFill>
                  <a:schemeClr val="dk1"/>
                </a:solidFill>
                <a:latin typeface="Assistant"/>
                <a:ea typeface="Assistant"/>
                <a:cs typeface="Assistant"/>
                <a:sym typeface="Assistant"/>
              </a:rPr>
              <a:t>Risk Scenarios: The Cloud</a:t>
            </a:r>
            <a:endParaRPr>
              <a:solidFill>
                <a:schemeClr val="dk1"/>
              </a:solidFill>
              <a:latin typeface="Assistant"/>
              <a:ea typeface="Assistant"/>
              <a:cs typeface="Assistant"/>
              <a:sym typeface="Assistant"/>
            </a:endParaRPr>
          </a:p>
          <a:p>
            <a:pPr>
              <a:spcBef>
                <a:spcPts val="100"/>
              </a:spcBef>
              <a:buClr>
                <a:schemeClr val="dk1"/>
              </a:buClr>
              <a:buSzPts val="1100"/>
            </a:pPr>
            <a:endParaRPr b="0"/>
          </a:p>
        </p:txBody>
      </p:sp>
      <p:sp>
        <p:nvSpPr>
          <p:cNvPr id="1366" name="Google Shape;1366;p181"/>
          <p:cNvSpPr txBox="1">
            <a:spLocks noGrp="1"/>
          </p:cNvSpPr>
          <p:nvPr>
            <p:ph idx="1"/>
          </p:nvPr>
        </p:nvSpPr>
        <p:spPr>
          <a:xfrm>
            <a:off x="590107" y="1776006"/>
            <a:ext cx="10515600" cy="4351338"/>
          </a:xfrm>
          <a:prstGeom prst="rect">
            <a:avLst/>
          </a:prstGeom>
          <a:noFill/>
          <a:ln>
            <a:noFill/>
          </a:ln>
        </p:spPr>
        <p:txBody>
          <a:bodyPr spcFirstLastPara="1" vert="horz" wrap="square" lIns="121900" tIns="121900" rIns="121900" bIns="121900" rtlCol="0" anchor="t" anchorCtr="0">
            <a:noAutofit/>
          </a:bodyPr>
          <a:lstStyle/>
          <a:p>
            <a:pPr marL="11205" indent="0">
              <a:lnSpc>
                <a:spcPct val="100000"/>
              </a:lnSpc>
              <a:spcBef>
                <a:spcPts val="600"/>
              </a:spcBef>
              <a:buNone/>
            </a:pPr>
            <a:r>
              <a:rPr lang="en-US" sz="1600" dirty="0">
                <a:solidFill>
                  <a:schemeClr val="dk1"/>
                </a:solidFill>
              </a:rPr>
              <a:t>Risk Associated with third-party Management</a:t>
            </a:r>
            <a:endParaRPr sz="1600" dirty="0">
              <a:solidFill>
                <a:schemeClr val="dk1"/>
              </a:solidFill>
            </a:endParaRPr>
          </a:p>
          <a:p>
            <a:pPr marL="11205" indent="0">
              <a:lnSpc>
                <a:spcPct val="100000"/>
              </a:lnSpc>
              <a:spcBef>
                <a:spcPts val="600"/>
              </a:spcBef>
              <a:buNone/>
            </a:pPr>
            <a:r>
              <a:rPr lang="en-US" sz="1600" dirty="0">
                <a:solidFill>
                  <a:schemeClr val="dk1"/>
                </a:solidFill>
              </a:rPr>
              <a:t>Don’t forget:  LIABILITY CANNOT BE TRANSFERRED</a:t>
            </a:r>
            <a:endParaRPr sz="1600" dirty="0">
              <a:solidFill>
                <a:schemeClr val="dk1"/>
              </a:solidFill>
            </a:endParaRPr>
          </a:p>
          <a:p>
            <a:pPr marR="4481" indent="-406390">
              <a:lnSpc>
                <a:spcPct val="100000"/>
              </a:lnSpc>
              <a:spcBef>
                <a:spcPts val="600"/>
              </a:spcBef>
              <a:buClr>
                <a:schemeClr val="dk1"/>
              </a:buClr>
              <a:buSzPts val="1200"/>
            </a:pPr>
            <a:r>
              <a:rPr lang="en-US" sz="1600" dirty="0">
                <a:solidFill>
                  <a:schemeClr val="dk1"/>
                </a:solidFill>
              </a:rPr>
              <a:t>Unauthorized access to customer and business data  </a:t>
            </a:r>
            <a:endParaRPr sz="1600" dirty="0">
              <a:solidFill>
                <a:schemeClr val="dk1"/>
              </a:solidFill>
            </a:endParaRPr>
          </a:p>
          <a:p>
            <a:pPr marR="4481" indent="-406390">
              <a:lnSpc>
                <a:spcPct val="100000"/>
              </a:lnSpc>
              <a:spcBef>
                <a:spcPts val="600"/>
              </a:spcBef>
              <a:buClr>
                <a:schemeClr val="dk1"/>
              </a:buClr>
              <a:buSzPts val="1200"/>
            </a:pPr>
            <a:r>
              <a:rPr lang="en-US" sz="1600" dirty="0">
                <a:solidFill>
                  <a:schemeClr val="dk1"/>
                </a:solidFill>
              </a:rPr>
              <a:t>Security risks at the vendor</a:t>
            </a:r>
            <a:endParaRPr sz="1600" dirty="0">
              <a:solidFill>
                <a:schemeClr val="dk1"/>
              </a:solidFill>
            </a:endParaRPr>
          </a:p>
          <a:p>
            <a:pPr marR="4481" indent="-406390">
              <a:lnSpc>
                <a:spcPct val="100000"/>
              </a:lnSpc>
              <a:spcBef>
                <a:spcPts val="600"/>
              </a:spcBef>
              <a:buClr>
                <a:schemeClr val="dk1"/>
              </a:buClr>
              <a:buSzPts val="1200"/>
            </a:pPr>
            <a:r>
              <a:rPr lang="en-US" sz="1600" dirty="0">
                <a:solidFill>
                  <a:schemeClr val="dk1"/>
                </a:solidFill>
              </a:rPr>
              <a:t>The character of the vendor’s employees  </a:t>
            </a:r>
            <a:endParaRPr sz="1600" dirty="0">
              <a:solidFill>
                <a:schemeClr val="dk1"/>
              </a:solidFill>
            </a:endParaRPr>
          </a:p>
          <a:p>
            <a:pPr marR="4481" indent="-406390">
              <a:lnSpc>
                <a:spcPct val="100000"/>
              </a:lnSpc>
              <a:spcBef>
                <a:spcPts val="600"/>
              </a:spcBef>
              <a:buClr>
                <a:schemeClr val="dk1"/>
              </a:buClr>
              <a:buSzPts val="1200"/>
            </a:pPr>
            <a:r>
              <a:rPr lang="en-US" sz="1600" dirty="0">
                <a:solidFill>
                  <a:schemeClr val="dk1"/>
                </a:solidFill>
              </a:rPr>
              <a:t>The security of the vendor’s technology  </a:t>
            </a:r>
            <a:endParaRPr sz="1600" dirty="0">
              <a:solidFill>
                <a:schemeClr val="dk1"/>
              </a:solidFill>
            </a:endParaRPr>
          </a:p>
          <a:p>
            <a:pPr marR="4481" indent="-406390">
              <a:lnSpc>
                <a:spcPct val="100000"/>
              </a:lnSpc>
              <a:spcBef>
                <a:spcPts val="600"/>
              </a:spcBef>
              <a:buClr>
                <a:schemeClr val="dk1"/>
              </a:buClr>
              <a:buSzPts val="1200"/>
            </a:pPr>
            <a:r>
              <a:rPr lang="en-US" sz="1600" dirty="0">
                <a:solidFill>
                  <a:schemeClr val="dk1"/>
                </a:solidFill>
              </a:rPr>
              <a:t>The access the vendor has to their data</a:t>
            </a:r>
            <a:endParaRPr sz="1600" dirty="0">
              <a:solidFill>
                <a:schemeClr val="dk1"/>
              </a:solidFill>
            </a:endParaRPr>
          </a:p>
          <a:p>
            <a:pPr marR="4481" indent="-406390">
              <a:lnSpc>
                <a:spcPct val="100000"/>
              </a:lnSpc>
              <a:spcBef>
                <a:spcPts val="600"/>
              </a:spcBef>
              <a:buClr>
                <a:schemeClr val="dk1"/>
              </a:buClr>
              <a:buSzPts val="1200"/>
            </a:pPr>
            <a:r>
              <a:rPr lang="en-US" sz="1600" dirty="0">
                <a:solidFill>
                  <a:schemeClr val="dk1"/>
                </a:solidFill>
              </a:rPr>
              <a:t>Compliance and legal risks</a:t>
            </a:r>
            <a:endParaRPr sz="1600" dirty="0">
              <a:solidFill>
                <a:schemeClr val="dk1"/>
              </a:solidFill>
            </a:endParaRPr>
          </a:p>
          <a:p>
            <a:pPr marR="4481" indent="-406390">
              <a:lnSpc>
                <a:spcPct val="100000"/>
              </a:lnSpc>
              <a:spcBef>
                <a:spcPts val="600"/>
              </a:spcBef>
              <a:buClr>
                <a:schemeClr val="dk1"/>
              </a:buClr>
              <a:buSzPts val="1200"/>
            </a:pPr>
            <a:r>
              <a:rPr lang="en-US" sz="1600" dirty="0">
                <a:solidFill>
                  <a:schemeClr val="dk1"/>
                </a:solidFill>
              </a:rPr>
              <a:t>Where the data resides  </a:t>
            </a:r>
            <a:endParaRPr sz="1600" dirty="0">
              <a:solidFill>
                <a:schemeClr val="dk1"/>
              </a:solidFill>
            </a:endParaRPr>
          </a:p>
          <a:p>
            <a:pPr marR="4481" indent="-406390">
              <a:lnSpc>
                <a:spcPct val="100000"/>
              </a:lnSpc>
              <a:spcBef>
                <a:spcPts val="600"/>
              </a:spcBef>
              <a:buClr>
                <a:schemeClr val="dk1"/>
              </a:buClr>
              <a:buSzPts val="1200"/>
            </a:pPr>
            <a:r>
              <a:rPr lang="en-US" sz="1600" dirty="0">
                <a:solidFill>
                  <a:schemeClr val="dk1"/>
                </a:solidFill>
              </a:rPr>
              <a:t>Who is allowed to access it  </a:t>
            </a:r>
            <a:endParaRPr sz="1600" dirty="0">
              <a:solidFill>
                <a:schemeClr val="dk1"/>
              </a:solidFill>
            </a:endParaRPr>
          </a:p>
          <a:p>
            <a:pPr marR="4481" indent="-406390">
              <a:lnSpc>
                <a:spcPct val="100000"/>
              </a:lnSpc>
              <a:spcBef>
                <a:spcPts val="600"/>
              </a:spcBef>
              <a:buClr>
                <a:schemeClr val="dk1"/>
              </a:buClr>
              <a:buSzPts val="1200"/>
            </a:pPr>
            <a:r>
              <a:rPr lang="en-US" sz="1600" dirty="0">
                <a:solidFill>
                  <a:schemeClr val="dk1"/>
                </a:solidFill>
              </a:rPr>
              <a:t>How it is protected</a:t>
            </a:r>
            <a:endParaRPr sz="1600" dirty="0">
              <a:solidFill>
                <a:schemeClr val="dk1"/>
              </a:solidFill>
            </a:endParaRPr>
          </a:p>
          <a:p>
            <a:pPr marR="4481" indent="-406390">
              <a:lnSpc>
                <a:spcPct val="100000"/>
              </a:lnSpc>
              <a:spcBef>
                <a:spcPts val="600"/>
              </a:spcBef>
              <a:buClr>
                <a:schemeClr val="dk1"/>
              </a:buClr>
              <a:buSzPts val="1200"/>
            </a:pPr>
            <a:r>
              <a:rPr lang="en-US" sz="1600" dirty="0">
                <a:solidFill>
                  <a:schemeClr val="dk1"/>
                </a:solidFill>
              </a:rPr>
              <a:t>Risks related to lack of control  </a:t>
            </a:r>
            <a:endParaRPr sz="1600" dirty="0">
              <a:solidFill>
                <a:schemeClr val="dk1"/>
              </a:solidFill>
            </a:endParaRPr>
          </a:p>
          <a:p>
            <a:pPr marR="4481" indent="-406390">
              <a:lnSpc>
                <a:spcPct val="100000"/>
              </a:lnSpc>
              <a:spcBef>
                <a:spcPts val="600"/>
              </a:spcBef>
              <a:buClr>
                <a:schemeClr val="dk1"/>
              </a:buClr>
              <a:buSzPts val="1200"/>
            </a:pPr>
            <a:r>
              <a:rPr lang="en-US" sz="1600" dirty="0">
                <a:solidFill>
                  <a:schemeClr val="dk1"/>
                </a:solidFill>
              </a:rPr>
              <a:t>Availability risks</a:t>
            </a:r>
            <a:endParaRPr sz="1600" dirty="0">
              <a:solidFill>
                <a:schemeClr val="dk1"/>
              </a:solidFill>
            </a:endParaRPr>
          </a:p>
          <a:p>
            <a:pPr marL="0" marR="4481" indent="0">
              <a:lnSpc>
                <a:spcPct val="99700"/>
              </a:lnSpc>
              <a:buNone/>
            </a:pPr>
            <a:endParaRPr sz="1600" dirty="0">
              <a:solidFill>
                <a:schemeClr val="dk1"/>
              </a:solidFill>
            </a:endParaRPr>
          </a:p>
        </p:txBody>
      </p:sp>
      <p:sp>
        <p:nvSpPr>
          <p:cNvPr id="2" name="Slide Number Placeholder 1">
            <a:extLst>
              <a:ext uri="{FF2B5EF4-FFF2-40B4-BE49-F238E27FC236}">
                <a16:creationId xmlns:a16="http://schemas.microsoft.com/office/drawing/2014/main" id="{59BCE836-E384-415E-9BF4-6B776F33EB18}"/>
              </a:ext>
            </a:extLst>
          </p:cNvPr>
          <p:cNvSpPr>
            <a:spLocks noGrp="1"/>
          </p:cNvSpPr>
          <p:nvPr>
            <p:ph type="sldNum" sz="quarter" idx="12"/>
          </p:nvPr>
        </p:nvSpPr>
        <p:spPr/>
        <p:txBody>
          <a:bodyPr/>
          <a:lstStyle/>
          <a:p>
            <a:fld id="{00000000-1234-1234-1234-123412341234}" type="slidenum">
              <a:rPr lang="en-US" smtClean="0"/>
              <a:pPr/>
              <a:t>131</a:t>
            </a:fld>
            <a:endParaRPr lang="en-US"/>
          </a:p>
        </p:txBody>
      </p:sp>
    </p:spTree>
    <p:extLst>
      <p:ext uri="{BB962C8B-B14F-4D97-AF65-F5344CB8AC3E}">
        <p14:creationId xmlns:p14="http://schemas.microsoft.com/office/powerpoint/2010/main" val="10675587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16"/>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r>
              <a:rPr lang="en-US" dirty="0"/>
              <a:t>Risk Assessment</a:t>
            </a:r>
            <a:endParaRPr dirty="0"/>
          </a:p>
        </p:txBody>
      </p:sp>
      <p:sp>
        <p:nvSpPr>
          <p:cNvPr id="5" name="Text Placeholder 4">
            <a:extLst>
              <a:ext uri="{FF2B5EF4-FFF2-40B4-BE49-F238E27FC236}">
                <a16:creationId xmlns:a16="http://schemas.microsoft.com/office/drawing/2014/main" id="{0935BF0D-B50D-47F4-9A16-B40238F291EB}"/>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89A53A90-CE8A-4AB2-8721-7DC8E99030DD}"/>
              </a:ext>
            </a:extLst>
          </p:cNvPr>
          <p:cNvSpPr>
            <a:spLocks noGrp="1"/>
          </p:cNvSpPr>
          <p:nvPr>
            <p:ph type="sldNum" sz="quarter" idx="12"/>
          </p:nvPr>
        </p:nvSpPr>
        <p:spPr/>
        <p:txBody>
          <a:bodyPr/>
          <a:lstStyle/>
          <a:p>
            <a:fld id="{00000000-1234-1234-1234-123412341234}" type="slidenum">
              <a:rPr lang="en-US" smtClean="0"/>
              <a:pPr/>
              <a:t>132</a:t>
            </a:fld>
            <a:endParaRPr lang="en-US"/>
          </a:p>
        </p:txBody>
      </p:sp>
    </p:spTree>
    <p:extLst>
      <p:ext uri="{BB962C8B-B14F-4D97-AF65-F5344CB8AC3E}">
        <p14:creationId xmlns:p14="http://schemas.microsoft.com/office/powerpoint/2010/main" val="220760981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155"/>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Risk Assessment</a:t>
            </a:r>
            <a:endParaRPr dirty="0">
              <a:latin typeface="Arial" panose="020B0604020202020204" pitchFamily="34" charset="0"/>
              <a:ea typeface="Assistant ExtraBold"/>
            </a:endParaRPr>
          </a:p>
        </p:txBody>
      </p:sp>
      <p:sp>
        <p:nvSpPr>
          <p:cNvPr id="4" name="Content Placeholder 3">
            <a:extLst>
              <a:ext uri="{FF2B5EF4-FFF2-40B4-BE49-F238E27FC236}">
                <a16:creationId xmlns:a16="http://schemas.microsoft.com/office/drawing/2014/main" id="{098B192C-0249-45B5-B477-B250DB0F6E93}"/>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8C8472E5-FE90-4072-AD70-31C4B0C1DB2E}"/>
              </a:ext>
            </a:extLst>
          </p:cNvPr>
          <p:cNvSpPr>
            <a:spLocks noGrp="1"/>
          </p:cNvSpPr>
          <p:nvPr>
            <p:ph type="sldNum" sz="quarter" idx="12"/>
          </p:nvPr>
        </p:nvSpPr>
        <p:spPr/>
        <p:txBody>
          <a:bodyPr/>
          <a:lstStyle/>
          <a:p>
            <a:fld id="{00000000-1234-1234-1234-123412341234}" type="slidenum">
              <a:rPr lang="en-US" smtClean="0"/>
              <a:pPr/>
              <a:t>133</a:t>
            </a:fld>
            <a:endParaRPr lang="en-US"/>
          </a:p>
        </p:txBody>
      </p:sp>
      <p:sp>
        <p:nvSpPr>
          <p:cNvPr id="1243" name="Google Shape;1243;p155"/>
          <p:cNvSpPr/>
          <p:nvPr/>
        </p:nvSpPr>
        <p:spPr>
          <a:xfrm>
            <a:off x="1923000" y="1079267"/>
            <a:ext cx="8346000" cy="5108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156"/>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Risk Identification vs. Risk Assessment</a:t>
            </a:r>
            <a:endParaRPr dirty="0">
              <a:latin typeface="Arial" panose="020B0604020202020204" pitchFamily="34" charset="0"/>
              <a:ea typeface="Assistant ExtraBold"/>
            </a:endParaRPr>
          </a:p>
        </p:txBody>
      </p:sp>
      <p:sp>
        <p:nvSpPr>
          <p:cNvPr id="1249" name="Google Shape;1249;p156"/>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40340" indent="-423323">
              <a:spcBef>
                <a:spcPts val="9"/>
              </a:spcBef>
              <a:buClr>
                <a:schemeClr val="dk1"/>
              </a:buClr>
              <a:buSzPts val="1400"/>
            </a:pPr>
            <a:r>
              <a:rPr lang="en-US">
                <a:solidFill>
                  <a:schemeClr val="dk1"/>
                </a:solidFill>
              </a:rPr>
              <a:t>Risk identification</a:t>
            </a:r>
            <a:endParaRPr>
              <a:solidFill>
                <a:schemeClr val="dk1"/>
              </a:solidFill>
            </a:endParaRPr>
          </a:p>
          <a:p>
            <a:pPr marR="4481" lvl="1" indent="-423323">
              <a:lnSpc>
                <a:spcPct val="122160"/>
              </a:lnSpc>
              <a:spcBef>
                <a:spcPts val="35"/>
              </a:spcBef>
              <a:buClr>
                <a:schemeClr val="dk1"/>
              </a:buClr>
              <a:buSzPts val="1400"/>
            </a:pPr>
            <a:r>
              <a:rPr lang="en-US">
                <a:solidFill>
                  <a:schemeClr val="dk1"/>
                </a:solidFill>
              </a:rPr>
              <a:t>The process of determining  and documenting the risk that an enterprise faces  </a:t>
            </a:r>
            <a:endParaRPr>
              <a:solidFill>
                <a:schemeClr val="dk1"/>
              </a:solidFill>
            </a:endParaRPr>
          </a:p>
          <a:p>
            <a:pPr marR="4481" lvl="1" indent="-423323">
              <a:lnSpc>
                <a:spcPct val="122160"/>
              </a:lnSpc>
              <a:spcBef>
                <a:spcPts val="35"/>
              </a:spcBef>
              <a:buClr>
                <a:schemeClr val="dk1"/>
              </a:buClr>
              <a:buSzPts val="1400"/>
            </a:pPr>
            <a:r>
              <a:rPr lang="en-US">
                <a:solidFill>
                  <a:schemeClr val="dk1"/>
                </a:solidFill>
              </a:rPr>
              <a:t>Documentation of assets and their values</a:t>
            </a:r>
            <a:endParaRPr>
              <a:solidFill>
                <a:schemeClr val="dk1"/>
              </a:solidFill>
            </a:endParaRPr>
          </a:p>
          <a:p>
            <a:pPr marR="40340" indent="-423323">
              <a:buClr>
                <a:schemeClr val="dk1"/>
              </a:buClr>
              <a:buSzPts val="1400"/>
            </a:pPr>
            <a:r>
              <a:rPr lang="en-US">
                <a:solidFill>
                  <a:schemeClr val="dk1"/>
                </a:solidFill>
              </a:rPr>
              <a:t>Risk Assessment</a:t>
            </a:r>
            <a:endParaRPr>
              <a:solidFill>
                <a:schemeClr val="dk1"/>
              </a:solidFill>
            </a:endParaRPr>
          </a:p>
          <a:p>
            <a:pPr marR="414628" lvl="1" indent="-423323">
              <a:lnSpc>
                <a:spcPct val="122160"/>
              </a:lnSpc>
              <a:spcBef>
                <a:spcPts val="35"/>
              </a:spcBef>
              <a:buClr>
                <a:schemeClr val="dk1"/>
              </a:buClr>
              <a:buSzPts val="1400"/>
            </a:pPr>
            <a:r>
              <a:rPr lang="en-US">
                <a:solidFill>
                  <a:schemeClr val="dk1"/>
                </a:solidFill>
              </a:rPr>
              <a:t>A process used to identify and evaluate risk and its potential effects</a:t>
            </a:r>
            <a:endParaRPr>
              <a:solidFill>
                <a:schemeClr val="dk1"/>
              </a:solidFill>
            </a:endParaRPr>
          </a:p>
          <a:p>
            <a:pPr lvl="1" indent="-423323">
              <a:lnSpc>
                <a:spcPct val="117037"/>
              </a:lnSpc>
              <a:spcBef>
                <a:spcPts val="0"/>
              </a:spcBef>
              <a:buClr>
                <a:schemeClr val="dk1"/>
              </a:buClr>
              <a:buSzPts val="1400"/>
            </a:pPr>
            <a:r>
              <a:rPr lang="en-US">
                <a:solidFill>
                  <a:schemeClr val="dk1"/>
                </a:solidFill>
              </a:rPr>
              <a:t>Assessing critical functions and defining controls in place</a:t>
            </a:r>
            <a:endParaRPr>
              <a:solidFill>
                <a:schemeClr val="dk1"/>
              </a:solidFill>
            </a:endParaRPr>
          </a:p>
        </p:txBody>
      </p:sp>
      <p:sp>
        <p:nvSpPr>
          <p:cNvPr id="2" name="Slide Number Placeholder 1">
            <a:extLst>
              <a:ext uri="{FF2B5EF4-FFF2-40B4-BE49-F238E27FC236}">
                <a16:creationId xmlns:a16="http://schemas.microsoft.com/office/drawing/2014/main" id="{23FFB4E0-C5B7-4904-8D5D-48E2F274FA77}"/>
              </a:ext>
            </a:extLst>
          </p:cNvPr>
          <p:cNvSpPr>
            <a:spLocks noGrp="1"/>
          </p:cNvSpPr>
          <p:nvPr>
            <p:ph type="sldNum" sz="quarter" idx="12"/>
          </p:nvPr>
        </p:nvSpPr>
        <p:spPr/>
        <p:txBody>
          <a:bodyPr/>
          <a:lstStyle/>
          <a:p>
            <a:fld id="{00000000-1234-1234-1234-123412341234}" type="slidenum">
              <a:rPr lang="en-US" smtClean="0"/>
              <a:pPr/>
              <a:t>134</a:t>
            </a:fld>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162"/>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Risk Assessment Methodologies</a:t>
            </a:r>
            <a:endParaRPr dirty="0">
              <a:latin typeface="Arial" panose="020B0604020202020204" pitchFamily="34" charset="0"/>
              <a:ea typeface="Assistant ExtraBold"/>
            </a:endParaRPr>
          </a:p>
        </p:txBody>
      </p:sp>
      <p:sp>
        <p:nvSpPr>
          <p:cNvPr id="1285" name="Google Shape;1285;p162"/>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indent="-423323">
              <a:buClr>
                <a:schemeClr val="dk1"/>
              </a:buClr>
              <a:buSzPts val="1400"/>
            </a:pPr>
            <a:r>
              <a:rPr lang="en-US">
                <a:solidFill>
                  <a:schemeClr val="dk1"/>
                </a:solidFill>
              </a:rPr>
              <a:t>Risk analysis provides data necessary for risk response activity</a:t>
            </a:r>
            <a:endParaRPr>
              <a:solidFill>
                <a:schemeClr val="dk1"/>
              </a:solidFill>
            </a:endParaRPr>
          </a:p>
          <a:p>
            <a:pPr indent="-423323">
              <a:buClr>
                <a:schemeClr val="dk1"/>
              </a:buClr>
              <a:buSzPts val="1400"/>
            </a:pPr>
            <a:r>
              <a:rPr lang="en-US">
                <a:solidFill>
                  <a:schemeClr val="dk1"/>
                </a:solidFill>
              </a:rPr>
              <a:t>Two main methods</a:t>
            </a:r>
            <a:endParaRPr>
              <a:solidFill>
                <a:schemeClr val="dk1"/>
              </a:solidFill>
            </a:endParaRPr>
          </a:p>
          <a:p>
            <a:pPr lvl="1" indent="-423323">
              <a:spcBef>
                <a:spcPts val="0"/>
              </a:spcBef>
              <a:buClr>
                <a:schemeClr val="dk1"/>
              </a:buClr>
              <a:buSzPts val="1400"/>
            </a:pPr>
            <a:r>
              <a:rPr lang="en-US">
                <a:solidFill>
                  <a:schemeClr val="dk1"/>
                </a:solidFill>
              </a:rPr>
              <a:t>Quantitative</a:t>
            </a:r>
            <a:endParaRPr>
              <a:solidFill>
                <a:schemeClr val="dk1"/>
              </a:solidFill>
            </a:endParaRPr>
          </a:p>
          <a:p>
            <a:pPr lvl="1" indent="-423323">
              <a:spcBef>
                <a:spcPts val="0"/>
              </a:spcBef>
              <a:buClr>
                <a:schemeClr val="dk1"/>
              </a:buClr>
              <a:buSzPts val="1400"/>
            </a:pPr>
            <a:r>
              <a:rPr lang="en-US">
                <a:solidFill>
                  <a:schemeClr val="dk1"/>
                </a:solidFill>
              </a:rPr>
              <a:t>Qualitative</a:t>
            </a:r>
            <a:endParaRPr>
              <a:solidFill>
                <a:schemeClr val="dk1"/>
              </a:solidFill>
            </a:endParaRPr>
          </a:p>
          <a:p>
            <a:pPr lvl="1" indent="-423323">
              <a:spcBef>
                <a:spcPts val="0"/>
              </a:spcBef>
              <a:buClr>
                <a:schemeClr val="dk1"/>
              </a:buClr>
              <a:buSzPts val="1400"/>
            </a:pPr>
            <a:r>
              <a:rPr lang="en-US">
                <a:solidFill>
                  <a:schemeClr val="dk1"/>
                </a:solidFill>
              </a:rPr>
              <a:t>Hybrid: Semi-quantitative </a:t>
            </a:r>
            <a:endParaRPr>
              <a:solidFill>
                <a:schemeClr val="dk1"/>
              </a:solidFill>
            </a:endParaRPr>
          </a:p>
          <a:p>
            <a:pPr marL="0" marR="4481" indent="0">
              <a:spcBef>
                <a:spcPts val="53"/>
              </a:spcBef>
              <a:buNone/>
            </a:pPr>
            <a:endParaRPr>
              <a:solidFill>
                <a:schemeClr val="dk1"/>
              </a:solidFill>
            </a:endParaRPr>
          </a:p>
        </p:txBody>
      </p:sp>
      <p:sp>
        <p:nvSpPr>
          <p:cNvPr id="2" name="Slide Number Placeholder 1">
            <a:extLst>
              <a:ext uri="{FF2B5EF4-FFF2-40B4-BE49-F238E27FC236}">
                <a16:creationId xmlns:a16="http://schemas.microsoft.com/office/drawing/2014/main" id="{A75A44ED-0462-424D-80B2-BA7E9C95DA1A}"/>
              </a:ext>
            </a:extLst>
          </p:cNvPr>
          <p:cNvSpPr>
            <a:spLocks noGrp="1"/>
          </p:cNvSpPr>
          <p:nvPr>
            <p:ph type="sldNum" sz="quarter" idx="12"/>
          </p:nvPr>
        </p:nvSpPr>
        <p:spPr/>
        <p:txBody>
          <a:bodyPr/>
          <a:lstStyle/>
          <a:p>
            <a:fld id="{00000000-1234-1234-1234-123412341234}" type="slidenum">
              <a:rPr lang="en-US" smtClean="0"/>
              <a:pPr/>
              <a:t>135</a:t>
            </a:fld>
            <a:endParaRPr 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163"/>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Qualitative Risk Assessment</a:t>
            </a:r>
            <a:endParaRPr dirty="0">
              <a:latin typeface="Arial" panose="020B0604020202020204" pitchFamily="34" charset="0"/>
              <a:ea typeface="Assistant ExtraBold"/>
            </a:endParaRPr>
          </a:p>
        </p:txBody>
      </p:sp>
      <p:sp>
        <p:nvSpPr>
          <p:cNvPr id="1291" name="Google Shape;1291;p163"/>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392217" indent="-423323">
              <a:buClr>
                <a:schemeClr val="dk1"/>
              </a:buClr>
              <a:buSzPts val="1400"/>
            </a:pPr>
            <a:r>
              <a:rPr lang="en-US" dirty="0">
                <a:solidFill>
                  <a:schemeClr val="dk1"/>
                </a:solidFill>
              </a:rPr>
              <a:t>Used to priorities risks</a:t>
            </a:r>
            <a:endParaRPr dirty="0">
              <a:solidFill>
                <a:schemeClr val="dk1"/>
              </a:solidFill>
            </a:endParaRPr>
          </a:p>
          <a:p>
            <a:pPr indent="-423323">
              <a:buClr>
                <a:schemeClr val="dk1"/>
              </a:buClr>
              <a:buSzPts val="1400"/>
            </a:pPr>
            <a:r>
              <a:rPr lang="en-US" dirty="0">
                <a:solidFill>
                  <a:schemeClr val="dk1"/>
                </a:solidFill>
              </a:rPr>
              <a:t>Feedback based on a range of subjective values:</a:t>
            </a:r>
            <a:endParaRPr dirty="0">
              <a:solidFill>
                <a:schemeClr val="dk1"/>
              </a:solidFill>
            </a:endParaRPr>
          </a:p>
          <a:p>
            <a:pPr lvl="1" indent="-423323">
              <a:spcBef>
                <a:spcPts val="0"/>
              </a:spcBef>
              <a:buClr>
                <a:schemeClr val="dk1"/>
              </a:buClr>
              <a:buSzPts val="1400"/>
            </a:pPr>
            <a:r>
              <a:rPr lang="en-US" dirty="0">
                <a:solidFill>
                  <a:schemeClr val="dk1"/>
                </a:solidFill>
              </a:rPr>
              <a:t>Very low</a:t>
            </a:r>
            <a:endParaRPr dirty="0">
              <a:solidFill>
                <a:schemeClr val="dk1"/>
              </a:solidFill>
            </a:endParaRPr>
          </a:p>
          <a:p>
            <a:pPr lvl="1" indent="-423323">
              <a:spcBef>
                <a:spcPts val="0"/>
              </a:spcBef>
              <a:buClr>
                <a:schemeClr val="dk1"/>
              </a:buClr>
              <a:buSzPts val="1400"/>
            </a:pPr>
            <a:r>
              <a:rPr lang="en-US" dirty="0">
                <a:solidFill>
                  <a:schemeClr val="dk1"/>
                </a:solidFill>
              </a:rPr>
              <a:t>Low </a:t>
            </a:r>
            <a:endParaRPr dirty="0">
              <a:solidFill>
                <a:schemeClr val="dk1"/>
              </a:solidFill>
            </a:endParaRPr>
          </a:p>
          <a:p>
            <a:pPr lvl="1" indent="-423323">
              <a:spcBef>
                <a:spcPts val="0"/>
              </a:spcBef>
              <a:buClr>
                <a:schemeClr val="dk1"/>
              </a:buClr>
              <a:buSzPts val="1400"/>
            </a:pPr>
            <a:r>
              <a:rPr lang="en-US" dirty="0">
                <a:solidFill>
                  <a:schemeClr val="dk1"/>
                </a:solidFill>
              </a:rPr>
              <a:t>Moderate</a:t>
            </a:r>
            <a:endParaRPr dirty="0">
              <a:solidFill>
                <a:schemeClr val="dk1"/>
              </a:solidFill>
            </a:endParaRPr>
          </a:p>
          <a:p>
            <a:pPr lvl="1" indent="-423323">
              <a:spcBef>
                <a:spcPts val="0"/>
              </a:spcBef>
              <a:buClr>
                <a:schemeClr val="dk1"/>
              </a:buClr>
              <a:buSzPts val="1400"/>
            </a:pPr>
            <a:r>
              <a:rPr lang="en-US" dirty="0">
                <a:solidFill>
                  <a:schemeClr val="dk1"/>
                </a:solidFill>
              </a:rPr>
              <a:t>High</a:t>
            </a:r>
            <a:endParaRPr dirty="0">
              <a:solidFill>
                <a:schemeClr val="dk1"/>
              </a:solidFill>
            </a:endParaRPr>
          </a:p>
          <a:p>
            <a:pPr lvl="1" indent="-423323">
              <a:spcBef>
                <a:spcPts val="0"/>
              </a:spcBef>
              <a:buClr>
                <a:schemeClr val="dk1"/>
              </a:buClr>
              <a:buSzPts val="1400"/>
            </a:pPr>
            <a:r>
              <a:rPr lang="en-US" dirty="0">
                <a:solidFill>
                  <a:schemeClr val="dk1"/>
                </a:solidFill>
              </a:rPr>
              <a:t>Very high</a:t>
            </a:r>
            <a:endParaRPr dirty="0">
              <a:solidFill>
                <a:schemeClr val="dk1"/>
              </a:solidFill>
            </a:endParaRPr>
          </a:p>
          <a:p>
            <a:pPr marR="4481" indent="-423323">
              <a:spcBef>
                <a:spcPts val="111"/>
              </a:spcBef>
              <a:buClr>
                <a:schemeClr val="dk1"/>
              </a:buClr>
              <a:buSzPts val="1400"/>
            </a:pPr>
            <a:r>
              <a:rPr lang="en-US" dirty="0">
                <a:solidFill>
                  <a:schemeClr val="dk1"/>
                </a:solidFill>
              </a:rPr>
              <a:t>Results usually conveyed in a table that compares likelihood with  impact</a:t>
            </a:r>
            <a:endParaRPr dirty="0">
              <a:solidFill>
                <a:schemeClr val="dk1"/>
              </a:solidFill>
            </a:endParaRPr>
          </a:p>
          <a:p>
            <a:pPr indent="-423323">
              <a:buClr>
                <a:schemeClr val="dk1"/>
              </a:buClr>
              <a:buSzPts val="1400"/>
            </a:pPr>
            <a:r>
              <a:rPr lang="en-US" dirty="0">
                <a:solidFill>
                  <a:schemeClr val="dk1"/>
                </a:solidFill>
              </a:rPr>
              <a:t>Problem: Though qualitative analysis is quick and easy to perform, it does not provide hard numerical values and doesn’t fully justify the expense of controls </a:t>
            </a:r>
            <a:endParaRPr dirty="0">
              <a:solidFill>
                <a:schemeClr val="dk1"/>
              </a:solidFill>
            </a:endParaRPr>
          </a:p>
          <a:p>
            <a:pPr marL="0" marR="4481" indent="0">
              <a:spcBef>
                <a:spcPts val="53"/>
              </a:spcBef>
              <a:buNone/>
            </a:pPr>
            <a:endParaRPr dirty="0">
              <a:solidFill>
                <a:schemeClr val="dk1"/>
              </a:solidFill>
            </a:endParaRPr>
          </a:p>
        </p:txBody>
      </p:sp>
      <p:sp>
        <p:nvSpPr>
          <p:cNvPr id="2" name="Slide Number Placeholder 1">
            <a:extLst>
              <a:ext uri="{FF2B5EF4-FFF2-40B4-BE49-F238E27FC236}">
                <a16:creationId xmlns:a16="http://schemas.microsoft.com/office/drawing/2014/main" id="{5393FDDA-98D7-45E4-98BF-292C52527429}"/>
              </a:ext>
            </a:extLst>
          </p:cNvPr>
          <p:cNvSpPr>
            <a:spLocks noGrp="1"/>
          </p:cNvSpPr>
          <p:nvPr>
            <p:ph type="sldNum" sz="quarter" idx="12"/>
          </p:nvPr>
        </p:nvSpPr>
        <p:spPr/>
        <p:txBody>
          <a:bodyPr/>
          <a:lstStyle/>
          <a:p>
            <a:fld id="{00000000-1234-1234-1234-123412341234}" type="slidenum">
              <a:rPr lang="en-US" smtClean="0"/>
              <a:pPr/>
              <a:t>136</a:t>
            </a:fld>
            <a:endParaRPr 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164"/>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Quantitative Risk Assessment</a:t>
            </a:r>
            <a:endParaRPr dirty="0">
              <a:latin typeface="Arial" panose="020B0604020202020204" pitchFamily="34" charset="0"/>
              <a:ea typeface="Assistant ExtraBold"/>
            </a:endParaRPr>
          </a:p>
        </p:txBody>
      </p:sp>
      <p:sp>
        <p:nvSpPr>
          <p:cNvPr id="1297" name="Google Shape;1297;p164"/>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392217" indent="-423323">
              <a:buClr>
                <a:schemeClr val="dk1"/>
              </a:buClr>
              <a:buSzPts val="1400"/>
            </a:pPr>
            <a:r>
              <a:rPr lang="en-US" dirty="0">
                <a:solidFill>
                  <a:schemeClr val="dk1"/>
                </a:solidFill>
              </a:rPr>
              <a:t>Based on numerical calculations</a:t>
            </a:r>
            <a:endParaRPr dirty="0">
              <a:solidFill>
                <a:schemeClr val="dk1"/>
              </a:solidFill>
            </a:endParaRPr>
          </a:p>
          <a:p>
            <a:pPr marR="392217" indent="-423323">
              <a:buClr>
                <a:schemeClr val="dk1"/>
              </a:buClr>
              <a:buSzPts val="1400"/>
            </a:pPr>
            <a:r>
              <a:rPr lang="en-US" dirty="0">
                <a:solidFill>
                  <a:schemeClr val="dk1"/>
                </a:solidFill>
              </a:rPr>
              <a:t>Suitable for cost-benefit analysis and is the basis for justification of control selection</a:t>
            </a:r>
            <a:endParaRPr dirty="0">
              <a:solidFill>
                <a:schemeClr val="dk1"/>
              </a:solidFill>
            </a:endParaRPr>
          </a:p>
          <a:p>
            <a:pPr marR="392217" indent="-423323">
              <a:buClr>
                <a:schemeClr val="dk1"/>
              </a:buClr>
              <a:buSzPts val="1400"/>
            </a:pPr>
            <a:r>
              <a:rPr lang="en-US" dirty="0">
                <a:solidFill>
                  <a:schemeClr val="dk1"/>
                </a:solidFill>
              </a:rPr>
              <a:t>Can be difficult to place a quantitative value on subjective elements of risk such as customer confidence and reputation</a:t>
            </a:r>
            <a:endParaRPr dirty="0">
              <a:solidFill>
                <a:schemeClr val="dk1"/>
              </a:solidFill>
            </a:endParaRPr>
          </a:p>
          <a:p>
            <a:pPr marR="392217" indent="-423323">
              <a:buClr>
                <a:schemeClr val="dk1"/>
              </a:buClr>
              <a:buSzPts val="1400"/>
            </a:pPr>
            <a:r>
              <a:rPr lang="en-US" dirty="0">
                <a:solidFill>
                  <a:schemeClr val="dk1"/>
                </a:solidFill>
              </a:rPr>
              <a:t>Calculating the cost of an event</a:t>
            </a:r>
            <a:endParaRPr dirty="0">
              <a:solidFill>
                <a:schemeClr val="dk1"/>
              </a:solidFill>
            </a:endParaRPr>
          </a:p>
          <a:p>
            <a:pPr marR="392217" lvl="1" indent="-423323">
              <a:spcBef>
                <a:spcPts val="0"/>
              </a:spcBef>
              <a:buClr>
                <a:schemeClr val="dk1"/>
              </a:buClr>
              <a:buSzPts val="1400"/>
            </a:pPr>
            <a:r>
              <a:rPr lang="en-US" dirty="0">
                <a:solidFill>
                  <a:schemeClr val="dk1"/>
                </a:solidFill>
              </a:rPr>
              <a:t>Unpredictable depending on many factors</a:t>
            </a:r>
            <a:endParaRPr dirty="0">
              <a:solidFill>
                <a:schemeClr val="dk1"/>
              </a:solidFill>
            </a:endParaRPr>
          </a:p>
          <a:p>
            <a:pPr marR="392217" indent="-423323">
              <a:buClr>
                <a:schemeClr val="dk1"/>
              </a:buClr>
              <a:buSzPts val="1400"/>
            </a:pPr>
            <a:r>
              <a:rPr lang="en-US" dirty="0">
                <a:solidFill>
                  <a:schemeClr val="dk1"/>
                </a:solidFill>
              </a:rPr>
              <a:t>Threat/vulnerability pairings</a:t>
            </a:r>
            <a:endParaRPr dirty="0">
              <a:solidFill>
                <a:schemeClr val="dk1"/>
              </a:solidFill>
            </a:endParaRPr>
          </a:p>
          <a:p>
            <a:pPr lvl="1" indent="-423323">
              <a:spcBef>
                <a:spcPts val="0"/>
              </a:spcBef>
              <a:buClr>
                <a:schemeClr val="dk1"/>
              </a:buClr>
              <a:buSzPts val="1400"/>
            </a:pPr>
            <a:r>
              <a:rPr lang="en-US" dirty="0">
                <a:solidFill>
                  <a:schemeClr val="dk1"/>
                </a:solidFill>
              </a:rPr>
              <a:t>Be aware of relationships between threats and vulnerabilities</a:t>
            </a:r>
            <a:endParaRPr dirty="0">
              <a:solidFill>
                <a:schemeClr val="dk1"/>
              </a:solidFill>
            </a:endParaRPr>
          </a:p>
        </p:txBody>
      </p:sp>
      <p:sp>
        <p:nvSpPr>
          <p:cNvPr id="2" name="Slide Number Placeholder 1">
            <a:extLst>
              <a:ext uri="{FF2B5EF4-FFF2-40B4-BE49-F238E27FC236}">
                <a16:creationId xmlns:a16="http://schemas.microsoft.com/office/drawing/2014/main" id="{A9218B11-31CB-49FB-A20F-A31015E603D4}"/>
              </a:ext>
            </a:extLst>
          </p:cNvPr>
          <p:cNvSpPr>
            <a:spLocks noGrp="1"/>
          </p:cNvSpPr>
          <p:nvPr>
            <p:ph type="sldNum" sz="quarter" idx="12"/>
          </p:nvPr>
        </p:nvSpPr>
        <p:spPr/>
        <p:txBody>
          <a:bodyPr/>
          <a:lstStyle/>
          <a:p>
            <a:fld id="{00000000-1234-1234-1234-123412341234}" type="slidenum">
              <a:rPr lang="en-US" smtClean="0"/>
              <a:pPr/>
              <a:t>137</a:t>
            </a:fld>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2C3A-B35B-439B-9BCD-86ACBE84093B}"/>
              </a:ext>
            </a:extLst>
          </p:cNvPr>
          <p:cNvSpPr>
            <a:spLocks noGrp="1"/>
          </p:cNvSpPr>
          <p:nvPr>
            <p:ph type="title"/>
          </p:nvPr>
        </p:nvSpPr>
        <p:spPr/>
        <p:txBody>
          <a:bodyPr/>
          <a:lstStyle/>
          <a:p>
            <a:r>
              <a:rPr lang="en-US" sz="3200" dirty="0"/>
              <a:t>Example of Qualitative Probability and Impact Matrix</a:t>
            </a:r>
          </a:p>
        </p:txBody>
      </p:sp>
      <p:sp>
        <p:nvSpPr>
          <p:cNvPr id="6" name="Content Placeholder 5">
            <a:extLst>
              <a:ext uri="{FF2B5EF4-FFF2-40B4-BE49-F238E27FC236}">
                <a16:creationId xmlns:a16="http://schemas.microsoft.com/office/drawing/2014/main" id="{6DA27AB0-B97D-4319-B598-C23AADD64CE2}"/>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9FFC4FF6-A7DA-4969-A778-D2C08ADBEE49}"/>
              </a:ext>
            </a:extLst>
          </p:cNvPr>
          <p:cNvSpPr>
            <a:spLocks noGrp="1"/>
          </p:cNvSpPr>
          <p:nvPr>
            <p:ph type="sldNum" sz="quarter" idx="12"/>
          </p:nvPr>
        </p:nvSpPr>
        <p:spPr/>
        <p:txBody>
          <a:bodyPr/>
          <a:lstStyle/>
          <a:p>
            <a:fld id="{00000000-1234-1234-1234-123412341234}" type="slidenum">
              <a:rPr lang="en-US" smtClean="0"/>
              <a:pPr/>
              <a:t>138</a:t>
            </a:fld>
            <a:endParaRPr lang="en-US"/>
          </a:p>
        </p:txBody>
      </p:sp>
      <p:pic>
        <p:nvPicPr>
          <p:cNvPr id="5" name="Picture 4">
            <a:extLst>
              <a:ext uri="{FF2B5EF4-FFF2-40B4-BE49-F238E27FC236}">
                <a16:creationId xmlns:a16="http://schemas.microsoft.com/office/drawing/2014/main" id="{F8234A92-E2ED-424E-B298-2DF19835E5A1}"/>
              </a:ext>
            </a:extLst>
          </p:cNvPr>
          <p:cNvPicPr>
            <a:picLocks noChangeAspect="1"/>
          </p:cNvPicPr>
          <p:nvPr/>
        </p:nvPicPr>
        <p:blipFill>
          <a:blip r:embed="rId2"/>
          <a:stretch>
            <a:fillRect/>
          </a:stretch>
        </p:blipFill>
        <p:spPr>
          <a:xfrm>
            <a:off x="3333117" y="1417224"/>
            <a:ext cx="4518275" cy="4538445"/>
          </a:xfrm>
          <a:prstGeom prst="rect">
            <a:avLst/>
          </a:prstGeom>
        </p:spPr>
      </p:pic>
    </p:spTree>
    <p:extLst>
      <p:ext uri="{BB962C8B-B14F-4D97-AF65-F5344CB8AC3E}">
        <p14:creationId xmlns:p14="http://schemas.microsoft.com/office/powerpoint/2010/main" val="60385511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
            <a:extLst>
              <a:ext uri="{FF2B5EF4-FFF2-40B4-BE49-F238E27FC236}">
                <a16:creationId xmlns:a16="http://schemas.microsoft.com/office/drawing/2014/main" id="{08874FCC-F585-46B3-BD63-D42445774A3D}"/>
              </a:ext>
            </a:extLst>
          </p:cNvPr>
          <p:cNvSpPr>
            <a:spLocks noGrp="1" noChangeArrowheads="1"/>
          </p:cNvSpPr>
          <p:nvPr>
            <p:ph type="title"/>
          </p:nvPr>
        </p:nvSpPr>
        <p:spPr/>
        <p:txBody>
          <a:bodyPr spcFirstLastPara="1" vert="horz" wrap="square" lIns="66563" tIns="25673" rIns="66563" bIns="33281" rtlCol="0" anchor="ctr" anchorCtr="0">
            <a:noAutofit/>
          </a:bodyPr>
          <a:lstStyle/>
          <a:p>
            <a:pPr>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pPr>
            <a:r>
              <a:rPr lang="en-US" altLang="en-US" sz="2824" dirty="0"/>
              <a:t>Quantitative Analysis Formulas and Terms</a:t>
            </a:r>
          </a:p>
        </p:txBody>
      </p:sp>
      <p:sp>
        <p:nvSpPr>
          <p:cNvPr id="49155" name="Rectangle 2">
            <a:extLst>
              <a:ext uri="{FF2B5EF4-FFF2-40B4-BE49-F238E27FC236}">
                <a16:creationId xmlns:a16="http://schemas.microsoft.com/office/drawing/2014/main" id="{3F262C27-AB7E-4660-A088-29A2EC20682C}"/>
              </a:ext>
            </a:extLst>
          </p:cNvPr>
          <p:cNvSpPr>
            <a:spLocks noGrp="1" noChangeArrowheads="1"/>
          </p:cNvSpPr>
          <p:nvPr>
            <p:ph idx="1"/>
          </p:nvPr>
        </p:nvSpPr>
        <p:spPr/>
        <p:txBody>
          <a:bodyPr spcFirstLastPara="1" vert="horz" wrap="square" lIns="66563" tIns="11648" rIns="66563" bIns="33281" rtlCol="0" anchor="t" anchorCtr="0">
            <a:normAutofit/>
          </a:bodyPr>
          <a:lstStyle/>
          <a:p>
            <a:pPr marL="284084" indent="-213849">
              <a:buSzPct val="45000"/>
              <a:buFont typeface="Wingdings" panose="05000000000000000000" pitchFamily="2" charset="2"/>
              <a:buChar char=""/>
              <a:tabLst>
                <a:tab pos="284084" algn="l"/>
                <a:tab pos="358512" algn="l"/>
                <a:tab pos="660417" algn="l"/>
                <a:tab pos="962323" algn="l"/>
                <a:tab pos="1264226" algn="l"/>
                <a:tab pos="1566130" algn="l"/>
                <a:tab pos="1868036" algn="l"/>
                <a:tab pos="2169940" algn="l"/>
                <a:tab pos="2471845" algn="l"/>
                <a:tab pos="2773749" algn="l"/>
                <a:tab pos="3075655" algn="l"/>
                <a:tab pos="3377560" algn="l"/>
                <a:tab pos="3679465" algn="l"/>
                <a:tab pos="3981370" algn="l"/>
                <a:tab pos="4283274" algn="l"/>
                <a:tab pos="4585179" algn="l"/>
                <a:tab pos="4887083" algn="l"/>
                <a:tab pos="5188989" algn="l"/>
                <a:tab pos="5490893" algn="l"/>
                <a:tab pos="5792798" algn="l"/>
                <a:tab pos="6094702" algn="l"/>
              </a:tabLst>
            </a:pPr>
            <a:r>
              <a:rPr lang="en-US" altLang="en-US" sz="1765" dirty="0"/>
              <a:t>(AV) Asset Value:  Dollar figure that represents what the asset is worth to the organization</a:t>
            </a:r>
          </a:p>
          <a:p>
            <a:pPr marL="284084" indent="-213849">
              <a:buSzPct val="45000"/>
              <a:buFont typeface="Wingdings" panose="05000000000000000000" pitchFamily="2" charset="2"/>
              <a:buChar char=""/>
              <a:tabLst>
                <a:tab pos="284084" algn="l"/>
                <a:tab pos="358512" algn="l"/>
                <a:tab pos="660417" algn="l"/>
                <a:tab pos="962323" algn="l"/>
                <a:tab pos="1264226" algn="l"/>
                <a:tab pos="1566130" algn="l"/>
                <a:tab pos="1868036" algn="l"/>
                <a:tab pos="2169940" algn="l"/>
                <a:tab pos="2471845" algn="l"/>
                <a:tab pos="2773749" algn="l"/>
                <a:tab pos="3075655" algn="l"/>
                <a:tab pos="3377560" algn="l"/>
                <a:tab pos="3679465" algn="l"/>
                <a:tab pos="3981370" algn="l"/>
                <a:tab pos="4283274" algn="l"/>
                <a:tab pos="4585179" algn="l"/>
                <a:tab pos="4887083" algn="l"/>
                <a:tab pos="5188989" algn="l"/>
                <a:tab pos="5490893" algn="l"/>
                <a:tab pos="5792798" algn="l"/>
                <a:tab pos="6094702" algn="l"/>
              </a:tabLst>
            </a:pPr>
            <a:r>
              <a:rPr lang="en-US" altLang="en-US" sz="1765" dirty="0"/>
              <a:t>(EF) Exposure Factor:  The percentage of loss that is expected to result in the manifestation of a particular risk event.  </a:t>
            </a:r>
          </a:p>
          <a:p>
            <a:pPr marL="284084" indent="-213849">
              <a:buSzPct val="45000"/>
              <a:buFont typeface="Wingdings" panose="05000000000000000000" pitchFamily="2" charset="2"/>
              <a:buChar char=""/>
              <a:tabLst>
                <a:tab pos="284084" algn="l"/>
                <a:tab pos="358512" algn="l"/>
                <a:tab pos="660417" algn="l"/>
                <a:tab pos="962323" algn="l"/>
                <a:tab pos="1264226" algn="l"/>
                <a:tab pos="1566130" algn="l"/>
                <a:tab pos="1868036" algn="l"/>
                <a:tab pos="2169940" algn="l"/>
                <a:tab pos="2471845" algn="l"/>
                <a:tab pos="2773749" algn="l"/>
                <a:tab pos="3075655" algn="l"/>
                <a:tab pos="3377560" algn="l"/>
                <a:tab pos="3679465" algn="l"/>
                <a:tab pos="3981370" algn="l"/>
                <a:tab pos="4283274" algn="l"/>
                <a:tab pos="4585179" algn="l"/>
                <a:tab pos="4887083" algn="l"/>
                <a:tab pos="5188989" algn="l"/>
                <a:tab pos="5490893" algn="l"/>
                <a:tab pos="5792798" algn="l"/>
                <a:tab pos="6094702" algn="l"/>
              </a:tabLst>
            </a:pPr>
            <a:r>
              <a:rPr lang="en-US" altLang="en-US" sz="1765" dirty="0"/>
              <a:t>(SLE) Single Loss Expectancy:  Dollar figure that represents the cost of a single occurrence  of a threat instance</a:t>
            </a:r>
          </a:p>
          <a:p>
            <a:pPr marL="284084" indent="-213849">
              <a:buSzPct val="45000"/>
              <a:buFont typeface="Wingdings" panose="05000000000000000000" pitchFamily="2" charset="2"/>
              <a:buChar char=""/>
              <a:tabLst>
                <a:tab pos="284084" algn="l"/>
                <a:tab pos="358512" algn="l"/>
                <a:tab pos="660417" algn="l"/>
                <a:tab pos="962323" algn="l"/>
                <a:tab pos="1264226" algn="l"/>
                <a:tab pos="1566130" algn="l"/>
                <a:tab pos="1868036" algn="l"/>
                <a:tab pos="2169940" algn="l"/>
                <a:tab pos="2471845" algn="l"/>
                <a:tab pos="2773749" algn="l"/>
                <a:tab pos="3075655" algn="l"/>
                <a:tab pos="3377560" algn="l"/>
                <a:tab pos="3679465" algn="l"/>
                <a:tab pos="3981370" algn="l"/>
                <a:tab pos="4283274" algn="l"/>
                <a:tab pos="4585179" algn="l"/>
                <a:tab pos="4887083" algn="l"/>
                <a:tab pos="5188989" algn="l"/>
                <a:tab pos="5490893" algn="l"/>
                <a:tab pos="5792798" algn="l"/>
                <a:tab pos="6094702" algn="l"/>
              </a:tabLst>
            </a:pPr>
            <a:r>
              <a:rPr lang="en-US" altLang="en-US" sz="1765" dirty="0"/>
              <a:t>(ARO) Annual Rate of Occurrence:  How often the threat is expected to materialize</a:t>
            </a:r>
          </a:p>
          <a:p>
            <a:pPr marL="284084" indent="-213849">
              <a:buSzPct val="45000"/>
              <a:buFont typeface="Wingdings" panose="05000000000000000000" pitchFamily="2" charset="2"/>
              <a:buChar char=""/>
              <a:tabLst>
                <a:tab pos="284084" algn="l"/>
                <a:tab pos="358512" algn="l"/>
                <a:tab pos="660417" algn="l"/>
                <a:tab pos="962323" algn="l"/>
                <a:tab pos="1264226" algn="l"/>
                <a:tab pos="1566130" algn="l"/>
                <a:tab pos="1868036" algn="l"/>
                <a:tab pos="2169940" algn="l"/>
                <a:tab pos="2471845" algn="l"/>
                <a:tab pos="2773749" algn="l"/>
                <a:tab pos="3075655" algn="l"/>
                <a:tab pos="3377560" algn="l"/>
                <a:tab pos="3679465" algn="l"/>
                <a:tab pos="3981370" algn="l"/>
                <a:tab pos="4283274" algn="l"/>
                <a:tab pos="4585179" algn="l"/>
                <a:tab pos="4887083" algn="l"/>
                <a:tab pos="5188989" algn="l"/>
                <a:tab pos="5490893" algn="l"/>
                <a:tab pos="5792798" algn="l"/>
                <a:tab pos="6094702" algn="l"/>
              </a:tabLst>
            </a:pPr>
            <a:r>
              <a:rPr lang="en-US" altLang="en-US" sz="1765" dirty="0"/>
              <a:t>(ALE) Annual Loss Expectancy:  Cost per year as a result of the threat</a:t>
            </a:r>
          </a:p>
          <a:p>
            <a:pPr marL="284084" indent="-213849">
              <a:buSzPct val="45000"/>
              <a:buFont typeface="Wingdings" panose="05000000000000000000" pitchFamily="2" charset="2"/>
              <a:buChar char=""/>
              <a:tabLst>
                <a:tab pos="284084" algn="l"/>
                <a:tab pos="358512" algn="l"/>
                <a:tab pos="660417" algn="l"/>
                <a:tab pos="962323" algn="l"/>
                <a:tab pos="1264226" algn="l"/>
                <a:tab pos="1566130" algn="l"/>
                <a:tab pos="1868036" algn="l"/>
                <a:tab pos="2169940" algn="l"/>
                <a:tab pos="2471845" algn="l"/>
                <a:tab pos="2773749" algn="l"/>
                <a:tab pos="3075655" algn="l"/>
                <a:tab pos="3377560" algn="l"/>
                <a:tab pos="3679465" algn="l"/>
                <a:tab pos="3981370" algn="l"/>
                <a:tab pos="4283274" algn="l"/>
                <a:tab pos="4585179" algn="l"/>
                <a:tab pos="4887083" algn="l"/>
                <a:tab pos="5188989" algn="l"/>
                <a:tab pos="5490893" algn="l"/>
                <a:tab pos="5792798" algn="l"/>
                <a:tab pos="6094702" algn="l"/>
              </a:tabLst>
            </a:pPr>
            <a:r>
              <a:rPr lang="en-US" altLang="en-US" sz="1765" dirty="0"/>
              <a:t>(TCO) Total Cost of Ownership is the total cost of implementing a safeguard.  Often in addition to initial costs, there are ongoing maintenance fees as well.  </a:t>
            </a:r>
          </a:p>
          <a:p>
            <a:pPr marL="284084" indent="-213849">
              <a:buSzPct val="45000"/>
              <a:buFont typeface="Wingdings" panose="05000000000000000000" pitchFamily="2" charset="2"/>
              <a:buChar char=""/>
              <a:tabLst>
                <a:tab pos="284084" algn="l"/>
                <a:tab pos="358512" algn="l"/>
                <a:tab pos="660417" algn="l"/>
                <a:tab pos="962323" algn="l"/>
                <a:tab pos="1264226" algn="l"/>
                <a:tab pos="1566130" algn="l"/>
                <a:tab pos="1868036" algn="l"/>
                <a:tab pos="2169940" algn="l"/>
                <a:tab pos="2471845" algn="l"/>
                <a:tab pos="2773749" algn="l"/>
                <a:tab pos="3075655" algn="l"/>
                <a:tab pos="3377560" algn="l"/>
                <a:tab pos="3679465" algn="l"/>
                <a:tab pos="3981370" algn="l"/>
                <a:tab pos="4283274" algn="l"/>
                <a:tab pos="4585179" algn="l"/>
                <a:tab pos="4887083" algn="l"/>
                <a:tab pos="5188989" algn="l"/>
                <a:tab pos="5490893" algn="l"/>
                <a:tab pos="5792798" algn="l"/>
                <a:tab pos="6094702" algn="l"/>
              </a:tabLst>
            </a:pPr>
            <a:r>
              <a:rPr lang="en-US" altLang="en-US" sz="1765" dirty="0"/>
              <a:t>(ROI) Return on Investment:  Amount of money saved by implementation of a safeguard.  Sometimes referred to as the value of the safeguard/control.  </a:t>
            </a:r>
          </a:p>
          <a:p>
            <a:pPr marL="284084" indent="-213849">
              <a:buSzPct val="45000"/>
              <a:buNone/>
              <a:tabLst>
                <a:tab pos="284084" algn="l"/>
                <a:tab pos="358512" algn="l"/>
                <a:tab pos="660417" algn="l"/>
                <a:tab pos="962323" algn="l"/>
                <a:tab pos="1264226" algn="l"/>
                <a:tab pos="1566130" algn="l"/>
                <a:tab pos="1868036" algn="l"/>
                <a:tab pos="2169940" algn="l"/>
                <a:tab pos="2471845" algn="l"/>
                <a:tab pos="2773749" algn="l"/>
                <a:tab pos="3075655" algn="l"/>
                <a:tab pos="3377560" algn="l"/>
                <a:tab pos="3679465" algn="l"/>
                <a:tab pos="3981370" algn="l"/>
                <a:tab pos="4283274" algn="l"/>
                <a:tab pos="4585179" algn="l"/>
                <a:tab pos="4887083" algn="l"/>
                <a:tab pos="5188989" algn="l"/>
                <a:tab pos="5490893" algn="l"/>
                <a:tab pos="5792798" algn="l"/>
                <a:tab pos="6094702" algn="l"/>
              </a:tabLst>
            </a:pPr>
            <a:endParaRPr lang="en-US" altLang="en-US" sz="1765" dirty="0"/>
          </a:p>
        </p:txBody>
      </p:sp>
      <p:sp>
        <p:nvSpPr>
          <p:cNvPr id="49156" name="Slide Number Placeholder 3">
            <a:extLst>
              <a:ext uri="{FF2B5EF4-FFF2-40B4-BE49-F238E27FC236}">
                <a16:creationId xmlns:a16="http://schemas.microsoft.com/office/drawing/2014/main" id="{1DAEFA77-C2DE-4854-967F-4D07B1C8949C}"/>
              </a:ext>
            </a:extLst>
          </p:cNvPr>
          <p:cNvSpPr>
            <a:spLocks noGrp="1"/>
          </p:cNvSpPr>
          <p:nvPr>
            <p:ph type="sldNum" sz="quarter" idx="12"/>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1pPr>
            <a:lvl2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2pPr>
            <a:lvl3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3pPr>
            <a:lvl4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4pPr>
            <a:lvl5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5pPr>
            <a:lvl6pPr marL="1660476" indent="-150952" defTabSz="301904"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6pPr>
            <a:lvl7pPr marL="1962382" indent="-150952" defTabSz="301904"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7pPr>
            <a:lvl8pPr marL="2264286" indent="-150952" defTabSz="301904"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8pPr>
            <a:lvl9pPr marL="2566191" indent="-150952" defTabSz="301904"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9pPr>
          </a:lstStyle>
          <a:p>
            <a:pPr eaLnBrk="1"/>
            <a:fld id="{D7BECE9A-59C7-40C7-8B25-F4B9C12519C8}" type="slidenum">
              <a:rPr lang="en-US" altLang="en-US">
                <a:solidFill>
                  <a:srgbClr val="000000"/>
                </a:solidFill>
                <a:latin typeface="Times New Roman" panose="02020603050405020304" pitchFamily="18" charset="0"/>
              </a:rPr>
              <a:pPr eaLnBrk="1"/>
              <a:t>139</a:t>
            </a:fld>
            <a:endParaRPr lang="en-US" altLang="en-US"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81510012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36AA6-B3D9-4677-B62B-A998F9480459}"/>
              </a:ext>
            </a:extLst>
          </p:cNvPr>
          <p:cNvSpPr>
            <a:spLocks noGrp="1"/>
          </p:cNvSpPr>
          <p:nvPr>
            <p:ph type="title"/>
          </p:nvPr>
        </p:nvSpPr>
        <p:spPr/>
        <p:txBody>
          <a:bodyPr>
            <a:normAutofit/>
          </a:bodyPr>
          <a:lstStyle/>
          <a:p>
            <a:r>
              <a:rPr lang="en-US" dirty="0"/>
              <a:t>After You Pass…</a:t>
            </a:r>
          </a:p>
        </p:txBody>
      </p:sp>
      <p:sp>
        <p:nvSpPr>
          <p:cNvPr id="3" name="Text Placeholder 2">
            <a:extLst>
              <a:ext uri="{FF2B5EF4-FFF2-40B4-BE49-F238E27FC236}">
                <a16:creationId xmlns:a16="http://schemas.microsoft.com/office/drawing/2014/main" id="{454C84D2-0058-4886-ACA9-1B909CA7B50E}"/>
              </a:ext>
            </a:extLst>
          </p:cNvPr>
          <p:cNvSpPr>
            <a:spLocks noGrp="1"/>
          </p:cNvSpPr>
          <p:nvPr>
            <p:ph idx="1"/>
          </p:nvPr>
        </p:nvSpPr>
        <p:spPr/>
        <p:txBody>
          <a:bodyPr/>
          <a:lstStyle/>
          <a:p>
            <a:r>
              <a:rPr lang="en-US" dirty="0"/>
              <a:t>Prior to doing so, the following requirements must be met:</a:t>
            </a:r>
            <a:br>
              <a:rPr lang="en-US" dirty="0"/>
            </a:br>
            <a:r>
              <a:rPr lang="en-US" dirty="0"/>
              <a:t>  ✔ Pass the CISM Exam within the last 5 years.</a:t>
            </a:r>
            <a:br>
              <a:rPr lang="en-US" dirty="0"/>
            </a:br>
            <a:r>
              <a:rPr lang="en-US" dirty="0"/>
              <a:t>  ✔ Have the relevant work experience* in the </a:t>
            </a:r>
            <a:r>
              <a:rPr lang="en-US" dirty="0">
                <a:hlinkClick r:id="rId3"/>
              </a:rPr>
              <a:t>CISM Job Practice Areas</a:t>
            </a:r>
            <a:r>
              <a:rPr lang="en-US" dirty="0"/>
              <a:t>.</a:t>
            </a:r>
            <a:br>
              <a:rPr lang="en-US" dirty="0"/>
            </a:br>
            <a:r>
              <a:rPr lang="en-US" dirty="0"/>
              <a:t>  ✔ Submit the CISM Certification Application including </a:t>
            </a:r>
            <a:r>
              <a:rPr lang="en-US" dirty="0">
                <a:hlinkClick r:id="rId4"/>
              </a:rPr>
              <a:t>Application Processing Fee</a:t>
            </a:r>
            <a:r>
              <a:rPr lang="en-US" dirty="0"/>
              <a:t>.</a:t>
            </a:r>
          </a:p>
        </p:txBody>
      </p:sp>
      <p:sp>
        <p:nvSpPr>
          <p:cNvPr id="4" name="Slide Number Placeholder 3">
            <a:extLst>
              <a:ext uri="{FF2B5EF4-FFF2-40B4-BE49-F238E27FC236}">
                <a16:creationId xmlns:a16="http://schemas.microsoft.com/office/drawing/2014/main" id="{5EFCF8F0-C113-4187-8D29-D78869C6827D}"/>
              </a:ext>
            </a:extLst>
          </p:cNvPr>
          <p:cNvSpPr>
            <a:spLocks noGrp="1"/>
          </p:cNvSpPr>
          <p:nvPr>
            <p:ph type="sldNum" sz="quarter" idx="12"/>
          </p:nvPr>
        </p:nvSpPr>
        <p:spPr/>
        <p:txBody>
          <a:bodyPr/>
          <a:lstStyle/>
          <a:p>
            <a:fld id="{00000000-1234-1234-1234-123412341234}" type="slidenum">
              <a:rPr lang="en-US" smtClean="0"/>
              <a:pPr/>
              <a:t>14</a:t>
            </a:fld>
            <a:endParaRPr lang="en-US"/>
          </a:p>
        </p:txBody>
      </p:sp>
    </p:spTree>
    <p:extLst>
      <p:ext uri="{BB962C8B-B14F-4D97-AF65-F5344CB8AC3E}">
        <p14:creationId xmlns:p14="http://schemas.microsoft.com/office/powerpoint/2010/main" val="25121423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184"/>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pPr>
              <a:spcBef>
                <a:spcPts val="100"/>
              </a:spcBef>
              <a:buClr>
                <a:schemeClr val="dk1"/>
              </a:buClr>
              <a:buSzPts val="1100"/>
            </a:pPr>
            <a:r>
              <a:rPr lang="en-US">
                <a:solidFill>
                  <a:schemeClr val="dk1"/>
                </a:solidFill>
                <a:latin typeface="Assistant"/>
                <a:ea typeface="Assistant"/>
                <a:cs typeface="Assistant"/>
                <a:sym typeface="Assistant"/>
              </a:rPr>
              <a:t>System Development Lifecycle (SDLC)</a:t>
            </a:r>
            <a:endParaRPr b="0"/>
          </a:p>
        </p:txBody>
      </p:sp>
      <p:sp>
        <p:nvSpPr>
          <p:cNvPr id="2" name="Slide Number Placeholder 1">
            <a:extLst>
              <a:ext uri="{FF2B5EF4-FFF2-40B4-BE49-F238E27FC236}">
                <a16:creationId xmlns:a16="http://schemas.microsoft.com/office/drawing/2014/main" id="{D60B5405-FC93-4DC3-8A7A-AB0F4916AF07}"/>
              </a:ext>
            </a:extLst>
          </p:cNvPr>
          <p:cNvSpPr>
            <a:spLocks noGrp="1"/>
          </p:cNvSpPr>
          <p:nvPr>
            <p:ph type="sldNum" sz="quarter" idx="12"/>
          </p:nvPr>
        </p:nvSpPr>
        <p:spPr/>
        <p:txBody>
          <a:bodyPr/>
          <a:lstStyle/>
          <a:p>
            <a:fld id="{00000000-1234-1234-1234-123412341234}" type="slidenum">
              <a:rPr lang="en-US" smtClean="0"/>
              <a:pPr/>
              <a:t>140</a:t>
            </a:fld>
            <a:endParaRPr lang="en-US"/>
          </a:p>
        </p:txBody>
      </p:sp>
      <p:sp>
        <p:nvSpPr>
          <p:cNvPr id="1386" name="Google Shape;1386;p184"/>
          <p:cNvSpPr/>
          <p:nvPr/>
        </p:nvSpPr>
        <p:spPr>
          <a:xfrm>
            <a:off x="2273475" y="1811018"/>
            <a:ext cx="7461600" cy="460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236" dirty="0">
              <a:solidFill>
                <a:srgbClr val="000000"/>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185"/>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pPr>
              <a:spcBef>
                <a:spcPts val="100"/>
              </a:spcBef>
              <a:buClr>
                <a:schemeClr val="dk1"/>
              </a:buClr>
              <a:buSzPts val="1100"/>
            </a:pPr>
            <a:r>
              <a:rPr lang="en-US" sz="3200" dirty="0">
                <a:solidFill>
                  <a:schemeClr val="dk1"/>
                </a:solidFill>
                <a:latin typeface="Assistant"/>
                <a:ea typeface="Assistant"/>
                <a:cs typeface="Assistant"/>
                <a:sym typeface="Assistant"/>
              </a:rPr>
              <a:t>Business Continuity and Disaster Recovery Management </a:t>
            </a:r>
            <a:endParaRPr sz="3200" dirty="0"/>
          </a:p>
        </p:txBody>
      </p:sp>
      <p:sp>
        <p:nvSpPr>
          <p:cNvPr id="2" name="Slide Number Placeholder 1">
            <a:extLst>
              <a:ext uri="{FF2B5EF4-FFF2-40B4-BE49-F238E27FC236}">
                <a16:creationId xmlns:a16="http://schemas.microsoft.com/office/drawing/2014/main" id="{D9B8DC91-2A81-4CAA-ADDB-3A2BBE9D65FC}"/>
              </a:ext>
            </a:extLst>
          </p:cNvPr>
          <p:cNvSpPr>
            <a:spLocks noGrp="1"/>
          </p:cNvSpPr>
          <p:nvPr>
            <p:ph type="sldNum" sz="quarter" idx="12"/>
          </p:nvPr>
        </p:nvSpPr>
        <p:spPr/>
        <p:txBody>
          <a:bodyPr/>
          <a:lstStyle/>
          <a:p>
            <a:fld id="{00000000-1234-1234-1234-123412341234}" type="slidenum">
              <a:rPr lang="en-US" smtClean="0"/>
              <a:pPr/>
              <a:t>141</a:t>
            </a:fld>
            <a:endParaRPr lang="en-US"/>
          </a:p>
        </p:txBody>
      </p:sp>
      <p:sp>
        <p:nvSpPr>
          <p:cNvPr id="1392" name="Google Shape;1392;p185"/>
          <p:cNvSpPr txBox="1"/>
          <p:nvPr/>
        </p:nvSpPr>
        <p:spPr>
          <a:xfrm>
            <a:off x="901786" y="1883586"/>
            <a:ext cx="8782425" cy="3187719"/>
          </a:xfrm>
          <a:prstGeom prst="rect">
            <a:avLst/>
          </a:prstGeom>
          <a:noFill/>
          <a:ln>
            <a:noFill/>
          </a:ln>
        </p:spPr>
        <p:txBody>
          <a:bodyPr spcFirstLastPara="1" wrap="square" lIns="121900" tIns="121900" rIns="121900" bIns="121900" anchor="ctr" anchorCtr="0">
            <a:noAutofit/>
          </a:bodyPr>
          <a:lstStyle/>
          <a:p>
            <a:pPr marL="11205" marR="4481"/>
            <a:r>
              <a:rPr lang="en-US" sz="2205" dirty="0">
                <a:solidFill>
                  <a:schemeClr val="dk1"/>
                </a:solidFill>
                <a:latin typeface="Assistant"/>
                <a:ea typeface="Assistant"/>
                <a:cs typeface="Assistant"/>
                <a:sym typeface="Assistant"/>
              </a:rPr>
              <a:t>Purpose is to enable a business to continue offering critical services  in the event of a disruption</a:t>
            </a:r>
            <a:endParaRPr sz="2205" dirty="0">
              <a:solidFill>
                <a:schemeClr val="dk1"/>
              </a:solidFill>
              <a:latin typeface="Assistant"/>
              <a:ea typeface="Assistant"/>
              <a:cs typeface="Assistant"/>
              <a:sym typeface="Assistant"/>
            </a:endParaRPr>
          </a:p>
          <a:p>
            <a:pPr marL="11205">
              <a:lnSpc>
                <a:spcPct val="118863"/>
              </a:lnSpc>
            </a:pPr>
            <a:r>
              <a:rPr lang="en-US" sz="2205" dirty="0">
                <a:solidFill>
                  <a:schemeClr val="dk1"/>
                </a:solidFill>
                <a:latin typeface="Assistant"/>
                <a:ea typeface="Assistant"/>
                <a:cs typeface="Assistant"/>
                <a:sym typeface="Assistant"/>
              </a:rPr>
              <a:t>Identify business processes of strategic importance</a:t>
            </a:r>
            <a:endParaRPr sz="2205" dirty="0">
              <a:solidFill>
                <a:schemeClr val="dk1"/>
              </a:solidFill>
              <a:latin typeface="Assistant"/>
              <a:ea typeface="Assistant"/>
              <a:cs typeface="Assistant"/>
              <a:sym typeface="Assistant"/>
            </a:endParaRPr>
          </a:p>
          <a:p>
            <a:pPr marL="389974">
              <a:lnSpc>
                <a:spcPct val="118844"/>
              </a:lnSpc>
            </a:pPr>
            <a:r>
              <a:rPr lang="en-US" sz="1500" dirty="0">
                <a:solidFill>
                  <a:schemeClr val="dk1"/>
                </a:solidFill>
                <a:latin typeface="Assistant"/>
                <a:ea typeface="Assistant"/>
                <a:cs typeface="Assistant"/>
                <a:sym typeface="Assistant"/>
              </a:rPr>
              <a:t>Risk assessment based on these processes</a:t>
            </a:r>
            <a:endParaRPr sz="1500" dirty="0">
              <a:solidFill>
                <a:schemeClr val="dk1"/>
              </a:solidFill>
              <a:latin typeface="Assistant"/>
              <a:ea typeface="Assistant"/>
              <a:cs typeface="Assistant"/>
              <a:sym typeface="Assistant"/>
            </a:endParaRPr>
          </a:p>
          <a:p>
            <a:pPr marL="11205" marR="2037288">
              <a:lnSpc>
                <a:spcPct val="119649"/>
              </a:lnSpc>
              <a:spcBef>
                <a:spcPts val="105"/>
              </a:spcBef>
            </a:pPr>
            <a:r>
              <a:rPr lang="en-US" sz="2205" dirty="0">
                <a:solidFill>
                  <a:schemeClr val="dk1"/>
                </a:solidFill>
                <a:latin typeface="Assistant"/>
                <a:ea typeface="Assistant"/>
                <a:cs typeface="Assistant"/>
                <a:sym typeface="Assistant"/>
              </a:rPr>
              <a:t>Primary responsibilities of senior management  BCP/DRP solutions may differ based on scenario</a:t>
            </a:r>
            <a:endParaRPr sz="2205" dirty="0">
              <a:solidFill>
                <a:schemeClr val="dk1"/>
              </a:solidFill>
              <a:latin typeface="Assistant"/>
              <a:ea typeface="Assistant"/>
              <a:cs typeface="Assistant"/>
              <a:sym typeface="Assistant"/>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186"/>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pPr>
              <a:spcBef>
                <a:spcPts val="100"/>
              </a:spcBef>
              <a:buClr>
                <a:schemeClr val="dk1"/>
              </a:buClr>
              <a:buSzPts val="1100"/>
            </a:pPr>
            <a:r>
              <a:rPr lang="en-US" sz="3600" dirty="0">
                <a:solidFill>
                  <a:schemeClr val="dk1"/>
                </a:solidFill>
                <a:latin typeface="Assistant"/>
                <a:ea typeface="Assistant"/>
                <a:cs typeface="Assistant"/>
                <a:sym typeface="Assistant"/>
              </a:rPr>
              <a:t>Business Continuity Plan/Disaster Recovery Plan</a:t>
            </a:r>
            <a:endParaRPr sz="3600" b="0" dirty="0"/>
          </a:p>
        </p:txBody>
      </p:sp>
      <p:sp>
        <p:nvSpPr>
          <p:cNvPr id="2" name="Slide Number Placeholder 1">
            <a:extLst>
              <a:ext uri="{FF2B5EF4-FFF2-40B4-BE49-F238E27FC236}">
                <a16:creationId xmlns:a16="http://schemas.microsoft.com/office/drawing/2014/main" id="{D02B41D2-B6B6-4380-A68E-2F600EE4DCD0}"/>
              </a:ext>
            </a:extLst>
          </p:cNvPr>
          <p:cNvSpPr>
            <a:spLocks noGrp="1"/>
          </p:cNvSpPr>
          <p:nvPr>
            <p:ph type="sldNum" sz="quarter" idx="12"/>
          </p:nvPr>
        </p:nvSpPr>
        <p:spPr/>
        <p:txBody>
          <a:bodyPr/>
          <a:lstStyle/>
          <a:p>
            <a:fld id="{00000000-1234-1234-1234-123412341234}" type="slidenum">
              <a:rPr lang="en-US" smtClean="0"/>
              <a:pPr/>
              <a:t>142</a:t>
            </a:fld>
            <a:endParaRPr lang="en-US"/>
          </a:p>
        </p:txBody>
      </p:sp>
      <p:sp>
        <p:nvSpPr>
          <p:cNvPr id="1398" name="Google Shape;1398;p186"/>
          <p:cNvSpPr txBox="1"/>
          <p:nvPr/>
        </p:nvSpPr>
        <p:spPr>
          <a:xfrm>
            <a:off x="5699005" y="1378840"/>
            <a:ext cx="4932800" cy="4000000"/>
          </a:xfrm>
          <a:prstGeom prst="rect">
            <a:avLst/>
          </a:prstGeom>
          <a:noFill/>
          <a:ln>
            <a:noFill/>
          </a:ln>
        </p:spPr>
        <p:txBody>
          <a:bodyPr spcFirstLastPara="1" wrap="square" lIns="121900" tIns="121900" rIns="121900" bIns="121900" anchor="ctr" anchorCtr="0">
            <a:noAutofit/>
          </a:bodyPr>
          <a:lstStyle/>
          <a:p>
            <a:pPr marL="11205">
              <a:lnSpc>
                <a:spcPct val="119691"/>
              </a:lnSpc>
            </a:pPr>
            <a:r>
              <a:rPr lang="en-US" sz="2160" b="1" dirty="0">
                <a:solidFill>
                  <a:schemeClr val="dk1"/>
                </a:solidFill>
                <a:latin typeface="Times New Roman"/>
                <a:ea typeface="Times New Roman"/>
                <a:cs typeface="Times New Roman"/>
                <a:sym typeface="Times New Roman"/>
              </a:rPr>
              <a:t>Disaster recovery plan</a:t>
            </a:r>
            <a:endParaRPr sz="2160" b="1" dirty="0">
              <a:solidFill>
                <a:schemeClr val="dk1"/>
              </a:solidFill>
              <a:latin typeface="Times New Roman"/>
              <a:ea typeface="Times New Roman"/>
              <a:cs typeface="Times New Roman"/>
              <a:sym typeface="Times New Roman"/>
            </a:endParaRPr>
          </a:p>
          <a:p>
            <a:pPr marL="281276" marR="4481">
              <a:lnSpc>
                <a:spcPct val="121759"/>
              </a:lnSpc>
              <a:spcBef>
                <a:spcPts val="40"/>
              </a:spcBef>
            </a:pPr>
            <a:r>
              <a:rPr lang="en-US" sz="1985" dirty="0">
                <a:solidFill>
                  <a:schemeClr val="dk1"/>
                </a:solidFill>
                <a:latin typeface="Times New Roman"/>
                <a:ea typeface="Times New Roman"/>
                <a:cs typeface="Times New Roman"/>
                <a:sym typeface="Times New Roman"/>
              </a:rPr>
              <a:t>The recovery of business and IT  services following a disaster or  incident within a predefined  schedule and budget</a:t>
            </a:r>
            <a:endParaRPr sz="1985" dirty="0">
              <a:solidFill>
                <a:schemeClr val="dk1"/>
              </a:solidFill>
              <a:latin typeface="Times New Roman"/>
              <a:ea typeface="Times New Roman"/>
              <a:cs typeface="Times New Roman"/>
              <a:sym typeface="Times New Roman"/>
            </a:endParaRPr>
          </a:p>
          <a:p>
            <a:pPr marL="281276">
              <a:lnSpc>
                <a:spcPct val="117327"/>
              </a:lnSpc>
            </a:pPr>
            <a:r>
              <a:rPr lang="en-US" sz="1985" dirty="0">
                <a:solidFill>
                  <a:schemeClr val="dk1"/>
                </a:solidFill>
                <a:latin typeface="Times New Roman"/>
                <a:ea typeface="Times New Roman"/>
                <a:cs typeface="Times New Roman"/>
                <a:sym typeface="Times New Roman"/>
              </a:rPr>
              <a:t>Review along with the BCP to</a:t>
            </a:r>
            <a:endParaRPr sz="1985" dirty="0">
              <a:solidFill>
                <a:schemeClr val="dk1"/>
              </a:solidFill>
              <a:latin typeface="Times New Roman"/>
              <a:ea typeface="Times New Roman"/>
              <a:cs typeface="Times New Roman"/>
              <a:sym typeface="Times New Roman"/>
            </a:endParaRPr>
          </a:p>
          <a:p>
            <a:pPr marL="281276" marR="134474">
              <a:lnSpc>
                <a:spcPct val="101299"/>
              </a:lnSpc>
            </a:pPr>
            <a:r>
              <a:rPr lang="en-US" sz="1985" dirty="0">
                <a:solidFill>
                  <a:schemeClr val="dk1"/>
                </a:solidFill>
                <a:latin typeface="Times New Roman"/>
                <a:ea typeface="Times New Roman"/>
                <a:cs typeface="Times New Roman"/>
                <a:sym typeface="Times New Roman"/>
              </a:rPr>
              <a:t>ensure they are up to date,  reflect risk scenarios and have  been tested</a:t>
            </a:r>
            <a:endParaRPr sz="1985" dirty="0">
              <a:solidFill>
                <a:schemeClr val="dk1"/>
              </a:solidFill>
              <a:latin typeface="Times New Roman"/>
              <a:ea typeface="Times New Roman"/>
              <a:cs typeface="Times New Roman"/>
              <a:sym typeface="Times New Roman"/>
            </a:endParaRPr>
          </a:p>
        </p:txBody>
      </p:sp>
      <p:sp>
        <p:nvSpPr>
          <p:cNvPr id="1399" name="Google Shape;1399;p186"/>
          <p:cNvSpPr txBox="1"/>
          <p:nvPr/>
        </p:nvSpPr>
        <p:spPr>
          <a:xfrm>
            <a:off x="1018400" y="1992738"/>
            <a:ext cx="4000000" cy="4000000"/>
          </a:xfrm>
          <a:prstGeom prst="rect">
            <a:avLst/>
          </a:prstGeom>
          <a:noFill/>
          <a:ln>
            <a:noFill/>
          </a:ln>
        </p:spPr>
        <p:txBody>
          <a:bodyPr spcFirstLastPara="1" wrap="square" lIns="121900" tIns="121900" rIns="121900" bIns="121900" anchor="ctr" anchorCtr="0">
            <a:noAutofit/>
          </a:bodyPr>
          <a:lstStyle/>
          <a:p>
            <a:pPr marL="281276" marR="403422" indent="-270629">
              <a:lnSpc>
                <a:spcPct val="100299"/>
              </a:lnSpc>
            </a:pPr>
            <a:r>
              <a:rPr lang="en-US" sz="2160" b="1" dirty="0">
                <a:solidFill>
                  <a:schemeClr val="dk1"/>
                </a:solidFill>
                <a:latin typeface="Times New Roman"/>
                <a:ea typeface="Times New Roman"/>
                <a:cs typeface="Times New Roman"/>
                <a:sym typeface="Times New Roman"/>
              </a:rPr>
              <a:t>Business continuity plan</a:t>
            </a:r>
            <a:r>
              <a:rPr lang="en-US" sz="2160" dirty="0">
                <a:solidFill>
                  <a:schemeClr val="dk1"/>
                </a:solidFill>
                <a:latin typeface="Times New Roman"/>
                <a:ea typeface="Times New Roman"/>
                <a:cs typeface="Times New Roman"/>
                <a:sym typeface="Times New Roman"/>
              </a:rPr>
              <a:t>  </a:t>
            </a:r>
            <a:r>
              <a:rPr lang="en-US" sz="1985" dirty="0">
                <a:solidFill>
                  <a:schemeClr val="dk1"/>
                </a:solidFill>
                <a:latin typeface="Times New Roman"/>
                <a:ea typeface="Times New Roman"/>
                <a:cs typeface="Times New Roman"/>
                <a:sym typeface="Times New Roman"/>
              </a:rPr>
              <a:t>Business continuity focuses on  continuing critical business</a:t>
            </a:r>
            <a:endParaRPr sz="1985" dirty="0">
              <a:solidFill>
                <a:schemeClr val="dk1"/>
              </a:solidFill>
              <a:latin typeface="Times New Roman"/>
              <a:ea typeface="Times New Roman"/>
              <a:cs typeface="Times New Roman"/>
              <a:sym typeface="Times New Roman"/>
            </a:endParaRPr>
          </a:p>
          <a:p>
            <a:pPr marL="281276" marR="4481">
              <a:lnSpc>
                <a:spcPct val="101299"/>
              </a:lnSpc>
            </a:pPr>
            <a:r>
              <a:rPr lang="en-US" sz="1985" dirty="0">
                <a:solidFill>
                  <a:schemeClr val="dk1"/>
                </a:solidFill>
                <a:latin typeface="Times New Roman"/>
                <a:ea typeface="Times New Roman"/>
                <a:cs typeface="Times New Roman"/>
                <a:sym typeface="Times New Roman"/>
              </a:rPr>
              <a:t>operations in the event of a crisis  and having plans in place to  support those operations until the  business can return to normal  operations</a:t>
            </a:r>
            <a:endParaRPr sz="1985" dirty="0">
              <a:solidFill>
                <a:schemeClr val="dk1"/>
              </a:solidFill>
              <a:latin typeface="Times New Roman"/>
              <a:ea typeface="Times New Roman"/>
              <a:cs typeface="Times New Roman"/>
              <a:sym typeface="Times New Roman"/>
            </a:endParaRPr>
          </a:p>
          <a:p>
            <a:pPr marL="660605" marR="695905" indent="-379331">
              <a:lnSpc>
                <a:spcPct val="101299"/>
              </a:lnSpc>
            </a:pPr>
            <a:r>
              <a:rPr lang="en-US" sz="1985" dirty="0">
                <a:solidFill>
                  <a:schemeClr val="dk1"/>
                </a:solidFill>
                <a:latin typeface="Times New Roman"/>
                <a:ea typeface="Times New Roman"/>
                <a:cs typeface="Times New Roman"/>
                <a:sym typeface="Times New Roman"/>
              </a:rPr>
              <a:t>Business impact analysis  </a:t>
            </a:r>
            <a:r>
              <a:rPr lang="en-US" sz="1809" dirty="0">
                <a:solidFill>
                  <a:schemeClr val="dk1"/>
                </a:solidFill>
                <a:latin typeface="Times New Roman"/>
                <a:ea typeface="Times New Roman"/>
                <a:cs typeface="Times New Roman"/>
                <a:sym typeface="Times New Roman"/>
              </a:rPr>
              <a:t>Examines the impact of an  outage over time</a:t>
            </a:r>
            <a:endParaRPr sz="1809" dirty="0">
              <a:solidFill>
                <a:schemeClr val="dk1"/>
              </a:solidFill>
              <a:latin typeface="Times New Roman"/>
              <a:ea typeface="Times New Roman"/>
              <a:cs typeface="Times New Roman"/>
              <a:sym typeface="Times New Roman"/>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84D2-7FB9-4A87-8C5D-446917FC8656}"/>
              </a:ext>
            </a:extLst>
          </p:cNvPr>
          <p:cNvSpPr>
            <a:spLocks noGrp="1"/>
          </p:cNvSpPr>
          <p:nvPr>
            <p:ph type="title"/>
          </p:nvPr>
        </p:nvSpPr>
        <p:spPr/>
        <p:txBody>
          <a:bodyPr>
            <a:normAutofit/>
          </a:bodyPr>
          <a:lstStyle/>
          <a:p>
            <a:r>
              <a:rPr lang="en-US" dirty="0"/>
              <a:t>Essential BCP/DRP Terms	</a:t>
            </a:r>
          </a:p>
        </p:txBody>
      </p:sp>
      <p:sp>
        <p:nvSpPr>
          <p:cNvPr id="3" name="Text Placeholder 2">
            <a:extLst>
              <a:ext uri="{FF2B5EF4-FFF2-40B4-BE49-F238E27FC236}">
                <a16:creationId xmlns:a16="http://schemas.microsoft.com/office/drawing/2014/main" id="{BA2D4E3E-90CC-42DA-AF8A-6D702E72750E}"/>
              </a:ext>
            </a:extLst>
          </p:cNvPr>
          <p:cNvSpPr>
            <a:spLocks noGrp="1"/>
          </p:cNvSpPr>
          <p:nvPr>
            <p:ph idx="1"/>
          </p:nvPr>
        </p:nvSpPr>
        <p:spPr/>
        <p:txBody>
          <a:bodyPr/>
          <a:lstStyle/>
          <a:p>
            <a:r>
              <a:rPr lang="en-US" b="1" dirty="0"/>
              <a:t>Recovery Time Objective (RTO ):  </a:t>
            </a:r>
            <a:r>
              <a:rPr lang="en-US" dirty="0"/>
              <a:t>Amount of time necessary to return to full operation. Can be specified for a system, a process, or an offsite facility</a:t>
            </a:r>
          </a:p>
          <a:p>
            <a:r>
              <a:rPr lang="en-US" b="1" dirty="0"/>
              <a:t>Acceptable Interruption Window (AIW):  </a:t>
            </a:r>
            <a:r>
              <a:rPr lang="en-US" dirty="0"/>
              <a:t>An Acceptable Interruption Window is the maximum time allowed for restoration, when interrupted, of critical systems or applications of an organization, so that its business goals are not negatively affected</a:t>
            </a:r>
          </a:p>
          <a:p>
            <a:r>
              <a:rPr lang="en-US" b="1" dirty="0"/>
              <a:t>Recovery Point Objective (RPO): </a:t>
            </a:r>
            <a:r>
              <a:rPr lang="en-US" dirty="0"/>
              <a:t>Tolerance for data loss—i.e. how current data must be</a:t>
            </a:r>
          </a:p>
          <a:p>
            <a:endParaRPr lang="en-US" dirty="0"/>
          </a:p>
        </p:txBody>
      </p:sp>
      <p:sp>
        <p:nvSpPr>
          <p:cNvPr id="4" name="Slide Number Placeholder 3">
            <a:extLst>
              <a:ext uri="{FF2B5EF4-FFF2-40B4-BE49-F238E27FC236}">
                <a16:creationId xmlns:a16="http://schemas.microsoft.com/office/drawing/2014/main" id="{32A147E6-8EEB-46FA-B7FD-51B621979BD5}"/>
              </a:ext>
            </a:extLst>
          </p:cNvPr>
          <p:cNvSpPr>
            <a:spLocks noGrp="1"/>
          </p:cNvSpPr>
          <p:nvPr>
            <p:ph type="sldNum" sz="quarter" idx="12"/>
          </p:nvPr>
        </p:nvSpPr>
        <p:spPr/>
        <p:txBody>
          <a:bodyPr/>
          <a:lstStyle/>
          <a:p>
            <a:fld id="{00000000-1234-1234-1234-123412341234}" type="slidenum">
              <a:rPr lang="en-US" smtClean="0"/>
              <a:pPr/>
              <a:t>143</a:t>
            </a:fld>
            <a:endParaRPr lang="en-US"/>
          </a:p>
        </p:txBody>
      </p:sp>
    </p:spTree>
    <p:extLst>
      <p:ext uri="{BB962C8B-B14F-4D97-AF65-F5344CB8AC3E}">
        <p14:creationId xmlns:p14="http://schemas.microsoft.com/office/powerpoint/2010/main" val="48481280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187"/>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pPr>
              <a:spcBef>
                <a:spcPts val="100"/>
              </a:spcBef>
              <a:buClr>
                <a:schemeClr val="dk1"/>
              </a:buClr>
              <a:buSzPts val="1100"/>
            </a:pPr>
            <a:r>
              <a:rPr lang="en-US" dirty="0">
                <a:solidFill>
                  <a:schemeClr val="dk1"/>
                </a:solidFill>
                <a:latin typeface="Assistant"/>
                <a:ea typeface="Assistant"/>
                <a:cs typeface="Assistant"/>
                <a:sym typeface="Assistant"/>
              </a:rPr>
              <a:t>Exception Management Practices</a:t>
            </a:r>
            <a:endParaRPr b="0" dirty="0"/>
          </a:p>
        </p:txBody>
      </p:sp>
      <p:sp>
        <p:nvSpPr>
          <p:cNvPr id="2" name="Slide Number Placeholder 1">
            <a:extLst>
              <a:ext uri="{FF2B5EF4-FFF2-40B4-BE49-F238E27FC236}">
                <a16:creationId xmlns:a16="http://schemas.microsoft.com/office/drawing/2014/main" id="{FF573821-675C-46CD-924B-B75772065BAA}"/>
              </a:ext>
            </a:extLst>
          </p:cNvPr>
          <p:cNvSpPr>
            <a:spLocks noGrp="1"/>
          </p:cNvSpPr>
          <p:nvPr>
            <p:ph type="sldNum" sz="quarter" idx="12"/>
          </p:nvPr>
        </p:nvSpPr>
        <p:spPr/>
        <p:txBody>
          <a:bodyPr/>
          <a:lstStyle/>
          <a:p>
            <a:fld id="{00000000-1234-1234-1234-123412341234}" type="slidenum">
              <a:rPr lang="en-US" smtClean="0"/>
              <a:pPr/>
              <a:t>144</a:t>
            </a:fld>
            <a:endParaRPr lang="en-US"/>
          </a:p>
        </p:txBody>
      </p:sp>
      <p:sp>
        <p:nvSpPr>
          <p:cNvPr id="1405" name="Google Shape;1405;p187"/>
          <p:cNvSpPr txBox="1"/>
          <p:nvPr/>
        </p:nvSpPr>
        <p:spPr>
          <a:xfrm>
            <a:off x="838200" y="1429000"/>
            <a:ext cx="8211197" cy="4000000"/>
          </a:xfrm>
          <a:prstGeom prst="rect">
            <a:avLst/>
          </a:prstGeom>
          <a:noFill/>
          <a:ln>
            <a:noFill/>
          </a:ln>
        </p:spPr>
        <p:txBody>
          <a:bodyPr spcFirstLastPara="1" wrap="square" lIns="121900" tIns="121900" rIns="121900" bIns="121900" anchor="ctr" anchorCtr="0">
            <a:noAutofit/>
          </a:bodyPr>
          <a:lstStyle/>
          <a:p>
            <a:pPr marL="11205" marR="451609"/>
            <a:r>
              <a:rPr lang="en-US" sz="2205" dirty="0">
                <a:solidFill>
                  <a:schemeClr val="dk1"/>
                </a:solidFill>
                <a:latin typeface="Times New Roman"/>
                <a:ea typeface="Times New Roman"/>
                <a:cs typeface="Times New Roman"/>
                <a:sym typeface="Times New Roman"/>
              </a:rPr>
              <a:t>Cases may exist where exceptions to policies, procedures and  standards are needed</a:t>
            </a:r>
            <a:endParaRPr sz="2205" dirty="0">
              <a:solidFill>
                <a:schemeClr val="dk1"/>
              </a:solidFill>
              <a:latin typeface="Times New Roman"/>
              <a:ea typeface="Times New Roman"/>
              <a:cs typeface="Times New Roman"/>
              <a:sym typeface="Times New Roman"/>
            </a:endParaRPr>
          </a:p>
          <a:p>
            <a:pPr marL="11205" marR="4481">
              <a:lnSpc>
                <a:spcPct val="119649"/>
              </a:lnSpc>
              <a:spcBef>
                <a:spcPts val="84"/>
              </a:spcBef>
            </a:pPr>
            <a:r>
              <a:rPr lang="en-US" sz="2205" dirty="0">
                <a:solidFill>
                  <a:schemeClr val="dk1"/>
                </a:solidFill>
                <a:latin typeface="Times New Roman"/>
                <a:ea typeface="Times New Roman"/>
                <a:cs typeface="Times New Roman"/>
                <a:sym typeface="Times New Roman"/>
              </a:rPr>
              <a:t>Only allowed through a documented, formal process that requires  approval from senior management</a:t>
            </a:r>
            <a:endParaRPr sz="2205" dirty="0">
              <a:solidFill>
                <a:schemeClr val="dk1"/>
              </a:solidFill>
              <a:latin typeface="Times New Roman"/>
              <a:ea typeface="Times New Roman"/>
              <a:cs typeface="Times New Roman"/>
              <a:sym typeface="Times New Roman"/>
            </a:endParaRPr>
          </a:p>
          <a:p>
            <a:pPr marL="11205">
              <a:lnSpc>
                <a:spcPct val="115659"/>
              </a:lnSpc>
            </a:pPr>
            <a:r>
              <a:rPr lang="en-US" sz="2205" dirty="0">
                <a:solidFill>
                  <a:schemeClr val="dk1"/>
                </a:solidFill>
                <a:latin typeface="Times New Roman"/>
                <a:ea typeface="Times New Roman"/>
                <a:cs typeface="Times New Roman"/>
                <a:sym typeface="Times New Roman"/>
              </a:rPr>
              <a:t>Should be removed when no longer needed</a:t>
            </a:r>
            <a:endParaRPr sz="2205" dirty="0">
              <a:solidFill>
                <a:schemeClr val="dk1"/>
              </a:solidFill>
              <a:latin typeface="Times New Roman"/>
              <a:ea typeface="Times New Roman"/>
              <a:cs typeface="Times New Roman"/>
              <a:sym typeface="Times New Roman"/>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188"/>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pPr>
              <a:spcBef>
                <a:spcPts val="100"/>
              </a:spcBef>
              <a:buClr>
                <a:schemeClr val="dk1"/>
              </a:buClr>
              <a:buSzPts val="1100"/>
            </a:pPr>
            <a:r>
              <a:rPr lang="en-US" dirty="0">
                <a:solidFill>
                  <a:schemeClr val="dk1"/>
                </a:solidFill>
                <a:latin typeface="Assistant"/>
                <a:ea typeface="Assistant"/>
                <a:cs typeface="Assistant"/>
                <a:sym typeface="Assistant"/>
              </a:rPr>
              <a:t>IT Risk Assessment Report </a:t>
            </a:r>
            <a:endParaRPr b="0" dirty="0"/>
          </a:p>
        </p:txBody>
      </p:sp>
      <p:sp>
        <p:nvSpPr>
          <p:cNvPr id="2" name="Slide Number Placeholder 1">
            <a:extLst>
              <a:ext uri="{FF2B5EF4-FFF2-40B4-BE49-F238E27FC236}">
                <a16:creationId xmlns:a16="http://schemas.microsoft.com/office/drawing/2014/main" id="{5CFE027C-019D-4315-9753-8DCC0933A2A2}"/>
              </a:ext>
            </a:extLst>
          </p:cNvPr>
          <p:cNvSpPr>
            <a:spLocks noGrp="1"/>
          </p:cNvSpPr>
          <p:nvPr>
            <p:ph type="sldNum" sz="quarter" idx="12"/>
          </p:nvPr>
        </p:nvSpPr>
        <p:spPr/>
        <p:txBody>
          <a:bodyPr/>
          <a:lstStyle/>
          <a:p>
            <a:fld id="{00000000-1234-1234-1234-123412341234}" type="slidenum">
              <a:rPr lang="en-US" smtClean="0"/>
              <a:pPr/>
              <a:t>145</a:t>
            </a:fld>
            <a:endParaRPr lang="en-US"/>
          </a:p>
        </p:txBody>
      </p:sp>
      <p:sp>
        <p:nvSpPr>
          <p:cNvPr id="1412" name="Google Shape;1412;p188"/>
          <p:cNvSpPr txBox="1"/>
          <p:nvPr/>
        </p:nvSpPr>
        <p:spPr>
          <a:xfrm>
            <a:off x="493367" y="956445"/>
            <a:ext cx="10331600" cy="4000000"/>
          </a:xfrm>
          <a:prstGeom prst="rect">
            <a:avLst/>
          </a:prstGeom>
          <a:noFill/>
          <a:ln>
            <a:noFill/>
          </a:ln>
        </p:spPr>
        <p:txBody>
          <a:bodyPr spcFirstLastPara="1" wrap="square" lIns="121900" tIns="121900" rIns="121900" bIns="121900" anchor="ctr" anchorCtr="0">
            <a:noAutofit/>
          </a:bodyPr>
          <a:lstStyle/>
          <a:p>
            <a:pPr marL="11205" marR="407904"/>
            <a:r>
              <a:rPr lang="en-US" sz="2205" dirty="0">
                <a:solidFill>
                  <a:schemeClr val="dk1"/>
                </a:solidFill>
                <a:latin typeface="Times New Roman"/>
                <a:ea typeface="Times New Roman"/>
                <a:cs typeface="Times New Roman"/>
                <a:sym typeface="Times New Roman"/>
              </a:rPr>
              <a:t>Results of risk assessment should indicate gaps between current  risk state and desired state</a:t>
            </a:r>
            <a:endParaRPr sz="2205" dirty="0">
              <a:solidFill>
                <a:schemeClr val="dk1"/>
              </a:solidFill>
              <a:latin typeface="Times New Roman"/>
              <a:ea typeface="Times New Roman"/>
              <a:cs typeface="Times New Roman"/>
              <a:sym typeface="Times New Roman"/>
            </a:endParaRPr>
          </a:p>
          <a:p>
            <a:pPr marL="11205" marR="4481" algn="just">
              <a:lnSpc>
                <a:spcPct val="119649"/>
              </a:lnSpc>
              <a:spcBef>
                <a:spcPts val="84"/>
              </a:spcBef>
            </a:pPr>
            <a:r>
              <a:rPr lang="en-US" sz="2205" dirty="0">
                <a:solidFill>
                  <a:schemeClr val="dk1"/>
                </a:solidFill>
                <a:latin typeface="Times New Roman"/>
                <a:ea typeface="Times New Roman"/>
                <a:cs typeface="Times New Roman"/>
                <a:sym typeface="Times New Roman"/>
              </a:rPr>
              <a:t>Risk assessment report should provide management documentation  of risk along with recommendations for addressing any outstanding  risk issues</a:t>
            </a:r>
            <a:endParaRPr sz="2205" dirty="0">
              <a:solidFill>
                <a:schemeClr val="dk1"/>
              </a:solidFill>
              <a:latin typeface="Times New Roman"/>
              <a:ea typeface="Times New Roman"/>
              <a:cs typeface="Times New Roman"/>
              <a:sym typeface="Times New Roman"/>
            </a:endParaRPr>
          </a:p>
          <a:p>
            <a:pPr marL="389974">
              <a:lnSpc>
                <a:spcPct val="111733"/>
              </a:lnSpc>
            </a:pPr>
            <a:r>
              <a:rPr lang="en-US" sz="1500" dirty="0">
                <a:solidFill>
                  <a:schemeClr val="dk1"/>
                </a:solidFill>
                <a:latin typeface="Times New Roman"/>
                <a:ea typeface="Times New Roman"/>
                <a:cs typeface="Times New Roman"/>
                <a:sym typeface="Times New Roman"/>
              </a:rPr>
              <a:t>Justifiable and linked with results of the risk assessment</a:t>
            </a:r>
            <a:endParaRPr sz="1500" dirty="0">
              <a:solidFill>
                <a:schemeClr val="dk1"/>
              </a:solidFill>
              <a:latin typeface="Times New Roman"/>
              <a:ea typeface="Times New Roman"/>
              <a:cs typeface="Times New Roman"/>
              <a:sym typeface="Times New Roman"/>
            </a:endParaRPr>
          </a:p>
          <a:p>
            <a:pPr marL="389974" marR="2676041">
              <a:lnSpc>
                <a:spcPct val="119377"/>
              </a:lnSpc>
              <a:spcBef>
                <a:spcPts val="67"/>
              </a:spcBef>
            </a:pPr>
            <a:r>
              <a:rPr lang="en-US" sz="1500" dirty="0">
                <a:solidFill>
                  <a:schemeClr val="dk1"/>
                </a:solidFill>
                <a:latin typeface="Times New Roman"/>
                <a:ea typeface="Times New Roman"/>
                <a:cs typeface="Times New Roman"/>
                <a:sym typeface="Times New Roman"/>
              </a:rPr>
              <a:t>Document process used and results of the risk assessment  State risk levels and priorities</a:t>
            </a:r>
            <a:endParaRPr sz="15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Google Shape;1417;p189"/>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pPr>
              <a:spcBef>
                <a:spcPts val="100"/>
              </a:spcBef>
              <a:buClr>
                <a:schemeClr val="dk1"/>
              </a:buClr>
              <a:buSzPts val="1100"/>
            </a:pPr>
            <a:r>
              <a:rPr lang="en-US" dirty="0">
                <a:solidFill>
                  <a:schemeClr val="dk1"/>
                </a:solidFill>
                <a:latin typeface="Assistant"/>
                <a:ea typeface="Assistant"/>
                <a:cs typeface="Assistant"/>
                <a:sym typeface="Assistant"/>
              </a:rPr>
              <a:t>IT Risk Assessment Report </a:t>
            </a:r>
            <a:endParaRPr b="0" dirty="0"/>
          </a:p>
        </p:txBody>
      </p:sp>
      <p:sp>
        <p:nvSpPr>
          <p:cNvPr id="2" name="Slide Number Placeholder 1">
            <a:extLst>
              <a:ext uri="{FF2B5EF4-FFF2-40B4-BE49-F238E27FC236}">
                <a16:creationId xmlns:a16="http://schemas.microsoft.com/office/drawing/2014/main" id="{3E5DDEB3-DBBE-43FF-B510-04288E3A64C9}"/>
              </a:ext>
            </a:extLst>
          </p:cNvPr>
          <p:cNvSpPr>
            <a:spLocks noGrp="1"/>
          </p:cNvSpPr>
          <p:nvPr>
            <p:ph type="sldNum" sz="quarter" idx="12"/>
          </p:nvPr>
        </p:nvSpPr>
        <p:spPr/>
        <p:txBody>
          <a:bodyPr/>
          <a:lstStyle/>
          <a:p>
            <a:fld id="{00000000-1234-1234-1234-123412341234}" type="slidenum">
              <a:rPr lang="en-US" smtClean="0"/>
              <a:pPr/>
              <a:t>146</a:t>
            </a:fld>
            <a:endParaRPr lang="en-US"/>
          </a:p>
        </p:txBody>
      </p:sp>
      <p:sp>
        <p:nvSpPr>
          <p:cNvPr id="1418" name="Google Shape;1418;p189"/>
          <p:cNvSpPr txBox="1"/>
          <p:nvPr/>
        </p:nvSpPr>
        <p:spPr>
          <a:xfrm>
            <a:off x="625075" y="1738350"/>
            <a:ext cx="9542000" cy="4618000"/>
          </a:xfrm>
          <a:prstGeom prst="rect">
            <a:avLst/>
          </a:prstGeom>
          <a:noFill/>
          <a:ln>
            <a:noFill/>
          </a:ln>
        </p:spPr>
        <p:txBody>
          <a:bodyPr spcFirstLastPara="1" wrap="square" lIns="121900" tIns="121900" rIns="121900" bIns="121900" anchor="ctr" anchorCtr="0">
            <a:noAutofit/>
          </a:bodyPr>
          <a:lstStyle/>
          <a:p>
            <a:pPr marL="11205">
              <a:lnSpc>
                <a:spcPct val="119546"/>
              </a:lnSpc>
            </a:pPr>
            <a:r>
              <a:rPr lang="en-US" sz="2647" dirty="0">
                <a:solidFill>
                  <a:schemeClr val="dk1"/>
                </a:solidFill>
                <a:latin typeface="Times New Roman"/>
                <a:ea typeface="Times New Roman"/>
                <a:cs typeface="Times New Roman"/>
                <a:sym typeface="Times New Roman"/>
              </a:rPr>
              <a:t>The risk assessment report normally includes:</a:t>
            </a:r>
            <a:endParaRPr sz="2647" dirty="0">
              <a:solidFill>
                <a:schemeClr val="dk1"/>
              </a:solidFill>
              <a:latin typeface="Times New Roman"/>
              <a:ea typeface="Times New Roman"/>
              <a:cs typeface="Times New Roman"/>
              <a:sym typeface="Times New Roman"/>
            </a:endParaRPr>
          </a:p>
          <a:p>
            <a:pPr marL="389974">
              <a:lnSpc>
                <a:spcPct val="119341"/>
              </a:lnSpc>
            </a:pPr>
            <a:r>
              <a:rPr lang="en-US" sz="1985" dirty="0">
                <a:solidFill>
                  <a:schemeClr val="dk1"/>
                </a:solidFill>
                <a:latin typeface="Times New Roman"/>
                <a:ea typeface="Times New Roman"/>
                <a:cs typeface="Times New Roman"/>
                <a:sym typeface="Times New Roman"/>
              </a:rPr>
              <a:t>Objectives of the risk assessment process</a:t>
            </a:r>
            <a:endParaRPr sz="1985" dirty="0">
              <a:solidFill>
                <a:schemeClr val="dk1"/>
              </a:solidFill>
              <a:latin typeface="Times New Roman"/>
              <a:ea typeface="Times New Roman"/>
              <a:cs typeface="Times New Roman"/>
              <a:sym typeface="Times New Roman"/>
            </a:endParaRPr>
          </a:p>
          <a:p>
            <a:pPr marL="389974" marR="47627">
              <a:lnSpc>
                <a:spcPct val="120416"/>
              </a:lnSpc>
              <a:spcBef>
                <a:spcPts val="71"/>
              </a:spcBef>
            </a:pPr>
            <a:r>
              <a:rPr lang="en-US" sz="1985" dirty="0">
                <a:solidFill>
                  <a:schemeClr val="dk1"/>
                </a:solidFill>
                <a:latin typeface="Times New Roman"/>
                <a:ea typeface="Times New Roman"/>
                <a:cs typeface="Times New Roman"/>
                <a:sym typeface="Times New Roman"/>
              </a:rPr>
              <a:t>Scope and description of the area subject to assessment  External context and factors affecting risk</a:t>
            </a:r>
            <a:endParaRPr sz="1985" dirty="0">
              <a:solidFill>
                <a:schemeClr val="dk1"/>
              </a:solidFill>
              <a:latin typeface="Times New Roman"/>
              <a:ea typeface="Times New Roman"/>
              <a:cs typeface="Times New Roman"/>
              <a:sym typeface="Times New Roman"/>
            </a:endParaRPr>
          </a:p>
          <a:p>
            <a:pPr marL="389974" marR="199471">
              <a:lnSpc>
                <a:spcPct val="120013"/>
              </a:lnSpc>
              <a:spcBef>
                <a:spcPts val="4"/>
              </a:spcBef>
            </a:pPr>
            <a:r>
              <a:rPr lang="en-US" sz="1985" dirty="0">
                <a:solidFill>
                  <a:schemeClr val="dk1"/>
                </a:solidFill>
                <a:latin typeface="Times New Roman"/>
                <a:ea typeface="Times New Roman"/>
                <a:cs typeface="Times New Roman"/>
                <a:sym typeface="Times New Roman"/>
              </a:rPr>
              <a:t>Internal factors or limitations affecting risk assessment  Risk assessment criteria</a:t>
            </a:r>
            <a:endParaRPr sz="1985" dirty="0">
              <a:solidFill>
                <a:schemeClr val="dk1"/>
              </a:solidFill>
              <a:latin typeface="Times New Roman"/>
              <a:ea typeface="Times New Roman"/>
              <a:cs typeface="Times New Roman"/>
              <a:sym typeface="Times New Roman"/>
            </a:endParaRPr>
          </a:p>
          <a:p>
            <a:pPr marL="389974" marR="2193612">
              <a:lnSpc>
                <a:spcPct val="120013"/>
              </a:lnSpc>
              <a:spcBef>
                <a:spcPts val="9"/>
              </a:spcBef>
            </a:pPr>
            <a:r>
              <a:rPr lang="en-US" sz="1985" dirty="0">
                <a:solidFill>
                  <a:schemeClr val="dk1"/>
                </a:solidFill>
                <a:latin typeface="Times New Roman"/>
                <a:ea typeface="Times New Roman"/>
                <a:cs typeface="Times New Roman"/>
                <a:sym typeface="Times New Roman"/>
              </a:rPr>
              <a:t>Risk assessment methodology used  Resources and references used</a:t>
            </a:r>
            <a:endParaRPr sz="1985" dirty="0">
              <a:solidFill>
                <a:schemeClr val="dk1"/>
              </a:solidFill>
              <a:latin typeface="Times New Roman"/>
              <a:ea typeface="Times New Roman"/>
              <a:cs typeface="Times New Roman"/>
              <a:sym typeface="Times New Roman"/>
            </a:endParaRPr>
          </a:p>
          <a:p>
            <a:pPr marL="389974" marR="960932">
              <a:lnSpc>
                <a:spcPct val="120416"/>
              </a:lnSpc>
            </a:pPr>
            <a:r>
              <a:rPr lang="en-US" sz="1985" dirty="0">
                <a:solidFill>
                  <a:schemeClr val="dk1"/>
                </a:solidFill>
                <a:latin typeface="Times New Roman"/>
                <a:ea typeface="Times New Roman"/>
                <a:cs typeface="Times New Roman"/>
                <a:sym typeface="Times New Roman"/>
              </a:rPr>
              <a:t>Identification of risk, threats and vulnerabilities  Assumptions used in the risk assessment</a:t>
            </a:r>
            <a:endParaRPr sz="1985" dirty="0">
              <a:solidFill>
                <a:schemeClr val="dk1"/>
              </a:solidFill>
              <a:latin typeface="Times New Roman"/>
              <a:ea typeface="Times New Roman"/>
              <a:cs typeface="Times New Roman"/>
              <a:sym typeface="Times New Roman"/>
            </a:endParaRPr>
          </a:p>
          <a:p>
            <a:pPr marL="389974">
              <a:lnSpc>
                <a:spcPct val="115983"/>
              </a:lnSpc>
            </a:pPr>
            <a:r>
              <a:rPr lang="en-US" sz="1985" dirty="0">
                <a:solidFill>
                  <a:schemeClr val="dk1"/>
                </a:solidFill>
                <a:latin typeface="Times New Roman"/>
                <a:ea typeface="Times New Roman"/>
                <a:cs typeface="Times New Roman"/>
                <a:sym typeface="Times New Roman"/>
              </a:rPr>
              <a:t>Potential of unknown factors affecting assessment</a:t>
            </a:r>
            <a:endParaRPr sz="1985" dirty="0">
              <a:solidFill>
                <a:schemeClr val="dk1"/>
              </a:solidFill>
              <a:latin typeface="Times New Roman"/>
              <a:ea typeface="Times New Roman"/>
              <a:cs typeface="Times New Roman"/>
              <a:sym typeface="Times New Roman"/>
            </a:endParaRPr>
          </a:p>
          <a:p>
            <a:pPr marL="389974" marR="2194733">
              <a:spcBef>
                <a:spcPts val="13"/>
              </a:spcBef>
            </a:pPr>
            <a:r>
              <a:rPr lang="en-US" sz="1985" dirty="0">
                <a:solidFill>
                  <a:schemeClr val="dk1"/>
                </a:solidFill>
                <a:latin typeface="Times New Roman"/>
                <a:ea typeface="Times New Roman"/>
                <a:cs typeface="Times New Roman"/>
                <a:sym typeface="Times New Roman"/>
              </a:rPr>
              <a:t>Results of risk assessment  Recommendations and conclusions</a:t>
            </a:r>
            <a:endParaRPr sz="1985" dirty="0">
              <a:solidFill>
                <a:schemeClr val="dk1"/>
              </a:solidFill>
              <a:latin typeface="Times New Roman"/>
              <a:ea typeface="Times New Roman"/>
              <a:cs typeface="Times New Roman"/>
              <a:sym typeface="Times New Roman"/>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190"/>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pPr>
              <a:spcBef>
                <a:spcPts val="100"/>
              </a:spcBef>
              <a:buClr>
                <a:schemeClr val="dk1"/>
              </a:buClr>
              <a:buSzPts val="1100"/>
            </a:pPr>
            <a:r>
              <a:rPr lang="en-US" dirty="0">
                <a:solidFill>
                  <a:schemeClr val="dk1"/>
                </a:solidFill>
                <a:latin typeface="Assistant"/>
                <a:ea typeface="Assistant"/>
                <a:cs typeface="Assistant"/>
                <a:sym typeface="Assistant"/>
              </a:rPr>
              <a:t>Risk Ownership and Accountability </a:t>
            </a:r>
            <a:endParaRPr b="0" dirty="0"/>
          </a:p>
        </p:txBody>
      </p:sp>
      <p:sp>
        <p:nvSpPr>
          <p:cNvPr id="2" name="Slide Number Placeholder 1">
            <a:extLst>
              <a:ext uri="{FF2B5EF4-FFF2-40B4-BE49-F238E27FC236}">
                <a16:creationId xmlns:a16="http://schemas.microsoft.com/office/drawing/2014/main" id="{33F0DDDB-9A12-4CD0-B06D-36779467D048}"/>
              </a:ext>
            </a:extLst>
          </p:cNvPr>
          <p:cNvSpPr>
            <a:spLocks noGrp="1"/>
          </p:cNvSpPr>
          <p:nvPr>
            <p:ph type="sldNum" sz="quarter" idx="12"/>
          </p:nvPr>
        </p:nvSpPr>
        <p:spPr/>
        <p:txBody>
          <a:bodyPr/>
          <a:lstStyle/>
          <a:p>
            <a:fld id="{00000000-1234-1234-1234-123412341234}" type="slidenum">
              <a:rPr lang="en-US" smtClean="0"/>
              <a:pPr/>
              <a:t>147</a:t>
            </a:fld>
            <a:endParaRPr lang="en-US"/>
          </a:p>
        </p:txBody>
      </p:sp>
      <p:sp>
        <p:nvSpPr>
          <p:cNvPr id="1424" name="Google Shape;1424;p190"/>
          <p:cNvSpPr txBox="1"/>
          <p:nvPr/>
        </p:nvSpPr>
        <p:spPr>
          <a:xfrm>
            <a:off x="714615" y="1172505"/>
            <a:ext cx="8307416" cy="4000000"/>
          </a:xfrm>
          <a:prstGeom prst="rect">
            <a:avLst/>
          </a:prstGeom>
          <a:noFill/>
          <a:ln>
            <a:noFill/>
          </a:ln>
        </p:spPr>
        <p:txBody>
          <a:bodyPr spcFirstLastPara="1" wrap="square" lIns="121900" tIns="121900" rIns="121900" bIns="121900" anchor="ctr" anchorCtr="0">
            <a:noAutofit/>
          </a:bodyPr>
          <a:lstStyle/>
          <a:p>
            <a:pPr marL="11205">
              <a:lnSpc>
                <a:spcPct val="119407"/>
              </a:lnSpc>
            </a:pPr>
            <a:r>
              <a:rPr lang="en-US" sz="2205" dirty="0">
                <a:solidFill>
                  <a:schemeClr val="dk1"/>
                </a:solidFill>
                <a:latin typeface="Times New Roman"/>
                <a:ea typeface="Times New Roman"/>
                <a:cs typeface="Times New Roman"/>
                <a:sym typeface="Times New Roman"/>
              </a:rPr>
              <a:t>Each risk must be linked to an owner</a:t>
            </a:r>
            <a:endParaRPr sz="2205" dirty="0">
              <a:solidFill>
                <a:schemeClr val="dk1"/>
              </a:solidFill>
              <a:latin typeface="Times New Roman"/>
              <a:ea typeface="Times New Roman"/>
              <a:cs typeface="Times New Roman"/>
              <a:sym typeface="Times New Roman"/>
            </a:endParaRPr>
          </a:p>
          <a:p>
            <a:pPr marL="389974">
              <a:lnSpc>
                <a:spcPct val="119111"/>
              </a:lnSpc>
            </a:pPr>
            <a:r>
              <a:rPr lang="en-US" sz="1500" dirty="0">
                <a:solidFill>
                  <a:schemeClr val="dk1"/>
                </a:solidFill>
                <a:latin typeface="Times New Roman"/>
                <a:ea typeface="Times New Roman"/>
                <a:cs typeface="Times New Roman"/>
                <a:sym typeface="Times New Roman"/>
              </a:rPr>
              <a:t>Makes decision on the best response to the identified risk</a:t>
            </a:r>
            <a:endParaRPr sz="1500" dirty="0">
              <a:solidFill>
                <a:schemeClr val="dk1"/>
              </a:solidFill>
              <a:latin typeface="Times New Roman"/>
              <a:ea typeface="Times New Roman"/>
              <a:cs typeface="Times New Roman"/>
              <a:sym typeface="Times New Roman"/>
            </a:endParaRPr>
          </a:p>
          <a:p>
            <a:pPr marL="11205" marR="4481">
              <a:lnSpc>
                <a:spcPct val="119649"/>
              </a:lnSpc>
              <a:spcBef>
                <a:spcPts val="111"/>
              </a:spcBef>
            </a:pPr>
            <a:r>
              <a:rPr lang="en-US" sz="2205" dirty="0">
                <a:solidFill>
                  <a:schemeClr val="dk1"/>
                </a:solidFill>
                <a:latin typeface="Times New Roman"/>
                <a:ea typeface="Times New Roman"/>
                <a:cs typeface="Times New Roman"/>
                <a:sym typeface="Times New Roman"/>
              </a:rPr>
              <a:t>Owner must be at a level in the organization where they can make  the necessary decision and can be accountable</a:t>
            </a:r>
            <a:endParaRPr sz="2205" dirty="0">
              <a:solidFill>
                <a:schemeClr val="dk1"/>
              </a:solidFill>
              <a:latin typeface="Times New Roman"/>
              <a:ea typeface="Times New Roman"/>
              <a:cs typeface="Times New Roman"/>
              <a:sym typeface="Times New Roman"/>
            </a:endParaRPr>
          </a:p>
          <a:p>
            <a:pPr marL="11205">
              <a:lnSpc>
                <a:spcPct val="115659"/>
              </a:lnSpc>
            </a:pPr>
            <a:r>
              <a:rPr lang="en-US" sz="2205" dirty="0">
                <a:solidFill>
                  <a:schemeClr val="dk1"/>
                </a:solidFill>
                <a:latin typeface="Times New Roman"/>
                <a:ea typeface="Times New Roman"/>
                <a:cs typeface="Times New Roman"/>
                <a:sym typeface="Times New Roman"/>
              </a:rPr>
              <a:t>Ownership with an individual is needed for accountability</a:t>
            </a:r>
            <a:endParaRPr sz="2205" dirty="0">
              <a:solidFill>
                <a:schemeClr val="dk1"/>
              </a:solidFill>
              <a:latin typeface="Times New Roman"/>
              <a:ea typeface="Times New Roman"/>
              <a:cs typeface="Times New Roman"/>
              <a:sym typeface="Times New Roman"/>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191"/>
          <p:cNvSpPr txBox="1">
            <a:spLocks noGrp="1"/>
          </p:cNvSpPr>
          <p:nvPr>
            <p:ph type="title"/>
          </p:nvPr>
        </p:nvSpPr>
        <p:spPr>
          <a:xfrm>
            <a:off x="838200" y="1167312"/>
            <a:ext cx="10515600" cy="789637"/>
          </a:xfrm>
          <a:prstGeom prst="rect">
            <a:avLst/>
          </a:prstGeom>
          <a:noFill/>
          <a:ln>
            <a:noFill/>
          </a:ln>
        </p:spPr>
        <p:txBody>
          <a:bodyPr spcFirstLastPara="1" vert="horz" wrap="square" lIns="121900" tIns="121900" rIns="121900" bIns="121900" rtlCol="0" anchor="t" anchorCtr="0">
            <a:noAutofit/>
          </a:bodyPr>
          <a:lstStyle/>
          <a:p>
            <a:pPr>
              <a:spcBef>
                <a:spcPts val="100"/>
              </a:spcBef>
              <a:buClr>
                <a:schemeClr val="dk1"/>
              </a:buClr>
              <a:buSzPts val="1100"/>
            </a:pPr>
            <a:r>
              <a:rPr lang="en-US" dirty="0">
                <a:solidFill>
                  <a:schemeClr val="dk1"/>
                </a:solidFill>
                <a:latin typeface="Assistant"/>
                <a:ea typeface="Assistant"/>
                <a:cs typeface="Assistant"/>
                <a:sym typeface="Assistant"/>
              </a:rPr>
              <a:t>Summary </a:t>
            </a:r>
            <a:endParaRPr b="0" dirty="0"/>
          </a:p>
        </p:txBody>
      </p:sp>
      <p:sp>
        <p:nvSpPr>
          <p:cNvPr id="2" name="Slide Number Placeholder 1">
            <a:extLst>
              <a:ext uri="{FF2B5EF4-FFF2-40B4-BE49-F238E27FC236}">
                <a16:creationId xmlns:a16="http://schemas.microsoft.com/office/drawing/2014/main" id="{2E63EDF2-92FE-44FC-8485-503E5D94571E}"/>
              </a:ext>
            </a:extLst>
          </p:cNvPr>
          <p:cNvSpPr>
            <a:spLocks noGrp="1"/>
          </p:cNvSpPr>
          <p:nvPr>
            <p:ph type="sldNum" sz="quarter" idx="12"/>
          </p:nvPr>
        </p:nvSpPr>
        <p:spPr/>
        <p:txBody>
          <a:bodyPr/>
          <a:lstStyle/>
          <a:p>
            <a:fld id="{00000000-1234-1234-1234-123412341234}" type="slidenum">
              <a:rPr lang="en-US" smtClean="0"/>
              <a:pPr/>
              <a:t>148</a:t>
            </a:fld>
            <a:endParaRPr lang="en-US"/>
          </a:p>
        </p:txBody>
      </p:sp>
      <p:sp>
        <p:nvSpPr>
          <p:cNvPr id="1430" name="Google Shape;1430;p191"/>
          <p:cNvSpPr txBox="1"/>
          <p:nvPr/>
        </p:nvSpPr>
        <p:spPr>
          <a:xfrm>
            <a:off x="583986" y="1295869"/>
            <a:ext cx="8026613" cy="4000000"/>
          </a:xfrm>
          <a:prstGeom prst="rect">
            <a:avLst/>
          </a:prstGeom>
          <a:noFill/>
          <a:ln>
            <a:noFill/>
          </a:ln>
        </p:spPr>
        <p:txBody>
          <a:bodyPr spcFirstLastPara="1" wrap="square" lIns="121900" tIns="121900" rIns="121900" bIns="121900" anchor="ctr" anchorCtr="0">
            <a:noAutofit/>
          </a:bodyPr>
          <a:lstStyle/>
          <a:p>
            <a:pPr marL="24654" marR="4481" indent="-24654">
              <a:lnSpc>
                <a:spcPct val="99800"/>
              </a:lnSpc>
              <a:spcBef>
                <a:spcPts val="88"/>
              </a:spcBef>
              <a:buClr>
                <a:srgbClr val="161B25"/>
              </a:buClr>
              <a:buSzPts val="1000"/>
              <a:buFont typeface="Assistant SemiBold"/>
              <a:buChar char="●"/>
            </a:pPr>
            <a:r>
              <a:rPr lang="en-US" sz="2205" dirty="0">
                <a:solidFill>
                  <a:schemeClr val="dk1"/>
                </a:solidFill>
                <a:latin typeface="Times New Roman"/>
                <a:ea typeface="Times New Roman"/>
                <a:cs typeface="Times New Roman"/>
                <a:sym typeface="Times New Roman"/>
              </a:rPr>
              <a:t>During risk assessment, the risk practitioner has a responsibility to  assess or determine the severity of each risk facing the  organization.</a:t>
            </a:r>
            <a:endParaRPr sz="2205" dirty="0">
              <a:solidFill>
                <a:schemeClr val="dk1"/>
              </a:solidFill>
              <a:latin typeface="Times New Roman"/>
              <a:ea typeface="Times New Roman"/>
              <a:cs typeface="Times New Roman"/>
              <a:sym typeface="Times New Roman"/>
            </a:endParaRPr>
          </a:p>
          <a:p>
            <a:pPr marL="24654" marR="71718" indent="-24654">
              <a:lnSpc>
                <a:spcPct val="119649"/>
              </a:lnSpc>
              <a:spcBef>
                <a:spcPts val="84"/>
              </a:spcBef>
              <a:buClr>
                <a:srgbClr val="161B25"/>
              </a:buClr>
              <a:buSzPts val="1000"/>
              <a:buFont typeface="Assistant SemiBold"/>
              <a:buChar char="●"/>
            </a:pPr>
            <a:r>
              <a:rPr lang="en-US" sz="2205" dirty="0">
                <a:solidFill>
                  <a:schemeClr val="dk1"/>
                </a:solidFill>
                <a:latin typeface="Times New Roman"/>
                <a:ea typeface="Times New Roman"/>
                <a:cs typeface="Times New Roman"/>
                <a:sym typeface="Times New Roman"/>
              </a:rPr>
              <a:t>The risk practitioner should also validate the work of the previous  phase and ensure that, as much as possible, all risk is identified,  assessed, documented and reported to senior management.</a:t>
            </a:r>
            <a:endParaRPr sz="2205" dirty="0">
              <a:solidFill>
                <a:schemeClr val="dk1"/>
              </a:solidFill>
              <a:latin typeface="Times New Roman"/>
              <a:ea typeface="Times New Roman"/>
              <a:cs typeface="Times New Roman"/>
              <a:sym typeface="Times New Roman"/>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16"/>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r>
              <a:rPr lang="en-US"/>
              <a:t>Risk Mitigation</a:t>
            </a:r>
            <a:endParaRPr dirty="0"/>
          </a:p>
        </p:txBody>
      </p:sp>
      <p:sp>
        <p:nvSpPr>
          <p:cNvPr id="5" name="Text Placeholder 4">
            <a:extLst>
              <a:ext uri="{FF2B5EF4-FFF2-40B4-BE49-F238E27FC236}">
                <a16:creationId xmlns:a16="http://schemas.microsoft.com/office/drawing/2014/main" id="{99B352A0-0CEB-437E-9542-523AA84AA49A}"/>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4C0F3256-C7E1-4195-A4FD-6F2F71F1DB03}"/>
              </a:ext>
            </a:extLst>
          </p:cNvPr>
          <p:cNvSpPr>
            <a:spLocks noGrp="1"/>
          </p:cNvSpPr>
          <p:nvPr>
            <p:ph type="sldNum" sz="quarter" idx="12"/>
          </p:nvPr>
        </p:nvSpPr>
        <p:spPr/>
        <p:txBody>
          <a:bodyPr/>
          <a:lstStyle/>
          <a:p>
            <a:fld id="{00000000-1234-1234-1234-123412341234}" type="slidenum">
              <a:rPr lang="en-US" smtClean="0"/>
              <a:pPr/>
              <a:t>149</a:t>
            </a:fld>
            <a:endParaRPr lang="en-US"/>
          </a:p>
        </p:txBody>
      </p:sp>
    </p:spTree>
    <p:extLst>
      <p:ext uri="{BB962C8B-B14F-4D97-AF65-F5344CB8AC3E}">
        <p14:creationId xmlns:p14="http://schemas.microsoft.com/office/powerpoint/2010/main" val="3765080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1"/>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b="1" dirty="0">
                <a:latin typeface="Arial" panose="020B0604020202020204" pitchFamily="34" charset="0"/>
                <a:ea typeface="Assistant ExtraBold"/>
              </a:rPr>
              <a:t>Summary</a:t>
            </a:r>
            <a:endParaRPr b="1" dirty="0">
              <a:latin typeface="Arial" panose="020B0604020202020204" pitchFamily="34" charset="0"/>
              <a:ea typeface="Assistant ExtraBold"/>
            </a:endParaRPr>
          </a:p>
        </p:txBody>
      </p:sp>
      <p:sp>
        <p:nvSpPr>
          <p:cNvPr id="373" name="Google Shape;373;p31"/>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391637" marR="253260" indent="-380990">
              <a:spcBef>
                <a:spcPts val="92"/>
              </a:spcBef>
            </a:pPr>
            <a:r>
              <a:rPr lang="en-US"/>
              <a:t>ISACA CISM Review Manual Structure</a:t>
            </a:r>
            <a:endParaRPr/>
          </a:p>
          <a:p>
            <a:pPr marL="391637" marR="253260" indent="-380990">
              <a:spcBef>
                <a:spcPts val="92"/>
              </a:spcBef>
            </a:pPr>
            <a:r>
              <a:rPr lang="en-US"/>
              <a:t>CISM Domain Structure</a:t>
            </a:r>
            <a:endParaRPr/>
          </a:p>
          <a:p>
            <a:pPr marL="391637" marR="253260" indent="-380990">
              <a:spcBef>
                <a:spcPts val="92"/>
              </a:spcBef>
            </a:pPr>
            <a:r>
              <a:rPr lang="en-US"/>
              <a:t>About the CISM Exam</a:t>
            </a:r>
            <a:endParaRPr/>
          </a:p>
          <a:p>
            <a:pPr marL="391637" marR="253260" indent="-380990">
              <a:spcBef>
                <a:spcPts val="92"/>
              </a:spcBef>
            </a:pPr>
            <a:r>
              <a:rPr lang="en-US"/>
              <a:t>Recommended reading for CISM Exam</a:t>
            </a:r>
            <a:endParaRPr/>
          </a:p>
          <a:p>
            <a:pPr marL="391637" marR="253260" indent="-380990">
              <a:spcBef>
                <a:spcPts val="92"/>
              </a:spcBef>
            </a:pPr>
            <a:r>
              <a:rPr lang="en-US"/>
              <a:t>Earning the CISM qualification</a:t>
            </a:r>
            <a:endParaRPr/>
          </a:p>
          <a:p>
            <a:pPr marL="391637" marR="253260" indent="-296326">
              <a:spcBef>
                <a:spcPts val="92"/>
              </a:spcBef>
              <a:buNone/>
            </a:pPr>
            <a:endParaRPr/>
          </a:p>
          <a:p>
            <a:pPr marL="391637" marR="253260" indent="-296326">
              <a:spcBef>
                <a:spcPts val="92"/>
              </a:spcBef>
              <a:buNone/>
            </a:pPr>
            <a:endParaRPr/>
          </a:p>
        </p:txBody>
      </p:sp>
      <p:sp>
        <p:nvSpPr>
          <p:cNvPr id="2" name="Slide Number Placeholder 1">
            <a:extLst>
              <a:ext uri="{FF2B5EF4-FFF2-40B4-BE49-F238E27FC236}">
                <a16:creationId xmlns:a16="http://schemas.microsoft.com/office/drawing/2014/main" id="{96D699E1-2E9E-4E5D-8F3D-376BAA3093B6}"/>
              </a:ext>
            </a:extLst>
          </p:cNvPr>
          <p:cNvSpPr>
            <a:spLocks noGrp="1"/>
          </p:cNvSpPr>
          <p:nvPr>
            <p:ph type="sldNum" sz="quarter" idx="12"/>
          </p:nvPr>
        </p:nvSpPr>
        <p:spPr/>
        <p:txBody>
          <a:bodyPr/>
          <a:lstStyle/>
          <a:p>
            <a:fld id="{00000000-1234-1234-1234-123412341234}" type="slidenum">
              <a:rPr lang="en-US" smtClean="0"/>
              <a:pPr/>
              <a:t>15</a:t>
            </a:fld>
            <a:endParaRPr 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p192"/>
          <p:cNvSpPr txBox="1">
            <a:spLocks noGrp="1"/>
          </p:cNvSpPr>
          <p:nvPr>
            <p:ph type="title"/>
          </p:nvPr>
        </p:nvSpPr>
        <p:spPr>
          <a:xfrm>
            <a:off x="1045669" y="885683"/>
            <a:ext cx="10515600" cy="789637"/>
          </a:xfrm>
          <a:prstGeom prst="rect">
            <a:avLst/>
          </a:prstGeom>
          <a:noFill/>
          <a:ln>
            <a:noFill/>
          </a:ln>
        </p:spPr>
        <p:txBody>
          <a:bodyPr spcFirstLastPara="1" vert="horz" wrap="square" lIns="121900" tIns="121900" rIns="121900" bIns="121900" rtlCol="0" anchor="t" anchorCtr="0">
            <a:noAutofit/>
          </a:bodyPr>
          <a:lstStyle/>
          <a:p>
            <a:pPr>
              <a:spcBef>
                <a:spcPts val="100"/>
              </a:spcBef>
              <a:buClr>
                <a:schemeClr val="dk1"/>
              </a:buClr>
              <a:buSzPts val="1100"/>
            </a:pPr>
            <a:r>
              <a:rPr lang="en-US" dirty="0">
                <a:solidFill>
                  <a:schemeClr val="dk1"/>
                </a:solidFill>
                <a:latin typeface="Assistant"/>
                <a:ea typeface="Assistant"/>
                <a:cs typeface="Assistant"/>
                <a:sym typeface="Assistant"/>
              </a:rPr>
              <a:t>Risk Response and Mitigation </a:t>
            </a:r>
            <a:endParaRPr b="0" dirty="0"/>
          </a:p>
        </p:txBody>
      </p:sp>
      <p:sp>
        <p:nvSpPr>
          <p:cNvPr id="2" name="Slide Number Placeholder 1">
            <a:extLst>
              <a:ext uri="{FF2B5EF4-FFF2-40B4-BE49-F238E27FC236}">
                <a16:creationId xmlns:a16="http://schemas.microsoft.com/office/drawing/2014/main" id="{6909639F-9CAE-42BF-B2E8-06C3EA570913}"/>
              </a:ext>
            </a:extLst>
          </p:cNvPr>
          <p:cNvSpPr>
            <a:spLocks noGrp="1"/>
          </p:cNvSpPr>
          <p:nvPr>
            <p:ph type="sldNum" sz="quarter" idx="12"/>
          </p:nvPr>
        </p:nvSpPr>
        <p:spPr/>
        <p:txBody>
          <a:bodyPr/>
          <a:lstStyle/>
          <a:p>
            <a:fld id="{00000000-1234-1234-1234-123412341234}" type="slidenum">
              <a:rPr lang="en-US" smtClean="0"/>
              <a:pPr/>
              <a:t>150</a:t>
            </a:fld>
            <a:endParaRPr lang="en-US"/>
          </a:p>
        </p:txBody>
      </p:sp>
      <p:sp>
        <p:nvSpPr>
          <p:cNvPr id="1436" name="Google Shape;1436;p192"/>
          <p:cNvSpPr/>
          <p:nvPr/>
        </p:nvSpPr>
        <p:spPr>
          <a:xfrm>
            <a:off x="3432557" y="2148919"/>
            <a:ext cx="4381200" cy="3749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193"/>
          <p:cNvSpPr txBox="1">
            <a:spLocks noGrp="1"/>
          </p:cNvSpPr>
          <p:nvPr>
            <p:ph type="title"/>
          </p:nvPr>
        </p:nvSpPr>
        <p:spPr>
          <a:xfrm>
            <a:off x="838200" y="1162308"/>
            <a:ext cx="10515600" cy="789637"/>
          </a:xfrm>
          <a:prstGeom prst="rect">
            <a:avLst/>
          </a:prstGeom>
          <a:noFill/>
          <a:ln>
            <a:noFill/>
          </a:ln>
        </p:spPr>
        <p:txBody>
          <a:bodyPr spcFirstLastPara="1" vert="horz" wrap="square" lIns="121900" tIns="121900" rIns="121900" bIns="121900" rtlCol="0" anchor="t" anchorCtr="0">
            <a:noAutofit/>
          </a:bodyPr>
          <a:lstStyle/>
          <a:p>
            <a:pPr>
              <a:spcBef>
                <a:spcPts val="100"/>
              </a:spcBef>
              <a:buClr>
                <a:schemeClr val="dk1"/>
              </a:buClr>
              <a:buSzPts val="1100"/>
            </a:pPr>
            <a:r>
              <a:rPr lang="en-US" sz="3600" dirty="0">
                <a:solidFill>
                  <a:schemeClr val="dk1"/>
                </a:solidFill>
                <a:latin typeface="Assistant"/>
                <a:ea typeface="Assistant"/>
                <a:cs typeface="Assistant"/>
                <a:sym typeface="Assistant"/>
              </a:rPr>
              <a:t>Aligning Risk Response with Business Objectives </a:t>
            </a:r>
            <a:endParaRPr sz="3600" b="0" dirty="0"/>
          </a:p>
        </p:txBody>
      </p:sp>
      <p:sp>
        <p:nvSpPr>
          <p:cNvPr id="2" name="Slide Number Placeholder 1">
            <a:extLst>
              <a:ext uri="{FF2B5EF4-FFF2-40B4-BE49-F238E27FC236}">
                <a16:creationId xmlns:a16="http://schemas.microsoft.com/office/drawing/2014/main" id="{CEF3C642-2E84-4770-AAC2-6B4FDE9F901A}"/>
              </a:ext>
            </a:extLst>
          </p:cNvPr>
          <p:cNvSpPr>
            <a:spLocks noGrp="1"/>
          </p:cNvSpPr>
          <p:nvPr>
            <p:ph type="sldNum" sz="quarter" idx="12"/>
          </p:nvPr>
        </p:nvSpPr>
        <p:spPr/>
        <p:txBody>
          <a:bodyPr/>
          <a:lstStyle/>
          <a:p>
            <a:fld id="{00000000-1234-1234-1234-123412341234}" type="slidenum">
              <a:rPr lang="en-US" smtClean="0"/>
              <a:pPr/>
              <a:t>151</a:t>
            </a:fld>
            <a:endParaRPr lang="en-US"/>
          </a:p>
        </p:txBody>
      </p:sp>
      <p:sp>
        <p:nvSpPr>
          <p:cNvPr id="1442" name="Google Shape;1442;p193"/>
          <p:cNvSpPr txBox="1"/>
          <p:nvPr/>
        </p:nvSpPr>
        <p:spPr>
          <a:xfrm>
            <a:off x="715277" y="1429000"/>
            <a:ext cx="9088000" cy="4000000"/>
          </a:xfrm>
          <a:prstGeom prst="rect">
            <a:avLst/>
          </a:prstGeom>
          <a:noFill/>
          <a:ln>
            <a:noFill/>
          </a:ln>
        </p:spPr>
        <p:txBody>
          <a:bodyPr spcFirstLastPara="1" wrap="square" lIns="121900" tIns="121900" rIns="121900" bIns="121900" anchor="ctr" anchorCtr="0">
            <a:noAutofit/>
          </a:bodyPr>
          <a:lstStyle/>
          <a:p>
            <a:pPr marL="11205" marR="215720" algn="just">
              <a:lnSpc>
                <a:spcPct val="99800"/>
              </a:lnSpc>
            </a:pPr>
            <a:r>
              <a:rPr lang="en-US" sz="2205" dirty="0">
                <a:solidFill>
                  <a:schemeClr val="dk1"/>
                </a:solidFill>
                <a:latin typeface="Times New Roman"/>
                <a:ea typeface="Times New Roman"/>
                <a:cs typeface="Times New Roman"/>
                <a:sym typeface="Times New Roman"/>
              </a:rPr>
              <a:t>Management is responsible for evaluating and responding to the  recommendations included in the risk report provided following  risk assessment.</a:t>
            </a:r>
            <a:endParaRPr sz="2205" dirty="0">
              <a:solidFill>
                <a:schemeClr val="dk1"/>
              </a:solidFill>
              <a:latin typeface="Times New Roman"/>
              <a:ea typeface="Times New Roman"/>
              <a:cs typeface="Times New Roman"/>
              <a:sym typeface="Times New Roman"/>
            </a:endParaRPr>
          </a:p>
          <a:p>
            <a:pPr marL="11205" marR="4481">
              <a:lnSpc>
                <a:spcPct val="119649"/>
              </a:lnSpc>
              <a:spcBef>
                <a:spcPts val="84"/>
              </a:spcBef>
            </a:pPr>
            <a:r>
              <a:rPr lang="en-US" sz="2205" dirty="0">
                <a:solidFill>
                  <a:schemeClr val="dk1"/>
                </a:solidFill>
                <a:latin typeface="Times New Roman"/>
                <a:ea typeface="Times New Roman"/>
                <a:cs typeface="Times New Roman"/>
                <a:sym typeface="Times New Roman"/>
              </a:rPr>
              <a:t>Management must always be aware of the drivers for risk  management, such as compliance with regulations and the need to  support and align the risk response with business priorities and  objectives.</a:t>
            </a:r>
            <a:endParaRPr sz="2205" dirty="0">
              <a:solidFill>
                <a:schemeClr val="dk1"/>
              </a:solidFill>
              <a:latin typeface="Times New Roman"/>
              <a:ea typeface="Times New Roman"/>
              <a:cs typeface="Times New Roman"/>
              <a:sym typeface="Times New Roman"/>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94"/>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pPr>
              <a:spcBef>
                <a:spcPts val="100"/>
              </a:spcBef>
              <a:buClr>
                <a:schemeClr val="dk1"/>
              </a:buClr>
              <a:buSzPts val="1100"/>
            </a:pPr>
            <a:r>
              <a:rPr lang="en-US" dirty="0">
                <a:solidFill>
                  <a:schemeClr val="dk1"/>
                </a:solidFill>
                <a:latin typeface="Assistant"/>
                <a:ea typeface="Assistant"/>
                <a:cs typeface="Assistant"/>
                <a:sym typeface="Assistant"/>
              </a:rPr>
              <a:t>Risk Response Options</a:t>
            </a:r>
            <a:endParaRPr b="0" dirty="0"/>
          </a:p>
        </p:txBody>
      </p:sp>
      <p:sp>
        <p:nvSpPr>
          <p:cNvPr id="2" name="Slide Number Placeholder 1">
            <a:extLst>
              <a:ext uri="{FF2B5EF4-FFF2-40B4-BE49-F238E27FC236}">
                <a16:creationId xmlns:a16="http://schemas.microsoft.com/office/drawing/2014/main" id="{CA34AE2A-9B07-4E54-9DA7-F89D9330889F}"/>
              </a:ext>
            </a:extLst>
          </p:cNvPr>
          <p:cNvSpPr>
            <a:spLocks noGrp="1"/>
          </p:cNvSpPr>
          <p:nvPr>
            <p:ph type="sldNum" sz="quarter" idx="12"/>
          </p:nvPr>
        </p:nvSpPr>
        <p:spPr/>
        <p:txBody>
          <a:bodyPr/>
          <a:lstStyle/>
          <a:p>
            <a:fld id="{00000000-1234-1234-1234-123412341234}" type="slidenum">
              <a:rPr lang="en-US" smtClean="0"/>
              <a:pPr/>
              <a:t>152</a:t>
            </a:fld>
            <a:endParaRPr lang="en-US"/>
          </a:p>
        </p:txBody>
      </p:sp>
      <p:sp>
        <p:nvSpPr>
          <p:cNvPr id="1448" name="Google Shape;1448;p194"/>
          <p:cNvSpPr txBox="1"/>
          <p:nvPr/>
        </p:nvSpPr>
        <p:spPr>
          <a:xfrm>
            <a:off x="838200" y="1188394"/>
            <a:ext cx="4400800" cy="4000000"/>
          </a:xfrm>
          <a:prstGeom prst="rect">
            <a:avLst/>
          </a:prstGeom>
          <a:noFill/>
          <a:ln>
            <a:noFill/>
          </a:ln>
        </p:spPr>
        <p:txBody>
          <a:bodyPr spcFirstLastPara="1" wrap="square" lIns="121900" tIns="121900" rIns="121900" bIns="121900" anchor="ctr" anchorCtr="0">
            <a:noAutofit/>
          </a:bodyPr>
          <a:lstStyle/>
          <a:p>
            <a:pPr marL="11205">
              <a:lnSpc>
                <a:spcPct val="119302"/>
              </a:lnSpc>
            </a:pPr>
            <a:r>
              <a:rPr lang="en-US" sz="2293" dirty="0">
                <a:solidFill>
                  <a:schemeClr val="dk1"/>
                </a:solidFill>
                <a:latin typeface="Times New Roman"/>
                <a:ea typeface="Times New Roman"/>
                <a:cs typeface="Times New Roman"/>
                <a:sym typeface="Times New Roman"/>
              </a:rPr>
              <a:t>Four options for risk response:</a:t>
            </a:r>
            <a:endParaRPr sz="2293" dirty="0">
              <a:solidFill>
                <a:schemeClr val="dk1"/>
              </a:solidFill>
              <a:latin typeface="Times New Roman"/>
              <a:ea typeface="Times New Roman"/>
              <a:cs typeface="Times New Roman"/>
              <a:sym typeface="Times New Roman"/>
            </a:endParaRPr>
          </a:p>
          <a:p>
            <a:pPr marL="389974" marR="1344744">
              <a:lnSpc>
                <a:spcPct val="121569"/>
              </a:lnSpc>
              <a:spcBef>
                <a:spcPts val="44"/>
              </a:spcBef>
            </a:pPr>
            <a:r>
              <a:rPr lang="en-US" sz="2293" dirty="0">
                <a:solidFill>
                  <a:schemeClr val="dk1"/>
                </a:solidFill>
                <a:latin typeface="Times New Roman"/>
                <a:ea typeface="Times New Roman"/>
                <a:cs typeface="Times New Roman"/>
                <a:sym typeface="Times New Roman"/>
              </a:rPr>
              <a:t>Risk acceptance  Risk mitigation  Risk avoidance  Risk transfer</a:t>
            </a:r>
            <a:endParaRPr sz="2293" dirty="0">
              <a:solidFill>
                <a:schemeClr val="dk1"/>
              </a:solidFill>
              <a:latin typeface="Times New Roman"/>
              <a:ea typeface="Times New Roman"/>
              <a:cs typeface="Times New Roman"/>
              <a:sym typeface="Times New Roman"/>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195"/>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Risk Acceptance</a:t>
            </a:r>
            <a:endParaRPr dirty="0">
              <a:latin typeface="Arial" panose="020B0604020202020204" pitchFamily="34" charset="0"/>
              <a:ea typeface="Assistant ExtraBold"/>
            </a:endParaRPr>
          </a:p>
        </p:txBody>
      </p:sp>
      <p:sp>
        <p:nvSpPr>
          <p:cNvPr id="1454" name="Google Shape;1454;p195"/>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a:spcBef>
                <a:spcPts val="115"/>
              </a:spcBef>
            </a:pPr>
            <a:r>
              <a:rPr lang="en-US"/>
              <a:t>A conscious decision made by senior management to recognize the existence of risk and knowingly decide to allow (assume) the risk to remain without (further) mitigation</a:t>
            </a:r>
            <a:endParaRPr/>
          </a:p>
          <a:p>
            <a:pPr lvl="1">
              <a:spcBef>
                <a:spcPts val="0"/>
              </a:spcBef>
            </a:pPr>
            <a:r>
              <a:rPr lang="en-US"/>
              <a:t>Management responsible for impact of the risk event</a:t>
            </a:r>
            <a:endParaRPr/>
          </a:p>
          <a:p>
            <a:r>
              <a:rPr lang="en-US"/>
              <a:t>Defined as the amount of risk that senior management has determined is within acceptable or permissible bounds</a:t>
            </a:r>
            <a:endParaRPr/>
          </a:p>
          <a:p>
            <a:pPr lvl="1">
              <a:spcBef>
                <a:spcPts val="0"/>
              </a:spcBef>
            </a:pPr>
            <a:r>
              <a:rPr lang="en-US"/>
              <a:t>Not the same as risk ignorance, which is the failure to identify or acknowledge risk</a:t>
            </a:r>
            <a:endParaRPr/>
          </a:p>
          <a:p>
            <a:r>
              <a:rPr lang="en-US"/>
              <a:t>Risk tolerance: An exception when senior management decides to exceed risk acceptance levels</a:t>
            </a:r>
            <a:endParaRPr/>
          </a:p>
        </p:txBody>
      </p:sp>
      <p:sp>
        <p:nvSpPr>
          <p:cNvPr id="2" name="Slide Number Placeholder 1">
            <a:extLst>
              <a:ext uri="{FF2B5EF4-FFF2-40B4-BE49-F238E27FC236}">
                <a16:creationId xmlns:a16="http://schemas.microsoft.com/office/drawing/2014/main" id="{763A425D-90C8-4A24-8F32-4315CA66A8B9}"/>
              </a:ext>
            </a:extLst>
          </p:cNvPr>
          <p:cNvSpPr>
            <a:spLocks noGrp="1"/>
          </p:cNvSpPr>
          <p:nvPr>
            <p:ph type="sldNum" sz="quarter" idx="12"/>
          </p:nvPr>
        </p:nvSpPr>
        <p:spPr/>
        <p:txBody>
          <a:bodyPr/>
          <a:lstStyle/>
          <a:p>
            <a:fld id="{00000000-1234-1234-1234-123412341234}" type="slidenum">
              <a:rPr lang="en-US" smtClean="0"/>
              <a:pPr/>
              <a:t>153</a:t>
            </a:fld>
            <a:endParaRPr 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196"/>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Risk Acceptance</a:t>
            </a:r>
            <a:endParaRPr dirty="0">
              <a:latin typeface="Arial" panose="020B0604020202020204" pitchFamily="34" charset="0"/>
              <a:ea typeface="Assistant ExtraBold"/>
            </a:endParaRPr>
          </a:p>
        </p:txBody>
      </p:sp>
      <p:sp>
        <p:nvSpPr>
          <p:cNvPr id="1460" name="Google Shape;1460;p196"/>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indent="-423323">
              <a:spcBef>
                <a:spcPts val="115"/>
              </a:spcBef>
              <a:buSzPts val="1400"/>
            </a:pPr>
            <a:r>
              <a:rPr lang="en-US"/>
              <a:t>Examples of risk acceptance:</a:t>
            </a:r>
            <a:endParaRPr/>
          </a:p>
          <a:p>
            <a:pPr marR="4481" lvl="1" indent="-423323">
              <a:lnSpc>
                <a:spcPct val="119377"/>
              </a:lnSpc>
              <a:spcBef>
                <a:spcPts val="53"/>
              </a:spcBef>
              <a:buSzPts val="1400"/>
            </a:pPr>
            <a:r>
              <a:rPr lang="en-US">
                <a:solidFill>
                  <a:schemeClr val="dk1"/>
                </a:solidFill>
              </a:rPr>
              <a:t>It is predicted that a certain project will not deliver the required business functionality by the  planned delivery date. Management may decide to accept the risk and proceed with the  project.</a:t>
            </a:r>
            <a:endParaRPr>
              <a:solidFill>
                <a:schemeClr val="dk1"/>
              </a:solidFill>
            </a:endParaRPr>
          </a:p>
          <a:p>
            <a:pPr marR="467299" lvl="1" indent="-423323">
              <a:lnSpc>
                <a:spcPct val="119377"/>
              </a:lnSpc>
              <a:spcBef>
                <a:spcPts val="9"/>
              </a:spcBef>
              <a:buSzPts val="1400"/>
            </a:pPr>
            <a:r>
              <a:rPr lang="en-US">
                <a:solidFill>
                  <a:schemeClr val="dk1"/>
                </a:solidFill>
              </a:rPr>
              <a:t>A particular risk is assessed to be extremely rare but very important (catastrophic), and  approaches to reduce it are prohibitive. Management may decide to accept this risk.</a:t>
            </a:r>
            <a:endParaRPr>
              <a:solidFill>
                <a:schemeClr val="dk1"/>
              </a:solidFill>
            </a:endParaRPr>
          </a:p>
          <a:p>
            <a:pPr indent="-423323">
              <a:lnSpc>
                <a:spcPct val="117835"/>
              </a:lnSpc>
              <a:buSzPts val="1400"/>
            </a:pPr>
            <a:r>
              <a:rPr lang="en-US">
                <a:solidFill>
                  <a:schemeClr val="dk1"/>
                </a:solidFill>
              </a:rPr>
              <a:t>Risk acceptance often based on poorly calculated risk levels</a:t>
            </a:r>
            <a:endParaRPr>
              <a:solidFill>
                <a:schemeClr val="dk1"/>
              </a:solidFill>
            </a:endParaRPr>
          </a:p>
          <a:p>
            <a:pPr marR="33618" indent="-423323">
              <a:lnSpc>
                <a:spcPct val="119649"/>
              </a:lnSpc>
              <a:spcBef>
                <a:spcPts val="88"/>
              </a:spcBef>
              <a:buClr>
                <a:schemeClr val="dk1"/>
              </a:buClr>
              <a:buSzPts val="1400"/>
            </a:pPr>
            <a:r>
              <a:rPr lang="en-US">
                <a:solidFill>
                  <a:schemeClr val="dk1"/>
                </a:solidFill>
              </a:rPr>
              <a:t>Level of risk and impact is always changing, so regular reviews are  needed</a:t>
            </a:r>
            <a:endParaRPr>
              <a:solidFill>
                <a:schemeClr val="dk1"/>
              </a:solidFill>
            </a:endParaRPr>
          </a:p>
        </p:txBody>
      </p:sp>
      <p:sp>
        <p:nvSpPr>
          <p:cNvPr id="2" name="Slide Number Placeholder 1">
            <a:extLst>
              <a:ext uri="{FF2B5EF4-FFF2-40B4-BE49-F238E27FC236}">
                <a16:creationId xmlns:a16="http://schemas.microsoft.com/office/drawing/2014/main" id="{BF657075-44DA-47D8-ABA4-0FDCE36D5C15}"/>
              </a:ext>
            </a:extLst>
          </p:cNvPr>
          <p:cNvSpPr>
            <a:spLocks noGrp="1"/>
          </p:cNvSpPr>
          <p:nvPr>
            <p:ph type="sldNum" sz="quarter" idx="12"/>
          </p:nvPr>
        </p:nvSpPr>
        <p:spPr/>
        <p:txBody>
          <a:bodyPr/>
          <a:lstStyle/>
          <a:p>
            <a:fld id="{00000000-1234-1234-1234-123412341234}" type="slidenum">
              <a:rPr lang="en-US" smtClean="0"/>
              <a:pPr/>
              <a:t>154</a:t>
            </a:fld>
            <a:endParaRPr 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197"/>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Risk Mitigation</a:t>
            </a:r>
            <a:endParaRPr dirty="0">
              <a:latin typeface="Arial" panose="020B0604020202020204" pitchFamily="34" charset="0"/>
              <a:ea typeface="Assistant ExtraBold"/>
            </a:endParaRPr>
          </a:p>
        </p:txBody>
      </p:sp>
      <p:sp>
        <p:nvSpPr>
          <p:cNvPr id="1466" name="Google Shape;1466;p197"/>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indent="-397923">
              <a:buClr>
                <a:schemeClr val="dk1"/>
              </a:buClr>
              <a:buSzPts val="1100"/>
            </a:pPr>
            <a:r>
              <a:rPr lang="en-US" sz="1467" dirty="0">
                <a:solidFill>
                  <a:schemeClr val="dk1"/>
                </a:solidFill>
              </a:rPr>
              <a:t>Risk mitigation means that action is taken to reduce the frequency and/or impact of a risk</a:t>
            </a:r>
            <a:endParaRPr sz="1467" dirty="0">
              <a:solidFill>
                <a:schemeClr val="dk1"/>
              </a:solidFill>
            </a:endParaRPr>
          </a:p>
          <a:p>
            <a:pPr marR="152963" lvl="1" indent="-397923">
              <a:spcBef>
                <a:spcPts val="27"/>
              </a:spcBef>
              <a:buClr>
                <a:schemeClr val="dk1"/>
              </a:buClr>
              <a:buSzPts val="1100"/>
            </a:pPr>
            <a:r>
              <a:rPr lang="en-US" sz="1467" dirty="0">
                <a:solidFill>
                  <a:schemeClr val="dk1"/>
                </a:solidFill>
              </a:rPr>
              <a:t>May require the use of several controls until it reaches levels of risk acceptance or  risk tolerance</a:t>
            </a:r>
            <a:endParaRPr sz="1467" dirty="0">
              <a:solidFill>
                <a:schemeClr val="dk1"/>
              </a:solidFill>
            </a:endParaRPr>
          </a:p>
          <a:p>
            <a:pPr indent="-397923">
              <a:buClr>
                <a:schemeClr val="dk1"/>
              </a:buClr>
              <a:buSzPts val="1100"/>
            </a:pPr>
            <a:r>
              <a:rPr lang="en-US" sz="1467" dirty="0">
                <a:solidFill>
                  <a:schemeClr val="dk1"/>
                </a:solidFill>
              </a:rPr>
              <a:t>Examples of risk mitigation:</a:t>
            </a:r>
            <a:endParaRPr sz="1467" dirty="0">
              <a:solidFill>
                <a:schemeClr val="dk1"/>
              </a:solidFill>
            </a:endParaRPr>
          </a:p>
          <a:p>
            <a:pPr marR="38102" lvl="1" indent="-397923">
              <a:spcBef>
                <a:spcPts val="31"/>
              </a:spcBef>
              <a:buClr>
                <a:schemeClr val="dk1"/>
              </a:buClr>
              <a:buSzPts val="1100"/>
            </a:pPr>
            <a:r>
              <a:rPr lang="en-US" sz="1467" dirty="0">
                <a:solidFill>
                  <a:schemeClr val="dk1"/>
                </a:solidFill>
              </a:rPr>
              <a:t>Strengthening overall risk management practices, such as implementing sufficiently  mature risk management processes</a:t>
            </a:r>
            <a:endParaRPr sz="1467" dirty="0">
              <a:solidFill>
                <a:schemeClr val="dk1"/>
              </a:solidFill>
            </a:endParaRPr>
          </a:p>
          <a:p>
            <a:pPr lvl="1" indent="-397923">
              <a:spcBef>
                <a:spcPts val="0"/>
              </a:spcBef>
              <a:buClr>
                <a:schemeClr val="dk1"/>
              </a:buClr>
              <a:buSzPts val="1100"/>
            </a:pPr>
            <a:r>
              <a:rPr lang="en-US" sz="1467" dirty="0">
                <a:solidFill>
                  <a:schemeClr val="dk1"/>
                </a:solidFill>
              </a:rPr>
              <a:t>Deploying new technical, management or operational controls that reduce either the likelihood or the impact of an adverse event  </a:t>
            </a:r>
            <a:endParaRPr sz="1467" dirty="0">
              <a:solidFill>
                <a:schemeClr val="dk1"/>
              </a:solidFill>
            </a:endParaRPr>
          </a:p>
          <a:p>
            <a:pPr marR="3011106" lvl="1" indent="-397923">
              <a:spcBef>
                <a:spcPts val="0"/>
              </a:spcBef>
              <a:buClr>
                <a:schemeClr val="dk1"/>
              </a:buClr>
              <a:buSzPts val="1100"/>
            </a:pPr>
            <a:r>
              <a:rPr lang="en-US" sz="1467" dirty="0">
                <a:solidFill>
                  <a:schemeClr val="dk1"/>
                </a:solidFill>
              </a:rPr>
              <a:t>Installing a new access control system  </a:t>
            </a:r>
            <a:endParaRPr sz="1467" dirty="0">
              <a:solidFill>
                <a:schemeClr val="dk1"/>
              </a:solidFill>
            </a:endParaRPr>
          </a:p>
          <a:p>
            <a:pPr marR="3011106" lvl="1" indent="-397923">
              <a:spcBef>
                <a:spcPts val="0"/>
              </a:spcBef>
              <a:buClr>
                <a:schemeClr val="dk1"/>
              </a:buClr>
              <a:buSzPts val="1100"/>
            </a:pPr>
            <a:r>
              <a:rPr lang="en-US" sz="1467" dirty="0">
                <a:solidFill>
                  <a:schemeClr val="dk1"/>
                </a:solidFill>
              </a:rPr>
              <a:t>Implementing policies or operational procedures</a:t>
            </a:r>
            <a:endParaRPr sz="1467" dirty="0">
              <a:solidFill>
                <a:schemeClr val="dk1"/>
              </a:solidFill>
            </a:endParaRPr>
          </a:p>
          <a:p>
            <a:pPr marR="606256" lvl="1" indent="-397923">
              <a:spcBef>
                <a:spcPts val="0"/>
              </a:spcBef>
              <a:buClr>
                <a:schemeClr val="dk1"/>
              </a:buClr>
              <a:buSzPts val="1100"/>
            </a:pPr>
            <a:r>
              <a:rPr lang="en-US" sz="1467" dirty="0">
                <a:solidFill>
                  <a:schemeClr val="dk1"/>
                </a:solidFill>
              </a:rPr>
              <a:t>Developing an effective incident response and business continuity plan (BCP)  </a:t>
            </a:r>
            <a:endParaRPr sz="1467" dirty="0">
              <a:solidFill>
                <a:schemeClr val="dk1"/>
              </a:solidFill>
            </a:endParaRPr>
          </a:p>
          <a:p>
            <a:pPr marR="606256" lvl="1" indent="-397923">
              <a:spcBef>
                <a:spcPts val="0"/>
              </a:spcBef>
              <a:buClr>
                <a:schemeClr val="dk1"/>
              </a:buClr>
              <a:buSzPts val="1100"/>
            </a:pPr>
            <a:r>
              <a:rPr lang="en-US" sz="1467" dirty="0">
                <a:solidFill>
                  <a:schemeClr val="dk1"/>
                </a:solidFill>
              </a:rPr>
              <a:t>Using compensating controls</a:t>
            </a:r>
            <a:endParaRPr sz="1467" dirty="0">
              <a:solidFill>
                <a:schemeClr val="dk1"/>
              </a:solidFill>
            </a:endParaRPr>
          </a:p>
        </p:txBody>
      </p:sp>
      <p:sp>
        <p:nvSpPr>
          <p:cNvPr id="2" name="Slide Number Placeholder 1">
            <a:extLst>
              <a:ext uri="{FF2B5EF4-FFF2-40B4-BE49-F238E27FC236}">
                <a16:creationId xmlns:a16="http://schemas.microsoft.com/office/drawing/2014/main" id="{433F34C5-31DF-44AF-AAC8-A458620E697E}"/>
              </a:ext>
            </a:extLst>
          </p:cNvPr>
          <p:cNvSpPr>
            <a:spLocks noGrp="1"/>
          </p:cNvSpPr>
          <p:nvPr>
            <p:ph type="sldNum" sz="quarter" idx="12"/>
          </p:nvPr>
        </p:nvSpPr>
        <p:spPr/>
        <p:txBody>
          <a:bodyPr/>
          <a:lstStyle/>
          <a:p>
            <a:fld id="{00000000-1234-1234-1234-123412341234}" type="slidenum">
              <a:rPr lang="en-US" smtClean="0"/>
              <a:pPr/>
              <a:t>155</a:t>
            </a:fld>
            <a:endParaRPr 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198"/>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Risk Avoidance</a:t>
            </a:r>
            <a:endParaRPr dirty="0">
              <a:latin typeface="Arial" panose="020B0604020202020204" pitchFamily="34" charset="0"/>
              <a:ea typeface="Assistant ExtraBold"/>
            </a:endParaRPr>
          </a:p>
        </p:txBody>
      </p:sp>
      <p:sp>
        <p:nvSpPr>
          <p:cNvPr id="1472" name="Google Shape;1472;p198"/>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180419" indent="-406390">
              <a:buClr>
                <a:schemeClr val="dk1"/>
              </a:buClr>
              <a:buSzPts val="1200"/>
            </a:pPr>
            <a:r>
              <a:rPr lang="en-US" sz="1600">
                <a:solidFill>
                  <a:schemeClr val="dk1"/>
                </a:solidFill>
              </a:rPr>
              <a:t>Risk avoidance means exiting the activities or conditions that give rise to  risk</a:t>
            </a:r>
            <a:endParaRPr sz="1600">
              <a:solidFill>
                <a:schemeClr val="dk1"/>
              </a:solidFill>
            </a:endParaRPr>
          </a:p>
          <a:p>
            <a:pPr lvl="1" indent="-406390">
              <a:spcBef>
                <a:spcPts val="0"/>
              </a:spcBef>
              <a:buClr>
                <a:schemeClr val="dk1"/>
              </a:buClr>
              <a:buSzPts val="1200"/>
            </a:pPr>
            <a:r>
              <a:rPr lang="en-US" sz="1600">
                <a:solidFill>
                  <a:schemeClr val="dk1"/>
                </a:solidFill>
              </a:rPr>
              <a:t>Applies when no other risk response is adequate</a:t>
            </a:r>
            <a:endParaRPr sz="1600">
              <a:solidFill>
                <a:schemeClr val="dk1"/>
              </a:solidFill>
            </a:endParaRPr>
          </a:p>
          <a:p>
            <a:pPr indent="-406390">
              <a:spcBef>
                <a:spcPts val="61"/>
              </a:spcBef>
              <a:buClr>
                <a:schemeClr val="dk1"/>
              </a:buClr>
              <a:buSzPts val="1200"/>
            </a:pPr>
            <a:r>
              <a:rPr lang="en-US" sz="1600">
                <a:solidFill>
                  <a:schemeClr val="dk1"/>
                </a:solidFill>
              </a:rPr>
              <a:t>Examples of risk avoidance are:</a:t>
            </a:r>
            <a:endParaRPr sz="1600">
              <a:solidFill>
                <a:schemeClr val="dk1"/>
              </a:solidFill>
            </a:endParaRPr>
          </a:p>
          <a:p>
            <a:pPr marR="238693" lvl="1" indent="-406390">
              <a:spcBef>
                <a:spcPts val="40"/>
              </a:spcBef>
              <a:buClr>
                <a:schemeClr val="dk1"/>
              </a:buClr>
              <a:buSzPts val="1200"/>
            </a:pPr>
            <a:r>
              <a:rPr lang="en-US" sz="1600">
                <a:solidFill>
                  <a:schemeClr val="dk1"/>
                </a:solidFill>
              </a:rPr>
              <a:t>Relocating a data center away from a region with significant natural  hazards</a:t>
            </a:r>
            <a:endParaRPr sz="1600">
              <a:solidFill>
                <a:schemeClr val="dk1"/>
              </a:solidFill>
            </a:endParaRPr>
          </a:p>
          <a:p>
            <a:pPr marR="403422" lvl="1" indent="-406390">
              <a:spcBef>
                <a:spcPts val="4"/>
              </a:spcBef>
              <a:buClr>
                <a:schemeClr val="dk1"/>
              </a:buClr>
              <a:buSzPts val="1200"/>
            </a:pPr>
            <a:r>
              <a:rPr lang="en-US" sz="1600">
                <a:solidFill>
                  <a:schemeClr val="dk1"/>
                </a:solidFill>
              </a:rPr>
              <a:t>Declining to engage in a very large project when the business case  shows a notable risk of failure</a:t>
            </a:r>
            <a:endParaRPr sz="1600">
              <a:solidFill>
                <a:schemeClr val="dk1"/>
              </a:solidFill>
            </a:endParaRPr>
          </a:p>
          <a:p>
            <a:pPr marR="487469" lvl="1" indent="-406390">
              <a:spcBef>
                <a:spcPts val="9"/>
              </a:spcBef>
              <a:buClr>
                <a:schemeClr val="dk1"/>
              </a:buClr>
              <a:buSzPts val="1200"/>
            </a:pPr>
            <a:r>
              <a:rPr lang="en-US" sz="1600">
                <a:solidFill>
                  <a:schemeClr val="dk1"/>
                </a:solidFill>
              </a:rPr>
              <a:t>Declining to engage in a project that would build on obsolete and  convoluted systems because there is no acceptable degree of confidence that the project will deliver anything workable</a:t>
            </a:r>
            <a:endParaRPr sz="1600">
              <a:solidFill>
                <a:schemeClr val="dk1"/>
              </a:solidFill>
            </a:endParaRPr>
          </a:p>
          <a:p>
            <a:pPr marR="4481" lvl="1" indent="-406390">
              <a:spcBef>
                <a:spcPts val="9"/>
              </a:spcBef>
              <a:buClr>
                <a:schemeClr val="dk1"/>
              </a:buClr>
              <a:buSzPts val="1200"/>
            </a:pPr>
            <a:r>
              <a:rPr lang="en-US" sz="1600">
                <a:solidFill>
                  <a:schemeClr val="dk1"/>
                </a:solidFill>
              </a:rPr>
              <a:t>Deciding not to use a certain technology or software package because  it would prevent future expansion</a:t>
            </a:r>
            <a:endParaRPr sz="1600">
              <a:solidFill>
                <a:schemeClr val="dk1"/>
              </a:solidFill>
            </a:endParaRPr>
          </a:p>
          <a:p>
            <a:pPr marL="0" marR="180419" indent="0">
              <a:buNone/>
            </a:pPr>
            <a:endParaRPr sz="1600">
              <a:solidFill>
                <a:schemeClr val="dk1"/>
              </a:solidFill>
            </a:endParaRPr>
          </a:p>
        </p:txBody>
      </p:sp>
      <p:sp>
        <p:nvSpPr>
          <p:cNvPr id="2" name="Slide Number Placeholder 1">
            <a:extLst>
              <a:ext uri="{FF2B5EF4-FFF2-40B4-BE49-F238E27FC236}">
                <a16:creationId xmlns:a16="http://schemas.microsoft.com/office/drawing/2014/main" id="{C69C4C87-9ECA-42DE-9ABB-2EAFE2EFBE2D}"/>
              </a:ext>
            </a:extLst>
          </p:cNvPr>
          <p:cNvSpPr>
            <a:spLocks noGrp="1"/>
          </p:cNvSpPr>
          <p:nvPr>
            <p:ph type="sldNum" sz="quarter" idx="12"/>
          </p:nvPr>
        </p:nvSpPr>
        <p:spPr/>
        <p:txBody>
          <a:bodyPr/>
          <a:lstStyle/>
          <a:p>
            <a:fld id="{00000000-1234-1234-1234-123412341234}" type="slidenum">
              <a:rPr lang="en-US" smtClean="0"/>
              <a:pPr/>
              <a:t>156</a:t>
            </a:fld>
            <a:endParaRPr 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199"/>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Risk Sharing/Transfer</a:t>
            </a:r>
            <a:endParaRPr dirty="0">
              <a:latin typeface="Arial" panose="020B0604020202020204" pitchFamily="34" charset="0"/>
              <a:ea typeface="Assistant ExtraBold"/>
            </a:endParaRPr>
          </a:p>
        </p:txBody>
      </p:sp>
      <p:sp>
        <p:nvSpPr>
          <p:cNvPr id="1478" name="Google Shape;1478;p199"/>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4481" indent="-423323">
              <a:buClr>
                <a:schemeClr val="dk1"/>
              </a:buClr>
              <a:buSzPts val="1400"/>
            </a:pPr>
            <a:r>
              <a:rPr lang="en-US">
                <a:solidFill>
                  <a:schemeClr val="dk1"/>
                </a:solidFill>
              </a:rPr>
              <a:t>Risk transfer is a decision to reduce loss through sharing the risk of  loss with another organization (ex., purchasing insurance)  </a:t>
            </a:r>
            <a:endParaRPr>
              <a:solidFill>
                <a:schemeClr val="dk1"/>
              </a:solidFill>
            </a:endParaRPr>
          </a:p>
          <a:p>
            <a:pPr marR="4481" indent="-423323">
              <a:buClr>
                <a:schemeClr val="dk1"/>
              </a:buClr>
              <a:buSzPts val="1400"/>
            </a:pPr>
            <a:r>
              <a:rPr lang="en-US">
                <a:solidFill>
                  <a:schemeClr val="dk1"/>
                </a:solidFill>
              </a:rPr>
              <a:t>Partnerships with another organization are an example</a:t>
            </a:r>
            <a:endParaRPr>
              <a:solidFill>
                <a:schemeClr val="dk1"/>
              </a:solidFill>
            </a:endParaRPr>
          </a:p>
          <a:p>
            <a:pPr indent="-423323">
              <a:buClr>
                <a:schemeClr val="dk1"/>
              </a:buClr>
              <a:buSzPts val="1400"/>
            </a:pPr>
            <a:r>
              <a:rPr lang="en-US">
                <a:solidFill>
                  <a:schemeClr val="dk1"/>
                </a:solidFill>
              </a:rPr>
              <a:t>Decision should be reviewed on a regular basis</a:t>
            </a:r>
            <a:endParaRPr>
              <a:solidFill>
                <a:schemeClr val="dk1"/>
              </a:solidFill>
            </a:endParaRPr>
          </a:p>
        </p:txBody>
      </p:sp>
      <p:sp>
        <p:nvSpPr>
          <p:cNvPr id="2" name="Slide Number Placeholder 1">
            <a:extLst>
              <a:ext uri="{FF2B5EF4-FFF2-40B4-BE49-F238E27FC236}">
                <a16:creationId xmlns:a16="http://schemas.microsoft.com/office/drawing/2014/main" id="{0BCA1EEA-CD34-445B-8833-0CEBB68AA134}"/>
              </a:ext>
            </a:extLst>
          </p:cNvPr>
          <p:cNvSpPr>
            <a:spLocks noGrp="1"/>
          </p:cNvSpPr>
          <p:nvPr>
            <p:ph type="sldNum" sz="quarter" idx="12"/>
          </p:nvPr>
        </p:nvSpPr>
        <p:spPr/>
        <p:txBody>
          <a:bodyPr/>
          <a:lstStyle/>
          <a:p>
            <a:fld id="{00000000-1234-1234-1234-123412341234}" type="slidenum">
              <a:rPr lang="en-US" smtClean="0"/>
              <a:pPr/>
              <a:t>157</a:t>
            </a:fld>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200"/>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Analysis Techniques</a:t>
            </a:r>
            <a:endParaRPr dirty="0">
              <a:latin typeface="Arial" panose="020B0604020202020204" pitchFamily="34" charset="0"/>
              <a:ea typeface="Assistant ExtraBold"/>
            </a:endParaRPr>
          </a:p>
        </p:txBody>
      </p:sp>
      <p:sp>
        <p:nvSpPr>
          <p:cNvPr id="1484" name="Google Shape;1484;p200"/>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97492" indent="-406390">
              <a:buClr>
                <a:schemeClr val="dk1"/>
              </a:buClr>
              <a:buSzPts val="1200"/>
            </a:pPr>
            <a:r>
              <a:rPr lang="en-US" sz="1600">
                <a:solidFill>
                  <a:schemeClr val="dk1"/>
                </a:solidFill>
              </a:rPr>
              <a:t>Analysis techniques can help management to determine the best risk response  Considerations for selecting a response include:</a:t>
            </a:r>
            <a:endParaRPr sz="1600">
              <a:solidFill>
                <a:schemeClr val="dk1"/>
              </a:solidFill>
            </a:endParaRPr>
          </a:p>
          <a:p>
            <a:pPr marR="984463" lvl="1" indent="-406390">
              <a:spcBef>
                <a:spcPts val="0"/>
              </a:spcBef>
              <a:buClr>
                <a:schemeClr val="dk1"/>
              </a:buClr>
              <a:buSzPts val="1200"/>
            </a:pPr>
            <a:r>
              <a:rPr lang="en-US" sz="1600">
                <a:solidFill>
                  <a:schemeClr val="dk1"/>
                </a:solidFill>
              </a:rPr>
              <a:t>The priority of the risk as indicated in the risk assessment report</a:t>
            </a:r>
            <a:endParaRPr sz="1600">
              <a:solidFill>
                <a:schemeClr val="dk1"/>
              </a:solidFill>
            </a:endParaRPr>
          </a:p>
          <a:p>
            <a:pPr marR="984463" lvl="1" indent="-406390">
              <a:spcBef>
                <a:spcPts val="0"/>
              </a:spcBef>
              <a:buClr>
                <a:schemeClr val="dk1"/>
              </a:buClr>
              <a:buSzPts val="1200"/>
            </a:pPr>
            <a:r>
              <a:rPr lang="en-US" sz="1600">
                <a:solidFill>
                  <a:schemeClr val="dk1"/>
                </a:solidFill>
              </a:rPr>
              <a:t>The recommended controls from the risk assessment report</a:t>
            </a:r>
            <a:endParaRPr sz="1600">
              <a:solidFill>
                <a:schemeClr val="dk1"/>
              </a:solidFill>
            </a:endParaRPr>
          </a:p>
          <a:p>
            <a:pPr lvl="1" indent="-406390">
              <a:spcBef>
                <a:spcPts val="0"/>
              </a:spcBef>
              <a:buClr>
                <a:schemeClr val="dk1"/>
              </a:buClr>
              <a:buSzPts val="1200"/>
            </a:pPr>
            <a:r>
              <a:rPr lang="en-US" sz="1600">
                <a:solidFill>
                  <a:schemeClr val="dk1"/>
                </a:solidFill>
              </a:rPr>
              <a:t>Any other response alternatives that are suggested through further analysis</a:t>
            </a:r>
            <a:endParaRPr sz="1600">
              <a:solidFill>
                <a:schemeClr val="dk1"/>
              </a:solidFill>
            </a:endParaRPr>
          </a:p>
          <a:p>
            <a:pPr marR="1433832" lvl="1" indent="-406390">
              <a:spcBef>
                <a:spcPts val="9"/>
              </a:spcBef>
              <a:buClr>
                <a:schemeClr val="dk1"/>
              </a:buClr>
              <a:buSzPts val="1200"/>
            </a:pPr>
            <a:r>
              <a:rPr lang="en-US" sz="1600">
                <a:solidFill>
                  <a:schemeClr val="dk1"/>
                </a:solidFill>
              </a:rPr>
              <a:t>The cost of the various response options, including:  requirements for compliance with regulations or legislation</a:t>
            </a:r>
            <a:endParaRPr sz="1600">
              <a:solidFill>
                <a:schemeClr val="dk1"/>
              </a:solidFill>
            </a:endParaRPr>
          </a:p>
          <a:p>
            <a:pPr marR="4481" lvl="1" indent="-406390">
              <a:spcBef>
                <a:spcPts val="4"/>
              </a:spcBef>
              <a:buClr>
                <a:schemeClr val="dk1"/>
              </a:buClr>
              <a:buSzPts val="1200"/>
            </a:pPr>
            <a:r>
              <a:rPr lang="en-US" sz="1600">
                <a:solidFill>
                  <a:schemeClr val="dk1"/>
                </a:solidFill>
              </a:rPr>
              <a:t>Alignment of the response option with the strategy of the organization</a:t>
            </a:r>
            <a:endParaRPr sz="1600">
              <a:solidFill>
                <a:schemeClr val="dk1"/>
              </a:solidFill>
            </a:endParaRPr>
          </a:p>
          <a:p>
            <a:pPr marR="4481" lvl="1" indent="-406390">
              <a:spcBef>
                <a:spcPts val="4"/>
              </a:spcBef>
              <a:buClr>
                <a:schemeClr val="dk1"/>
              </a:buClr>
              <a:buSzPts val="1200"/>
            </a:pPr>
            <a:r>
              <a:rPr lang="en-US" sz="1600">
                <a:solidFill>
                  <a:schemeClr val="dk1"/>
                </a:solidFill>
              </a:rPr>
              <a:t>Possibility of integrating the response with other organizational initiatives</a:t>
            </a:r>
            <a:endParaRPr sz="1600">
              <a:solidFill>
                <a:schemeClr val="dk1"/>
              </a:solidFill>
            </a:endParaRPr>
          </a:p>
          <a:p>
            <a:pPr marR="4481" lvl="1" indent="-406390">
              <a:spcBef>
                <a:spcPts val="4"/>
              </a:spcBef>
              <a:buClr>
                <a:schemeClr val="dk1"/>
              </a:buClr>
              <a:buSzPts val="1200"/>
            </a:pPr>
            <a:r>
              <a:rPr lang="en-US" sz="1600">
                <a:solidFill>
                  <a:schemeClr val="dk1"/>
                </a:solidFill>
              </a:rPr>
              <a:t>Compatibility with other controls in place</a:t>
            </a:r>
            <a:endParaRPr sz="1600">
              <a:solidFill>
                <a:schemeClr val="dk1"/>
              </a:solidFill>
            </a:endParaRPr>
          </a:p>
          <a:p>
            <a:pPr lvl="1" indent="-406390">
              <a:spcBef>
                <a:spcPts val="9"/>
              </a:spcBef>
              <a:buClr>
                <a:schemeClr val="dk1"/>
              </a:buClr>
              <a:buSzPts val="1200"/>
            </a:pPr>
            <a:r>
              <a:rPr lang="en-US" sz="1600">
                <a:solidFill>
                  <a:schemeClr val="dk1"/>
                </a:solidFill>
              </a:rPr>
              <a:t>Time, resources and budget available</a:t>
            </a:r>
            <a:endParaRPr sz="1600">
              <a:solidFill>
                <a:schemeClr val="dk1"/>
              </a:solidFill>
            </a:endParaRPr>
          </a:p>
        </p:txBody>
      </p:sp>
      <p:sp>
        <p:nvSpPr>
          <p:cNvPr id="2" name="Slide Number Placeholder 1">
            <a:extLst>
              <a:ext uri="{FF2B5EF4-FFF2-40B4-BE49-F238E27FC236}">
                <a16:creationId xmlns:a16="http://schemas.microsoft.com/office/drawing/2014/main" id="{532CFD8F-C0E4-422E-8AD2-6771D8D72ED9}"/>
              </a:ext>
            </a:extLst>
          </p:cNvPr>
          <p:cNvSpPr>
            <a:spLocks noGrp="1"/>
          </p:cNvSpPr>
          <p:nvPr>
            <p:ph type="sldNum" sz="quarter" idx="12"/>
          </p:nvPr>
        </p:nvSpPr>
        <p:spPr/>
        <p:txBody>
          <a:bodyPr/>
          <a:lstStyle/>
          <a:p>
            <a:fld id="{00000000-1234-1234-1234-123412341234}" type="slidenum">
              <a:rPr lang="en-US" smtClean="0"/>
              <a:pPr/>
              <a:t>158</a:t>
            </a:fld>
            <a:endParaRPr 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201"/>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Cost-Benefit Analysis</a:t>
            </a:r>
            <a:endParaRPr dirty="0">
              <a:latin typeface="Arial" panose="020B0604020202020204" pitchFamily="34" charset="0"/>
              <a:ea typeface="Assistant ExtraBold"/>
            </a:endParaRPr>
          </a:p>
        </p:txBody>
      </p:sp>
      <p:sp>
        <p:nvSpPr>
          <p:cNvPr id="1490" name="Google Shape;1490;p201"/>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558067" indent="-406390">
              <a:buClr>
                <a:schemeClr val="dk1"/>
              </a:buClr>
              <a:buSzPts val="1200"/>
            </a:pPr>
            <a:r>
              <a:rPr lang="en-US" sz="1600">
                <a:solidFill>
                  <a:schemeClr val="dk1"/>
                </a:solidFill>
              </a:rPr>
              <a:t>Used to justify expense associated with the control  </a:t>
            </a:r>
            <a:endParaRPr sz="1600">
              <a:solidFill>
                <a:schemeClr val="dk1"/>
              </a:solidFill>
            </a:endParaRPr>
          </a:p>
          <a:p>
            <a:pPr marR="558067" indent="-406390">
              <a:buClr>
                <a:schemeClr val="dk1"/>
              </a:buClr>
              <a:buSzPts val="1200"/>
            </a:pPr>
            <a:r>
              <a:rPr lang="en-US" sz="1600">
                <a:solidFill>
                  <a:schemeClr val="dk1"/>
                </a:solidFill>
              </a:rPr>
              <a:t>Factors used in calculating the total cost of the control:</a:t>
            </a:r>
            <a:endParaRPr sz="1600">
              <a:solidFill>
                <a:schemeClr val="dk1"/>
              </a:solidFill>
            </a:endParaRPr>
          </a:p>
          <a:p>
            <a:pPr lvl="1" indent="-406390">
              <a:spcBef>
                <a:spcPts val="0"/>
              </a:spcBef>
              <a:buClr>
                <a:schemeClr val="dk1"/>
              </a:buClr>
              <a:buSzPts val="1200"/>
            </a:pPr>
            <a:r>
              <a:rPr lang="en-US" sz="1600">
                <a:solidFill>
                  <a:schemeClr val="dk1"/>
                </a:solidFill>
              </a:rPr>
              <a:t>Cost of acquisition</a:t>
            </a:r>
            <a:endParaRPr sz="1600">
              <a:solidFill>
                <a:schemeClr val="dk1"/>
              </a:solidFill>
            </a:endParaRPr>
          </a:p>
          <a:p>
            <a:pPr marR="2501224" lvl="1" indent="-406390">
              <a:spcBef>
                <a:spcPts val="9"/>
              </a:spcBef>
              <a:buClr>
                <a:schemeClr val="dk1"/>
              </a:buClr>
              <a:buSzPts val="1200"/>
            </a:pPr>
            <a:r>
              <a:rPr lang="en-US" sz="1600">
                <a:solidFill>
                  <a:schemeClr val="dk1"/>
                </a:solidFill>
              </a:rPr>
              <a:t>Ongoing cost of maintenance  </a:t>
            </a:r>
            <a:endParaRPr sz="1600">
              <a:solidFill>
                <a:schemeClr val="dk1"/>
              </a:solidFill>
            </a:endParaRPr>
          </a:p>
          <a:p>
            <a:pPr marR="2501224" lvl="1" indent="-406390">
              <a:spcBef>
                <a:spcPts val="9"/>
              </a:spcBef>
              <a:buClr>
                <a:schemeClr val="dk1"/>
              </a:buClr>
              <a:buSzPts val="1200"/>
            </a:pPr>
            <a:r>
              <a:rPr lang="en-US" sz="1600">
                <a:solidFill>
                  <a:schemeClr val="dk1"/>
                </a:solidFill>
              </a:rPr>
              <a:t>Cost to remove/replace control</a:t>
            </a:r>
            <a:endParaRPr sz="1600">
              <a:solidFill>
                <a:schemeClr val="dk1"/>
              </a:solidFill>
            </a:endParaRPr>
          </a:p>
          <a:p>
            <a:pPr indent="-406390">
              <a:spcBef>
                <a:spcPts val="71"/>
              </a:spcBef>
              <a:buClr>
                <a:schemeClr val="dk1"/>
              </a:buClr>
              <a:buSzPts val="1200"/>
            </a:pPr>
            <a:r>
              <a:rPr lang="en-US" sz="1600">
                <a:solidFill>
                  <a:schemeClr val="dk1"/>
                </a:solidFill>
              </a:rPr>
              <a:t>Factors used in calculating benefit realized from the control:</a:t>
            </a:r>
            <a:endParaRPr sz="1600">
              <a:solidFill>
                <a:schemeClr val="dk1"/>
              </a:solidFill>
            </a:endParaRPr>
          </a:p>
          <a:p>
            <a:pPr marR="3023431" lvl="1" indent="-406390">
              <a:spcBef>
                <a:spcPts val="53"/>
              </a:spcBef>
              <a:buClr>
                <a:schemeClr val="dk1"/>
              </a:buClr>
              <a:buSzPts val="1200"/>
            </a:pPr>
            <a:r>
              <a:rPr lang="en-US" sz="1600">
                <a:solidFill>
                  <a:schemeClr val="dk1"/>
                </a:solidFill>
              </a:rPr>
              <a:t>Reduced cost of risk event  </a:t>
            </a:r>
            <a:endParaRPr sz="1600">
              <a:solidFill>
                <a:schemeClr val="dk1"/>
              </a:solidFill>
            </a:endParaRPr>
          </a:p>
          <a:p>
            <a:pPr marR="3023431" lvl="1" indent="-406390">
              <a:spcBef>
                <a:spcPts val="53"/>
              </a:spcBef>
              <a:buClr>
                <a:schemeClr val="dk1"/>
              </a:buClr>
              <a:buSzPts val="1200"/>
            </a:pPr>
            <a:r>
              <a:rPr lang="en-US" sz="1600">
                <a:solidFill>
                  <a:schemeClr val="dk1"/>
                </a:solidFill>
              </a:rPr>
              <a:t>Reduced liability</a:t>
            </a:r>
            <a:endParaRPr sz="1600">
              <a:solidFill>
                <a:schemeClr val="dk1"/>
              </a:solidFill>
            </a:endParaRPr>
          </a:p>
          <a:p>
            <a:pPr marR="2241800" lvl="1" indent="-406390">
              <a:spcBef>
                <a:spcPts val="9"/>
              </a:spcBef>
              <a:buClr>
                <a:schemeClr val="dk1"/>
              </a:buClr>
              <a:buSzPts val="1200"/>
            </a:pPr>
            <a:r>
              <a:rPr lang="en-US" sz="1600">
                <a:solidFill>
                  <a:schemeClr val="dk1"/>
                </a:solidFill>
              </a:rPr>
              <a:t>Reduced insurance premiums  Increased customer confidence</a:t>
            </a:r>
            <a:endParaRPr sz="1600">
              <a:solidFill>
                <a:schemeClr val="dk1"/>
              </a:solidFill>
            </a:endParaRPr>
          </a:p>
          <a:p>
            <a:pPr lvl="1" indent="-406390">
              <a:spcBef>
                <a:spcPts val="0"/>
              </a:spcBef>
              <a:buClr>
                <a:schemeClr val="dk1"/>
              </a:buClr>
              <a:buSzPts val="1200"/>
            </a:pPr>
            <a:r>
              <a:rPr lang="en-US" sz="1600">
                <a:solidFill>
                  <a:schemeClr val="dk1"/>
                </a:solidFill>
              </a:rPr>
              <a:t>Increased shareholder confidence</a:t>
            </a:r>
            <a:endParaRPr sz="1600">
              <a:solidFill>
                <a:schemeClr val="dk1"/>
              </a:solidFill>
            </a:endParaRPr>
          </a:p>
          <a:p>
            <a:pPr marR="2869908" lvl="1" indent="-406390">
              <a:spcBef>
                <a:spcPts val="13"/>
              </a:spcBef>
              <a:buClr>
                <a:schemeClr val="dk1"/>
              </a:buClr>
              <a:buSzPts val="1200"/>
            </a:pPr>
            <a:r>
              <a:rPr lang="en-US" sz="1600">
                <a:solidFill>
                  <a:schemeClr val="dk1"/>
                </a:solidFill>
              </a:rPr>
              <a:t>Trust from financial backers  Faster recovery</a:t>
            </a:r>
            <a:endParaRPr sz="1600">
              <a:solidFill>
                <a:schemeClr val="dk1"/>
              </a:solidFill>
            </a:endParaRPr>
          </a:p>
          <a:p>
            <a:pPr lvl="1" indent="-406390">
              <a:spcBef>
                <a:spcPts val="9"/>
              </a:spcBef>
              <a:buClr>
                <a:schemeClr val="dk1"/>
              </a:buClr>
              <a:buSzPts val="1200"/>
            </a:pPr>
            <a:r>
              <a:rPr lang="en-US" sz="1600">
                <a:solidFill>
                  <a:schemeClr val="dk1"/>
                </a:solidFill>
              </a:rPr>
              <a:t>Better employee relations (safety)</a:t>
            </a:r>
            <a:endParaRPr sz="1600">
              <a:solidFill>
                <a:schemeClr val="dk1"/>
              </a:solidFill>
            </a:endParaRPr>
          </a:p>
        </p:txBody>
      </p:sp>
      <p:sp>
        <p:nvSpPr>
          <p:cNvPr id="2" name="Slide Number Placeholder 1">
            <a:extLst>
              <a:ext uri="{FF2B5EF4-FFF2-40B4-BE49-F238E27FC236}">
                <a16:creationId xmlns:a16="http://schemas.microsoft.com/office/drawing/2014/main" id="{E1A2A3E4-78DE-4579-B47D-6ECE8A76848B}"/>
              </a:ext>
            </a:extLst>
          </p:cNvPr>
          <p:cNvSpPr>
            <a:spLocks noGrp="1"/>
          </p:cNvSpPr>
          <p:nvPr>
            <p:ph type="sldNum" sz="quarter" idx="12"/>
          </p:nvPr>
        </p:nvSpPr>
        <p:spPr/>
        <p:txBody>
          <a:bodyPr/>
          <a:lstStyle/>
          <a:p>
            <a:fld id="{00000000-1234-1234-1234-123412341234}" type="slidenum">
              <a:rPr lang="en-US" smtClean="0"/>
              <a:pPr/>
              <a:t>159</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C557A-8052-4958-A72E-2C7C00598B93}"/>
              </a:ext>
            </a:extLst>
          </p:cNvPr>
          <p:cNvSpPr>
            <a:spLocks noGrp="1"/>
          </p:cNvSpPr>
          <p:nvPr>
            <p:ph type="ctrTitle"/>
          </p:nvPr>
        </p:nvSpPr>
        <p:spPr/>
        <p:txBody>
          <a:bodyPr>
            <a:normAutofit fontScale="90000"/>
          </a:bodyPr>
          <a:lstStyle/>
          <a:p>
            <a:r>
              <a:rPr lang="en-US" dirty="0"/>
              <a:t>Domain1</a:t>
            </a:r>
            <a:br>
              <a:rPr lang="en-US" dirty="0"/>
            </a:br>
            <a:r>
              <a:rPr lang="en-US" dirty="0"/>
              <a:t>Information Security Governance</a:t>
            </a:r>
          </a:p>
        </p:txBody>
      </p:sp>
      <p:sp>
        <p:nvSpPr>
          <p:cNvPr id="4" name="Subtitle 3">
            <a:extLst>
              <a:ext uri="{FF2B5EF4-FFF2-40B4-BE49-F238E27FC236}">
                <a16:creationId xmlns:a16="http://schemas.microsoft.com/office/drawing/2014/main" id="{752E7C2A-2638-4A39-8644-10A253FC4EB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4884899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sp>
        <p:nvSpPr>
          <p:cNvPr id="1495" name="Google Shape;1495;p202"/>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Return on Investment</a:t>
            </a:r>
            <a:endParaRPr dirty="0">
              <a:latin typeface="Arial" panose="020B0604020202020204" pitchFamily="34" charset="0"/>
              <a:ea typeface="Assistant ExtraBold"/>
            </a:endParaRPr>
          </a:p>
        </p:txBody>
      </p:sp>
      <p:sp>
        <p:nvSpPr>
          <p:cNvPr id="1496" name="Google Shape;1496;p202"/>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indent="-423323">
              <a:buClr>
                <a:schemeClr val="dk1"/>
              </a:buClr>
              <a:buSzPts val="1400"/>
            </a:pPr>
            <a:r>
              <a:rPr lang="en-US">
                <a:solidFill>
                  <a:schemeClr val="dk1"/>
                </a:solidFill>
              </a:rPr>
              <a:t>ROI is often used as a method of justifying an investment</a:t>
            </a:r>
            <a:endParaRPr>
              <a:solidFill>
                <a:schemeClr val="dk1"/>
              </a:solidFill>
            </a:endParaRPr>
          </a:p>
          <a:p>
            <a:pPr lvl="1" indent="-423323">
              <a:spcBef>
                <a:spcPts val="0"/>
              </a:spcBef>
              <a:buClr>
                <a:schemeClr val="dk1"/>
              </a:buClr>
              <a:buSzPts val="1400"/>
            </a:pPr>
            <a:r>
              <a:rPr lang="en-US">
                <a:solidFill>
                  <a:schemeClr val="dk1"/>
                </a:solidFill>
              </a:rPr>
              <a:t>The investment is expected to pay for itself within a set time period</a:t>
            </a:r>
            <a:endParaRPr>
              <a:solidFill>
                <a:schemeClr val="dk1"/>
              </a:solidFill>
            </a:endParaRPr>
          </a:p>
          <a:p>
            <a:pPr marR="205632" indent="-423323">
              <a:spcBef>
                <a:spcPts val="111"/>
              </a:spcBef>
              <a:buClr>
                <a:schemeClr val="dk1"/>
              </a:buClr>
              <a:buSzPts val="1400"/>
            </a:pPr>
            <a:r>
              <a:rPr lang="en-US">
                <a:solidFill>
                  <a:schemeClr val="dk1"/>
                </a:solidFill>
              </a:rPr>
              <a:t>Can be difficult to determine cost of control because it is hard to  predict the likelihood of an attack</a:t>
            </a:r>
            <a:endParaRPr>
              <a:solidFill>
                <a:schemeClr val="dk1"/>
              </a:solidFill>
            </a:endParaRPr>
          </a:p>
          <a:p>
            <a:pPr indent="-423323">
              <a:buClr>
                <a:schemeClr val="dk1"/>
              </a:buClr>
              <a:buSzPts val="1400"/>
            </a:pPr>
            <a:r>
              <a:rPr lang="en-US">
                <a:solidFill>
                  <a:schemeClr val="dk1"/>
                </a:solidFill>
              </a:rPr>
              <a:t>Return on security investment refers to ROI in relation to payback for security controls</a:t>
            </a:r>
            <a:endParaRPr>
              <a:solidFill>
                <a:schemeClr val="dk1"/>
              </a:solidFill>
            </a:endParaRPr>
          </a:p>
          <a:p>
            <a:pPr lvl="1" indent="-423323">
              <a:spcBef>
                <a:spcPts val="0"/>
              </a:spcBef>
              <a:buClr>
                <a:schemeClr val="dk1"/>
              </a:buClr>
              <a:buSzPts val="1400"/>
            </a:pPr>
            <a:r>
              <a:rPr lang="en-US">
                <a:solidFill>
                  <a:schemeClr val="dk1"/>
                </a:solidFill>
              </a:rPr>
              <a:t>Cost may or may not provide a direct benefit in the future, like the purchase of insurance</a:t>
            </a:r>
            <a:endParaRPr>
              <a:solidFill>
                <a:schemeClr val="dk1"/>
              </a:solidFill>
            </a:endParaRPr>
          </a:p>
        </p:txBody>
      </p:sp>
      <p:sp>
        <p:nvSpPr>
          <p:cNvPr id="2" name="Slide Number Placeholder 1">
            <a:extLst>
              <a:ext uri="{FF2B5EF4-FFF2-40B4-BE49-F238E27FC236}">
                <a16:creationId xmlns:a16="http://schemas.microsoft.com/office/drawing/2014/main" id="{0364682C-E1DE-41AB-81CE-051B81AFE498}"/>
              </a:ext>
            </a:extLst>
          </p:cNvPr>
          <p:cNvSpPr>
            <a:spLocks noGrp="1"/>
          </p:cNvSpPr>
          <p:nvPr>
            <p:ph type="sldNum" sz="quarter" idx="12"/>
          </p:nvPr>
        </p:nvSpPr>
        <p:spPr/>
        <p:txBody>
          <a:bodyPr/>
          <a:lstStyle/>
          <a:p>
            <a:fld id="{00000000-1234-1234-1234-123412341234}" type="slidenum">
              <a:rPr lang="en-US" smtClean="0"/>
              <a:pPr/>
              <a:t>160</a:t>
            </a:fld>
            <a:endParaRPr 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203"/>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Secondary Risk</a:t>
            </a:r>
            <a:endParaRPr dirty="0"/>
          </a:p>
        </p:txBody>
      </p:sp>
      <p:sp>
        <p:nvSpPr>
          <p:cNvPr id="1502" name="Google Shape;1502;p203"/>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1504430" indent="-423323">
              <a:buClr>
                <a:schemeClr val="dk1"/>
              </a:buClr>
              <a:buSzPts val="1400"/>
            </a:pPr>
            <a:r>
              <a:rPr lang="en-US" dirty="0">
                <a:solidFill>
                  <a:schemeClr val="dk1"/>
                </a:solidFill>
              </a:rPr>
              <a:t>New controls present benefits as well as new risk and  vulnerabilities</a:t>
            </a:r>
            <a:endParaRPr dirty="0">
              <a:solidFill>
                <a:schemeClr val="dk1"/>
              </a:solidFill>
            </a:endParaRPr>
          </a:p>
          <a:p>
            <a:pPr indent="-423323">
              <a:buClr>
                <a:schemeClr val="dk1"/>
              </a:buClr>
              <a:buSzPts val="1400"/>
            </a:pPr>
            <a:r>
              <a:rPr lang="en-US" dirty="0">
                <a:solidFill>
                  <a:schemeClr val="dk1"/>
                </a:solidFill>
              </a:rPr>
              <a:t>Example: An access control system</a:t>
            </a:r>
            <a:endParaRPr dirty="0">
              <a:solidFill>
                <a:schemeClr val="dk1"/>
              </a:solidFill>
            </a:endParaRPr>
          </a:p>
          <a:p>
            <a:pPr lvl="1" indent="-423323">
              <a:spcBef>
                <a:spcPts val="0"/>
              </a:spcBef>
              <a:buClr>
                <a:schemeClr val="dk1"/>
              </a:buClr>
              <a:buSzPts val="1400"/>
            </a:pPr>
            <a:r>
              <a:rPr lang="en-US" dirty="0">
                <a:solidFill>
                  <a:schemeClr val="dk1"/>
                </a:solidFill>
              </a:rPr>
              <a:t>Pro: Protects from unauthorized access</a:t>
            </a:r>
            <a:endParaRPr dirty="0">
              <a:solidFill>
                <a:schemeClr val="dk1"/>
              </a:solidFill>
            </a:endParaRPr>
          </a:p>
          <a:p>
            <a:pPr marR="4481" lvl="1" indent="-423323">
              <a:spcBef>
                <a:spcPts val="53"/>
              </a:spcBef>
              <a:buClr>
                <a:schemeClr val="dk1"/>
              </a:buClr>
              <a:buSzPts val="1400"/>
            </a:pPr>
            <a:r>
              <a:rPr lang="en-US" dirty="0">
                <a:solidFill>
                  <a:schemeClr val="dk1"/>
                </a:solidFill>
              </a:rPr>
              <a:t>Con: Affects normal users who forget passwords, resulting in increased denial of service and  more calls for technical assistance</a:t>
            </a:r>
            <a:endParaRPr dirty="0">
              <a:solidFill>
                <a:schemeClr val="dk1"/>
              </a:solidFill>
            </a:endParaRPr>
          </a:p>
        </p:txBody>
      </p:sp>
      <p:sp>
        <p:nvSpPr>
          <p:cNvPr id="2" name="Slide Number Placeholder 1">
            <a:extLst>
              <a:ext uri="{FF2B5EF4-FFF2-40B4-BE49-F238E27FC236}">
                <a16:creationId xmlns:a16="http://schemas.microsoft.com/office/drawing/2014/main" id="{7941FF06-1D1C-405E-860A-123138CF6757}"/>
              </a:ext>
            </a:extLst>
          </p:cNvPr>
          <p:cNvSpPr>
            <a:spLocks noGrp="1"/>
          </p:cNvSpPr>
          <p:nvPr>
            <p:ph type="sldNum" sz="quarter" idx="12"/>
          </p:nvPr>
        </p:nvSpPr>
        <p:spPr/>
        <p:txBody>
          <a:bodyPr/>
          <a:lstStyle/>
          <a:p>
            <a:fld id="{00000000-1234-1234-1234-123412341234}" type="slidenum">
              <a:rPr lang="en-US" smtClean="0"/>
              <a:pPr/>
              <a:t>161</a:t>
            </a:fld>
            <a:endParaRPr 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7" name="Google Shape;1507;p204"/>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Control Design &amp; Implementation</a:t>
            </a:r>
            <a:endParaRPr dirty="0">
              <a:latin typeface="Arial" panose="020B0604020202020204" pitchFamily="34" charset="0"/>
              <a:ea typeface="Assistant ExtraBold"/>
            </a:endParaRPr>
          </a:p>
        </p:txBody>
      </p:sp>
      <p:sp>
        <p:nvSpPr>
          <p:cNvPr id="1508" name="Google Shape;1508;p204"/>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822534" indent="-423323">
              <a:buClr>
                <a:schemeClr val="dk1"/>
              </a:buClr>
              <a:buSzPts val="1400"/>
            </a:pPr>
            <a:r>
              <a:rPr lang="en-US">
                <a:solidFill>
                  <a:schemeClr val="dk1"/>
                </a:solidFill>
              </a:rPr>
              <a:t>Controls may be proactive (safeguards) or reactive  (countermeasures)</a:t>
            </a:r>
            <a:endParaRPr>
              <a:solidFill>
                <a:schemeClr val="dk1"/>
              </a:solidFill>
            </a:endParaRPr>
          </a:p>
          <a:p>
            <a:pPr marR="414068" indent="-423323">
              <a:spcBef>
                <a:spcPts val="84"/>
              </a:spcBef>
              <a:buClr>
                <a:schemeClr val="dk1"/>
              </a:buClr>
              <a:buSzPts val="1400"/>
            </a:pPr>
            <a:r>
              <a:rPr lang="en-US">
                <a:solidFill>
                  <a:schemeClr val="dk1"/>
                </a:solidFill>
              </a:rPr>
              <a:t>Risk assessment should determine the effectiveness of  current controls to mitigate risk</a:t>
            </a:r>
            <a:endParaRPr>
              <a:solidFill>
                <a:schemeClr val="dk1"/>
              </a:solidFill>
            </a:endParaRPr>
          </a:p>
          <a:p>
            <a:pPr indent="-423323">
              <a:buClr>
                <a:schemeClr val="dk1"/>
              </a:buClr>
              <a:buSzPts val="1400"/>
            </a:pPr>
            <a:r>
              <a:rPr lang="en-US">
                <a:solidFill>
                  <a:schemeClr val="dk1"/>
                </a:solidFill>
              </a:rPr>
              <a:t>In cases where current controls are not sufficient, controls must be adjusted or new controls implemented</a:t>
            </a:r>
            <a:endParaRPr>
              <a:solidFill>
                <a:schemeClr val="dk1"/>
              </a:solidFill>
            </a:endParaRPr>
          </a:p>
          <a:p>
            <a:pPr marL="0" marR="414068" indent="0">
              <a:spcBef>
                <a:spcPts val="84"/>
              </a:spcBef>
              <a:buNone/>
            </a:pPr>
            <a:endParaRPr>
              <a:solidFill>
                <a:schemeClr val="dk1"/>
              </a:solidFill>
            </a:endParaRPr>
          </a:p>
        </p:txBody>
      </p:sp>
      <p:sp>
        <p:nvSpPr>
          <p:cNvPr id="2" name="Slide Number Placeholder 1">
            <a:extLst>
              <a:ext uri="{FF2B5EF4-FFF2-40B4-BE49-F238E27FC236}">
                <a16:creationId xmlns:a16="http://schemas.microsoft.com/office/drawing/2014/main" id="{1364CD60-95A0-4C3B-9F0C-9EC916576341}"/>
              </a:ext>
            </a:extLst>
          </p:cNvPr>
          <p:cNvSpPr>
            <a:spLocks noGrp="1"/>
          </p:cNvSpPr>
          <p:nvPr>
            <p:ph type="sldNum" sz="quarter" idx="12"/>
          </p:nvPr>
        </p:nvSpPr>
        <p:spPr/>
        <p:txBody>
          <a:bodyPr/>
          <a:lstStyle/>
          <a:p>
            <a:fld id="{00000000-1234-1234-1234-123412341234}" type="slidenum">
              <a:rPr lang="en-US" smtClean="0"/>
              <a:pPr/>
              <a:t>162</a:t>
            </a:fld>
            <a:endParaRPr lang="en-US"/>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205"/>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Control Groups</a:t>
            </a:r>
            <a:endParaRPr dirty="0">
              <a:latin typeface="Arial" panose="020B0604020202020204" pitchFamily="34" charset="0"/>
              <a:ea typeface="Assistant ExtraBold"/>
            </a:endParaRPr>
          </a:p>
        </p:txBody>
      </p:sp>
      <p:sp>
        <p:nvSpPr>
          <p:cNvPr id="1514" name="Google Shape;1514;p205"/>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1344744" indent="-406390">
              <a:buClr>
                <a:schemeClr val="dk1"/>
              </a:buClr>
              <a:buSzPts val="1200"/>
            </a:pPr>
            <a:r>
              <a:rPr lang="en-US" sz="1600" dirty="0">
                <a:solidFill>
                  <a:schemeClr val="dk1"/>
                </a:solidFill>
              </a:rPr>
              <a:t>Technical (Logical)  </a:t>
            </a:r>
            <a:endParaRPr sz="1600" dirty="0">
              <a:solidFill>
                <a:schemeClr val="dk1"/>
              </a:solidFill>
            </a:endParaRPr>
          </a:p>
          <a:p>
            <a:pPr marR="1344744" lvl="1" indent="-406390">
              <a:spcBef>
                <a:spcPts val="0"/>
              </a:spcBef>
              <a:buClr>
                <a:schemeClr val="dk1"/>
              </a:buClr>
              <a:buSzPts val="1200"/>
            </a:pPr>
            <a:r>
              <a:rPr lang="en-US" sz="1600" dirty="0">
                <a:solidFill>
                  <a:schemeClr val="dk1"/>
                </a:solidFill>
              </a:rPr>
              <a:t>Firewalls  </a:t>
            </a:r>
            <a:endParaRPr sz="1600" dirty="0">
              <a:solidFill>
                <a:schemeClr val="dk1"/>
              </a:solidFill>
            </a:endParaRPr>
          </a:p>
          <a:p>
            <a:pPr marR="1344744" lvl="1" indent="-406390">
              <a:spcBef>
                <a:spcPts val="0"/>
              </a:spcBef>
              <a:buClr>
                <a:schemeClr val="dk1"/>
              </a:buClr>
              <a:buSzPts val="1200"/>
            </a:pPr>
            <a:r>
              <a:rPr lang="en-US" sz="1600" dirty="0">
                <a:solidFill>
                  <a:schemeClr val="dk1"/>
                </a:solidFill>
              </a:rPr>
              <a:t>Encryption</a:t>
            </a:r>
            <a:endParaRPr sz="1600" dirty="0">
              <a:solidFill>
                <a:schemeClr val="dk1"/>
              </a:solidFill>
            </a:endParaRPr>
          </a:p>
          <a:p>
            <a:pPr lvl="1" indent="-406390">
              <a:spcBef>
                <a:spcPts val="0"/>
              </a:spcBef>
              <a:buClr>
                <a:schemeClr val="dk1"/>
              </a:buClr>
              <a:buSzPts val="1200"/>
            </a:pPr>
            <a:r>
              <a:rPr lang="en-US" sz="1600" dirty="0">
                <a:solidFill>
                  <a:schemeClr val="dk1"/>
                </a:solidFill>
              </a:rPr>
              <a:t>ACLs</a:t>
            </a:r>
            <a:endParaRPr sz="1600" dirty="0">
              <a:solidFill>
                <a:schemeClr val="dk1"/>
              </a:solidFill>
            </a:endParaRPr>
          </a:p>
          <a:p>
            <a:pPr indent="-406390">
              <a:buClr>
                <a:schemeClr val="dk1"/>
              </a:buClr>
              <a:buSzPts val="1200"/>
            </a:pPr>
            <a:r>
              <a:rPr lang="en-US" sz="1600" dirty="0">
                <a:solidFill>
                  <a:schemeClr val="dk1"/>
                </a:solidFill>
              </a:rPr>
              <a:t>Physical</a:t>
            </a:r>
            <a:endParaRPr sz="1600" dirty="0">
              <a:solidFill>
                <a:schemeClr val="dk1"/>
              </a:solidFill>
            </a:endParaRPr>
          </a:p>
          <a:p>
            <a:pPr marR="1743124" lvl="1" indent="-406390">
              <a:spcBef>
                <a:spcPts val="0"/>
              </a:spcBef>
              <a:buClr>
                <a:schemeClr val="dk1"/>
              </a:buClr>
              <a:buSzPts val="1200"/>
            </a:pPr>
            <a:r>
              <a:rPr lang="en-US" sz="1600" dirty="0">
                <a:solidFill>
                  <a:schemeClr val="dk1"/>
                </a:solidFill>
              </a:rPr>
              <a:t>Door locks  </a:t>
            </a:r>
            <a:endParaRPr sz="1600" dirty="0">
              <a:solidFill>
                <a:schemeClr val="dk1"/>
              </a:solidFill>
            </a:endParaRPr>
          </a:p>
          <a:p>
            <a:pPr marR="1743124" lvl="1" indent="-406390">
              <a:spcBef>
                <a:spcPts val="0"/>
              </a:spcBef>
              <a:buClr>
                <a:schemeClr val="dk1"/>
              </a:buClr>
              <a:buSzPts val="1200"/>
            </a:pPr>
            <a:r>
              <a:rPr lang="en-US" sz="1600" dirty="0">
                <a:solidFill>
                  <a:schemeClr val="dk1"/>
                </a:solidFill>
              </a:rPr>
              <a:t>Security Guard  </a:t>
            </a:r>
            <a:endParaRPr sz="1600" dirty="0">
              <a:solidFill>
                <a:schemeClr val="dk1"/>
              </a:solidFill>
            </a:endParaRPr>
          </a:p>
          <a:p>
            <a:pPr marR="1743124" lvl="1" indent="-406390">
              <a:spcBef>
                <a:spcPts val="0"/>
              </a:spcBef>
              <a:buClr>
                <a:schemeClr val="dk1"/>
              </a:buClr>
              <a:buSzPts val="1200"/>
            </a:pPr>
            <a:r>
              <a:rPr lang="en-US" sz="1600" dirty="0">
                <a:solidFill>
                  <a:schemeClr val="dk1"/>
                </a:solidFill>
              </a:rPr>
              <a:t>Mantraps</a:t>
            </a:r>
            <a:endParaRPr sz="1600" dirty="0">
              <a:solidFill>
                <a:schemeClr val="dk1"/>
              </a:solidFill>
            </a:endParaRPr>
          </a:p>
          <a:p>
            <a:pPr indent="-406390">
              <a:buClr>
                <a:schemeClr val="dk1"/>
              </a:buClr>
              <a:buSzPts val="1200"/>
            </a:pPr>
            <a:r>
              <a:rPr lang="en-US" sz="1600" dirty="0">
                <a:solidFill>
                  <a:schemeClr val="dk1"/>
                </a:solidFill>
              </a:rPr>
              <a:t>Managerial (Administrative)</a:t>
            </a:r>
            <a:endParaRPr sz="1600" dirty="0">
              <a:solidFill>
                <a:schemeClr val="dk1"/>
              </a:solidFill>
            </a:endParaRPr>
          </a:p>
          <a:p>
            <a:pPr marR="2250205" lvl="1" indent="-406390">
              <a:spcBef>
                <a:spcPts val="0"/>
              </a:spcBef>
              <a:buClr>
                <a:schemeClr val="dk1"/>
              </a:buClr>
              <a:buSzPts val="1200"/>
            </a:pPr>
            <a:r>
              <a:rPr lang="en-US" sz="1600" dirty="0">
                <a:solidFill>
                  <a:schemeClr val="dk1"/>
                </a:solidFill>
              </a:rPr>
              <a:t>Policy  </a:t>
            </a:r>
            <a:endParaRPr sz="1600" dirty="0">
              <a:solidFill>
                <a:schemeClr val="dk1"/>
              </a:solidFill>
            </a:endParaRPr>
          </a:p>
          <a:p>
            <a:pPr marR="2250205" lvl="1" indent="-406390">
              <a:spcBef>
                <a:spcPts val="0"/>
              </a:spcBef>
              <a:buClr>
                <a:schemeClr val="dk1"/>
              </a:buClr>
              <a:buSzPts val="1200"/>
            </a:pPr>
            <a:r>
              <a:rPr lang="en-US" sz="1600" dirty="0">
                <a:solidFill>
                  <a:schemeClr val="dk1"/>
                </a:solidFill>
              </a:rPr>
              <a:t>Directives</a:t>
            </a:r>
            <a:endParaRPr sz="1600" dirty="0">
              <a:solidFill>
                <a:schemeClr val="dk1"/>
              </a:solidFill>
            </a:endParaRPr>
          </a:p>
          <a:p>
            <a:pPr lvl="1" indent="-406390">
              <a:spcBef>
                <a:spcPts val="0"/>
              </a:spcBef>
              <a:buClr>
                <a:schemeClr val="dk1"/>
              </a:buClr>
              <a:buSzPts val="1200"/>
            </a:pPr>
            <a:r>
              <a:rPr lang="en-US" sz="1600" dirty="0">
                <a:solidFill>
                  <a:schemeClr val="dk1"/>
                </a:solidFill>
              </a:rPr>
              <a:t>Standard Operating Procedures</a:t>
            </a:r>
            <a:endParaRPr sz="1600" dirty="0">
              <a:solidFill>
                <a:schemeClr val="dk1"/>
              </a:solidFill>
            </a:endParaRPr>
          </a:p>
        </p:txBody>
      </p:sp>
      <p:sp>
        <p:nvSpPr>
          <p:cNvPr id="2" name="Slide Number Placeholder 1">
            <a:extLst>
              <a:ext uri="{FF2B5EF4-FFF2-40B4-BE49-F238E27FC236}">
                <a16:creationId xmlns:a16="http://schemas.microsoft.com/office/drawing/2014/main" id="{94DF675F-2AC0-4F82-9717-FF27CAE807B4}"/>
              </a:ext>
            </a:extLst>
          </p:cNvPr>
          <p:cNvSpPr>
            <a:spLocks noGrp="1"/>
          </p:cNvSpPr>
          <p:nvPr>
            <p:ph type="sldNum" sz="quarter" idx="12"/>
          </p:nvPr>
        </p:nvSpPr>
        <p:spPr/>
        <p:txBody>
          <a:bodyPr/>
          <a:lstStyle/>
          <a:p>
            <a:fld id="{00000000-1234-1234-1234-123412341234}" type="slidenum">
              <a:rPr lang="en-US" smtClean="0"/>
              <a:pPr/>
              <a:t>163</a:t>
            </a:fld>
            <a:endParaRPr lang="en-US"/>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sp>
        <p:nvSpPr>
          <p:cNvPr id="1519" name="Google Shape;1519;p206"/>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Administrative, Technical &amp; Physical Controls </a:t>
            </a:r>
            <a:endParaRPr dirty="0">
              <a:latin typeface="Arial" panose="020B0604020202020204" pitchFamily="34" charset="0"/>
              <a:ea typeface="Assistant ExtraBold"/>
            </a:endParaRPr>
          </a:p>
        </p:txBody>
      </p:sp>
      <p:sp>
        <p:nvSpPr>
          <p:cNvPr id="4" name="Content Placeholder 3">
            <a:extLst>
              <a:ext uri="{FF2B5EF4-FFF2-40B4-BE49-F238E27FC236}">
                <a16:creationId xmlns:a16="http://schemas.microsoft.com/office/drawing/2014/main" id="{5CC25AE7-D2C0-453F-B285-1A94E5415D59}"/>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E24BB89C-DA38-4698-A056-29934FCECA4C}"/>
              </a:ext>
            </a:extLst>
          </p:cNvPr>
          <p:cNvSpPr>
            <a:spLocks noGrp="1"/>
          </p:cNvSpPr>
          <p:nvPr>
            <p:ph type="sldNum" sz="quarter" idx="12"/>
          </p:nvPr>
        </p:nvSpPr>
        <p:spPr/>
        <p:txBody>
          <a:bodyPr/>
          <a:lstStyle/>
          <a:p>
            <a:fld id="{00000000-1234-1234-1234-123412341234}" type="slidenum">
              <a:rPr lang="en-US" smtClean="0"/>
              <a:pPr/>
              <a:t>164</a:t>
            </a:fld>
            <a:endParaRPr lang="en-US"/>
          </a:p>
        </p:txBody>
      </p:sp>
      <p:sp>
        <p:nvSpPr>
          <p:cNvPr id="1520" name="Google Shape;1520;p206"/>
          <p:cNvSpPr/>
          <p:nvPr/>
        </p:nvSpPr>
        <p:spPr>
          <a:xfrm>
            <a:off x="759400" y="1039533"/>
            <a:ext cx="10528800" cy="4625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p207"/>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Control, Design &amp; Implementation</a:t>
            </a:r>
            <a:endParaRPr dirty="0">
              <a:latin typeface="Arial" panose="020B0604020202020204" pitchFamily="34" charset="0"/>
              <a:ea typeface="Assistant ExtraBold"/>
            </a:endParaRPr>
          </a:p>
        </p:txBody>
      </p:sp>
      <p:sp>
        <p:nvSpPr>
          <p:cNvPr id="4" name="Content Placeholder 3">
            <a:extLst>
              <a:ext uri="{FF2B5EF4-FFF2-40B4-BE49-F238E27FC236}">
                <a16:creationId xmlns:a16="http://schemas.microsoft.com/office/drawing/2014/main" id="{B6666501-4D8E-4D1A-B81E-7602DC97E57E}"/>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411F177F-697F-4618-92ED-D0B43158FF4D}"/>
              </a:ext>
            </a:extLst>
          </p:cNvPr>
          <p:cNvSpPr>
            <a:spLocks noGrp="1"/>
          </p:cNvSpPr>
          <p:nvPr>
            <p:ph type="sldNum" sz="quarter" idx="12"/>
          </p:nvPr>
        </p:nvSpPr>
        <p:spPr/>
        <p:txBody>
          <a:bodyPr/>
          <a:lstStyle/>
          <a:p>
            <a:fld id="{00000000-1234-1234-1234-123412341234}" type="slidenum">
              <a:rPr lang="en-US" smtClean="0"/>
              <a:pPr/>
              <a:t>165</a:t>
            </a:fld>
            <a:endParaRPr lang="en-US"/>
          </a:p>
        </p:txBody>
      </p:sp>
      <p:sp>
        <p:nvSpPr>
          <p:cNvPr id="1526" name="Google Shape;1526;p207"/>
          <p:cNvSpPr/>
          <p:nvPr/>
        </p:nvSpPr>
        <p:spPr>
          <a:xfrm>
            <a:off x="580800" y="1139367"/>
            <a:ext cx="11030400" cy="4234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p211"/>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467" dirty="0"/>
              <a:t>Control Activities, Objectives, Practices, &amp; Metrics </a:t>
            </a:r>
            <a:endParaRPr sz="3467" dirty="0">
              <a:latin typeface="Arial" panose="020B0604020202020204" pitchFamily="34" charset="0"/>
              <a:ea typeface="Assistant ExtraBold"/>
            </a:endParaRPr>
          </a:p>
        </p:txBody>
      </p:sp>
      <p:sp>
        <p:nvSpPr>
          <p:cNvPr id="1550" name="Google Shape;1550;p211"/>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175936" indent="-423323">
              <a:spcBef>
                <a:spcPts val="84"/>
              </a:spcBef>
              <a:buClr>
                <a:schemeClr val="dk1"/>
              </a:buClr>
              <a:buSzPts val="1400"/>
            </a:pPr>
            <a:r>
              <a:rPr lang="en-US">
                <a:solidFill>
                  <a:schemeClr val="dk1"/>
                </a:solidFill>
              </a:rPr>
              <a:t>Reducing IT risk to acceptable risk levels requires measurement  and monitoring</a:t>
            </a:r>
            <a:endParaRPr>
              <a:solidFill>
                <a:schemeClr val="dk1"/>
              </a:solidFill>
            </a:endParaRPr>
          </a:p>
          <a:p>
            <a:pPr marR="4481" indent="-423323">
              <a:spcBef>
                <a:spcPts val="84"/>
              </a:spcBef>
              <a:buSzPts val="1400"/>
            </a:pPr>
            <a:r>
              <a:rPr lang="en-US">
                <a:solidFill>
                  <a:schemeClr val="dk1"/>
                </a:solidFill>
              </a:rPr>
              <a:t>This phase supports the risk and control monitoring and reporting  phase by putting mechanisms into place to measure risk and  controls</a:t>
            </a:r>
            <a:endParaRPr>
              <a:solidFill>
                <a:schemeClr val="dk1"/>
              </a:solidFill>
            </a:endParaRPr>
          </a:p>
          <a:p>
            <a:pPr marR="175936" indent="0">
              <a:spcBef>
                <a:spcPts val="84"/>
              </a:spcBef>
              <a:buNone/>
            </a:pPr>
            <a:endParaRPr>
              <a:solidFill>
                <a:schemeClr val="dk1"/>
              </a:solidFill>
            </a:endParaRPr>
          </a:p>
        </p:txBody>
      </p:sp>
      <p:sp>
        <p:nvSpPr>
          <p:cNvPr id="2" name="Slide Number Placeholder 1">
            <a:extLst>
              <a:ext uri="{FF2B5EF4-FFF2-40B4-BE49-F238E27FC236}">
                <a16:creationId xmlns:a16="http://schemas.microsoft.com/office/drawing/2014/main" id="{853D3DA5-75CB-4BD3-9F5E-3D8E0E104ED6}"/>
              </a:ext>
            </a:extLst>
          </p:cNvPr>
          <p:cNvSpPr>
            <a:spLocks noGrp="1"/>
          </p:cNvSpPr>
          <p:nvPr>
            <p:ph type="sldNum" sz="quarter" idx="12"/>
          </p:nvPr>
        </p:nvSpPr>
        <p:spPr/>
        <p:txBody>
          <a:bodyPr/>
          <a:lstStyle/>
          <a:p>
            <a:fld id="{00000000-1234-1234-1234-123412341234}" type="slidenum">
              <a:rPr lang="en-US" smtClean="0"/>
              <a:pPr/>
              <a:t>166</a:t>
            </a:fld>
            <a:endParaRPr lang="en-US"/>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pic>
        <p:nvPicPr>
          <p:cNvPr id="6" name="Picture 5">
            <a:extLst>
              <a:ext uri="{FF2B5EF4-FFF2-40B4-BE49-F238E27FC236}">
                <a16:creationId xmlns:a16="http://schemas.microsoft.com/office/drawing/2014/main" id="{AB2F9942-49AD-4EB0-BDDB-068D23E1572D}"/>
              </a:ext>
            </a:extLst>
          </p:cNvPr>
          <p:cNvPicPr>
            <a:picLocks noChangeAspect="1"/>
          </p:cNvPicPr>
          <p:nvPr/>
        </p:nvPicPr>
        <p:blipFill>
          <a:blip r:embed="rId3"/>
          <a:stretch>
            <a:fillRect/>
          </a:stretch>
        </p:blipFill>
        <p:spPr>
          <a:xfrm>
            <a:off x="0" y="1"/>
            <a:ext cx="12192000" cy="6314831"/>
          </a:xfrm>
          <a:prstGeom prst="rect">
            <a:avLst/>
          </a:prstGeom>
        </p:spPr>
      </p:pic>
      <p:sp>
        <p:nvSpPr>
          <p:cNvPr id="5" name="Title 4">
            <a:extLst>
              <a:ext uri="{FF2B5EF4-FFF2-40B4-BE49-F238E27FC236}">
                <a16:creationId xmlns:a16="http://schemas.microsoft.com/office/drawing/2014/main" id="{A1882544-7BC7-4E21-ABC7-1FB2E03E50A6}"/>
              </a:ext>
            </a:extLst>
          </p:cNvPr>
          <p:cNvSpPr>
            <a:spLocks noGrp="1"/>
          </p:cNvSpPr>
          <p:nvPr>
            <p:ph type="title"/>
          </p:nvPr>
        </p:nvSpPr>
        <p:spPr/>
        <p:txBody>
          <a:bodyPr/>
          <a:lstStyle/>
          <a:p>
            <a:endParaRPr lang="en-US"/>
          </a:p>
        </p:txBody>
      </p:sp>
      <p:sp>
        <p:nvSpPr>
          <p:cNvPr id="2" name="Slide Number Placeholder 1">
            <a:extLst>
              <a:ext uri="{FF2B5EF4-FFF2-40B4-BE49-F238E27FC236}">
                <a16:creationId xmlns:a16="http://schemas.microsoft.com/office/drawing/2014/main" id="{9F20C2DE-381E-4A68-94B1-0E67D1F2944F}"/>
              </a:ext>
            </a:extLst>
          </p:cNvPr>
          <p:cNvSpPr>
            <a:spLocks noGrp="1"/>
          </p:cNvSpPr>
          <p:nvPr>
            <p:ph type="sldNum" sz="quarter" idx="12"/>
          </p:nvPr>
        </p:nvSpPr>
        <p:spPr/>
        <p:txBody>
          <a:bodyPr/>
          <a:lstStyle/>
          <a:p>
            <a:fld id="{00000000-1234-1234-1234-123412341234}" type="slidenum">
              <a:rPr lang="en-US" smtClean="0"/>
              <a:pPr/>
              <a:t>167</a:t>
            </a:fld>
            <a:endParaRPr 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16"/>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lvl="0"/>
            <a:r>
              <a:rPr lang="en-US" dirty="0"/>
              <a:t>Risk and Control Monitoring and Reporting</a:t>
            </a:r>
            <a:endParaRPr dirty="0"/>
          </a:p>
        </p:txBody>
      </p:sp>
      <p:sp>
        <p:nvSpPr>
          <p:cNvPr id="5" name="Text Placeholder 4">
            <a:extLst>
              <a:ext uri="{FF2B5EF4-FFF2-40B4-BE49-F238E27FC236}">
                <a16:creationId xmlns:a16="http://schemas.microsoft.com/office/drawing/2014/main" id="{734EEB48-4688-4589-8B5B-D350CC4F5C96}"/>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1FAA1689-D80C-4E31-8D10-B63A2C5B75A1}"/>
              </a:ext>
            </a:extLst>
          </p:cNvPr>
          <p:cNvSpPr>
            <a:spLocks noGrp="1"/>
          </p:cNvSpPr>
          <p:nvPr>
            <p:ph type="sldNum" sz="quarter" idx="12"/>
          </p:nvPr>
        </p:nvSpPr>
        <p:spPr/>
        <p:txBody>
          <a:bodyPr/>
          <a:lstStyle/>
          <a:p>
            <a:fld id="{00000000-1234-1234-1234-123412341234}" type="slidenum">
              <a:rPr lang="en-US" smtClean="0"/>
              <a:pPr/>
              <a:t>168</a:t>
            </a:fld>
            <a:endParaRPr lang="en-US"/>
          </a:p>
        </p:txBody>
      </p:sp>
    </p:spTree>
    <p:extLst>
      <p:ext uri="{BB962C8B-B14F-4D97-AF65-F5344CB8AC3E}">
        <p14:creationId xmlns:p14="http://schemas.microsoft.com/office/powerpoint/2010/main" val="23140078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sp>
        <p:nvSpPr>
          <p:cNvPr id="1660" name="Google Shape;1660;p216"/>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467" dirty="0"/>
              <a:t>Risk and Control Monitoring and Reporting</a:t>
            </a:r>
            <a:endParaRPr sz="3467" dirty="0">
              <a:latin typeface="Arial" panose="020B0604020202020204" pitchFamily="34" charset="0"/>
              <a:ea typeface="Assistant ExtraBold"/>
            </a:endParaRPr>
          </a:p>
        </p:txBody>
      </p:sp>
      <p:sp>
        <p:nvSpPr>
          <p:cNvPr id="4" name="Content Placeholder 3">
            <a:extLst>
              <a:ext uri="{FF2B5EF4-FFF2-40B4-BE49-F238E27FC236}">
                <a16:creationId xmlns:a16="http://schemas.microsoft.com/office/drawing/2014/main" id="{419F03B4-1C26-4EA1-ADED-70B0460458DD}"/>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B50FCE24-30CA-4FB6-8FAD-CF2CCFEFD017}"/>
              </a:ext>
            </a:extLst>
          </p:cNvPr>
          <p:cNvSpPr>
            <a:spLocks noGrp="1"/>
          </p:cNvSpPr>
          <p:nvPr>
            <p:ph type="sldNum" sz="quarter" idx="12"/>
          </p:nvPr>
        </p:nvSpPr>
        <p:spPr/>
        <p:txBody>
          <a:bodyPr/>
          <a:lstStyle/>
          <a:p>
            <a:fld id="{00000000-1234-1234-1234-123412341234}" type="slidenum">
              <a:rPr lang="en-US" smtClean="0"/>
              <a:pPr/>
              <a:t>169</a:t>
            </a:fld>
            <a:endParaRPr lang="en-US"/>
          </a:p>
        </p:txBody>
      </p:sp>
      <p:sp>
        <p:nvSpPr>
          <p:cNvPr id="1661" name="Google Shape;1661;p216"/>
          <p:cNvSpPr/>
          <p:nvPr/>
        </p:nvSpPr>
        <p:spPr>
          <a:xfrm>
            <a:off x="2121432" y="1565068"/>
            <a:ext cx="7387600" cy="5053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14"/>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latin typeface="Arial" panose="020B0604020202020204" pitchFamily="34" charset="0"/>
                <a:ea typeface="Assistant ExtraBold"/>
              </a:rPr>
              <a:t>Domain 1 Agenda</a:t>
            </a:r>
            <a:endParaRPr dirty="0">
              <a:latin typeface="Arial" panose="020B0604020202020204" pitchFamily="34" charset="0"/>
              <a:ea typeface="Assistant ExtraBold"/>
            </a:endParaRPr>
          </a:p>
        </p:txBody>
      </p:sp>
      <p:sp>
        <p:nvSpPr>
          <p:cNvPr id="993" name="Google Shape;993;p114"/>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391637" marR="4483" indent="-380990">
              <a:spcBef>
                <a:spcPts val="53"/>
              </a:spcBef>
            </a:pPr>
            <a:r>
              <a:rPr lang="en-US" dirty="0"/>
              <a:t>Principles of Information Security</a:t>
            </a:r>
          </a:p>
          <a:p>
            <a:pPr marL="391637" marR="4483" indent="-380990">
              <a:spcBef>
                <a:spcPts val="53"/>
              </a:spcBef>
            </a:pPr>
            <a:r>
              <a:rPr lang="en-US" dirty="0"/>
              <a:t>Corporate Governance</a:t>
            </a:r>
          </a:p>
          <a:p>
            <a:pPr marL="391637" marR="4483" indent="-380990">
              <a:spcBef>
                <a:spcPts val="53"/>
              </a:spcBef>
            </a:pPr>
            <a:r>
              <a:rPr lang="en-US" dirty="0"/>
              <a:t>Understanding GRC</a:t>
            </a:r>
            <a:endParaRPr dirty="0"/>
          </a:p>
          <a:p>
            <a:pPr marL="391637" marR="4483" indent="-380990">
              <a:spcBef>
                <a:spcPts val="53"/>
              </a:spcBef>
            </a:pPr>
            <a:r>
              <a:rPr lang="en-US" dirty="0"/>
              <a:t>Information Security Strategy and Roadmap</a:t>
            </a:r>
            <a:endParaRPr dirty="0"/>
          </a:p>
          <a:p>
            <a:pPr marL="391637" marR="4483" indent="-380990">
              <a:spcBef>
                <a:spcPts val="53"/>
              </a:spcBef>
            </a:pPr>
            <a:r>
              <a:rPr lang="en-US" dirty="0"/>
              <a:t>Information Security Frameworks</a:t>
            </a:r>
            <a:endParaRPr dirty="0"/>
          </a:p>
          <a:p>
            <a:pPr marL="391637" marR="4483" indent="-380990">
              <a:spcBef>
                <a:spcPts val="53"/>
              </a:spcBef>
            </a:pPr>
            <a:r>
              <a:rPr lang="en-US" dirty="0"/>
              <a:t>Information Security Program</a:t>
            </a:r>
          </a:p>
          <a:p>
            <a:pPr marL="391637" marR="4483" indent="-380990">
              <a:spcBef>
                <a:spcPts val="53"/>
              </a:spcBef>
            </a:pPr>
            <a:r>
              <a:rPr lang="en-US" dirty="0"/>
              <a:t>Project Management</a:t>
            </a:r>
          </a:p>
          <a:p>
            <a:pPr marL="391637" marR="4483" indent="-380990">
              <a:spcBef>
                <a:spcPts val="53"/>
              </a:spcBef>
            </a:pPr>
            <a:r>
              <a:rPr lang="en-US" dirty="0"/>
              <a:t>Policies, Standards, Guidelines and Procedures</a:t>
            </a:r>
            <a:endParaRPr dirty="0"/>
          </a:p>
          <a:p>
            <a:pPr marL="391637" marR="4483" indent="-380990">
              <a:spcBef>
                <a:spcPts val="53"/>
              </a:spcBef>
            </a:pPr>
            <a:r>
              <a:rPr lang="en-US" dirty="0"/>
              <a:t>Roles and Responsibilities</a:t>
            </a:r>
            <a:endParaRPr dirty="0"/>
          </a:p>
          <a:p>
            <a:pPr marL="391637" marR="4483" indent="-380990">
              <a:spcBef>
                <a:spcPts val="53"/>
              </a:spcBef>
            </a:pPr>
            <a:r>
              <a:rPr lang="en-US" dirty="0"/>
              <a:t>Ethics</a:t>
            </a:r>
          </a:p>
          <a:p>
            <a:pPr marL="391637" marR="4483" indent="-380990">
              <a:spcBef>
                <a:spcPts val="53"/>
              </a:spcBef>
            </a:pPr>
            <a:r>
              <a:rPr lang="en-US" dirty="0"/>
              <a:t>Summary and Review</a:t>
            </a:r>
            <a:endParaRPr dirty="0"/>
          </a:p>
          <a:p>
            <a:pPr marL="391637" marR="4483" indent="-296326">
              <a:spcBef>
                <a:spcPts val="53"/>
              </a:spcBef>
              <a:buNone/>
            </a:pPr>
            <a:endParaRPr dirty="0"/>
          </a:p>
          <a:p>
            <a:pPr marL="391637" marR="4483" indent="-296326">
              <a:spcBef>
                <a:spcPts val="53"/>
              </a:spcBef>
              <a:buNone/>
            </a:pPr>
            <a:endParaRPr dirty="0"/>
          </a:p>
        </p:txBody>
      </p:sp>
      <p:sp>
        <p:nvSpPr>
          <p:cNvPr id="2" name="Slide Number Placeholder 1">
            <a:extLst>
              <a:ext uri="{FF2B5EF4-FFF2-40B4-BE49-F238E27FC236}">
                <a16:creationId xmlns:a16="http://schemas.microsoft.com/office/drawing/2014/main" id="{1FA928A1-4BFD-4D45-B870-5B01A76BAADE}"/>
              </a:ext>
            </a:extLst>
          </p:cNvPr>
          <p:cNvSpPr>
            <a:spLocks noGrp="1"/>
          </p:cNvSpPr>
          <p:nvPr>
            <p:ph type="sldNum" sz="quarter" idx="12"/>
          </p:nvPr>
        </p:nvSpPr>
        <p:spPr/>
        <p:txBody>
          <a:bodyPr/>
          <a:lstStyle/>
          <a:p>
            <a:fld id="{00000000-1234-1234-1234-123412341234}" type="slidenum">
              <a:rPr lang="en-US" smtClean="0"/>
              <a:pPr/>
              <a:t>17</a:t>
            </a:fld>
            <a:endParaRPr lang="en-US"/>
          </a:p>
        </p:txBody>
      </p:sp>
    </p:spTree>
    <p:extLst>
      <p:ext uri="{BB962C8B-B14F-4D97-AF65-F5344CB8AC3E}">
        <p14:creationId xmlns:p14="http://schemas.microsoft.com/office/powerpoint/2010/main" val="88055745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217"/>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467" dirty="0"/>
              <a:t>Risk and Control Monitoring and Reporting</a:t>
            </a:r>
            <a:endParaRPr sz="3467" dirty="0">
              <a:latin typeface="Arial" panose="020B0604020202020204" pitchFamily="34" charset="0"/>
              <a:ea typeface="Assistant ExtraBold"/>
            </a:endParaRPr>
          </a:p>
        </p:txBody>
      </p:sp>
      <p:sp>
        <p:nvSpPr>
          <p:cNvPr id="1667" name="Google Shape;1667;p217"/>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4481" indent="-423323">
              <a:buClr>
                <a:schemeClr val="dk1"/>
              </a:buClr>
              <a:buSzPts val="1400"/>
            </a:pPr>
            <a:r>
              <a:rPr lang="en-US" dirty="0">
                <a:solidFill>
                  <a:schemeClr val="dk1"/>
                </a:solidFill>
              </a:rPr>
              <a:t>A risk response is designed and implemented based on a risk assessment  that was conducted at a single point in time</a:t>
            </a:r>
            <a:endParaRPr dirty="0">
              <a:solidFill>
                <a:schemeClr val="dk1"/>
              </a:solidFill>
            </a:endParaRPr>
          </a:p>
          <a:p>
            <a:pPr marR="92450" indent="-423323">
              <a:spcBef>
                <a:spcPts val="31"/>
              </a:spcBef>
              <a:buClr>
                <a:schemeClr val="dk1"/>
              </a:buClr>
              <a:buSzPts val="1400"/>
            </a:pPr>
            <a:r>
              <a:rPr lang="en-US" dirty="0">
                <a:solidFill>
                  <a:schemeClr val="dk1"/>
                </a:solidFill>
              </a:rPr>
              <a:t>Because of the changing nature of risk and associated controls, ongoing  monitoring is an essential step of the risk management life cycle.  </a:t>
            </a:r>
            <a:endParaRPr dirty="0">
              <a:solidFill>
                <a:schemeClr val="dk1"/>
              </a:solidFill>
            </a:endParaRPr>
          </a:p>
          <a:p>
            <a:pPr marR="92450" lvl="1" indent="-423323">
              <a:spcBef>
                <a:spcPts val="31"/>
              </a:spcBef>
              <a:buClr>
                <a:schemeClr val="dk1"/>
              </a:buClr>
              <a:buSzPts val="1400"/>
            </a:pPr>
            <a:r>
              <a:rPr lang="en-US" dirty="0">
                <a:solidFill>
                  <a:schemeClr val="dk1"/>
                </a:solidFill>
              </a:rPr>
              <a:t>Controls can become less effective</a:t>
            </a:r>
            <a:endParaRPr dirty="0">
              <a:solidFill>
                <a:schemeClr val="dk1"/>
              </a:solidFill>
            </a:endParaRPr>
          </a:p>
          <a:p>
            <a:pPr lvl="1" indent="-423323">
              <a:spcBef>
                <a:spcPts val="27"/>
              </a:spcBef>
              <a:buClr>
                <a:schemeClr val="dk1"/>
              </a:buClr>
              <a:buSzPts val="1400"/>
            </a:pPr>
            <a:r>
              <a:rPr lang="en-US" dirty="0">
                <a:solidFill>
                  <a:schemeClr val="dk1"/>
                </a:solidFill>
              </a:rPr>
              <a:t>The operational environment may change, and </a:t>
            </a:r>
            <a:endParaRPr dirty="0">
              <a:solidFill>
                <a:schemeClr val="dk1"/>
              </a:solidFill>
            </a:endParaRPr>
          </a:p>
          <a:p>
            <a:pPr lvl="1" indent="-423323">
              <a:spcBef>
                <a:spcPts val="27"/>
              </a:spcBef>
              <a:buClr>
                <a:schemeClr val="dk1"/>
              </a:buClr>
              <a:buSzPts val="1400"/>
            </a:pPr>
            <a:r>
              <a:rPr lang="en-US" dirty="0">
                <a:solidFill>
                  <a:schemeClr val="dk1"/>
                </a:solidFill>
              </a:rPr>
              <a:t>New threats, technologies and vulnerabilities may emerge</a:t>
            </a:r>
            <a:endParaRPr dirty="0">
              <a:solidFill>
                <a:schemeClr val="dk1"/>
              </a:solidFill>
            </a:endParaRPr>
          </a:p>
        </p:txBody>
      </p:sp>
      <p:sp>
        <p:nvSpPr>
          <p:cNvPr id="2" name="Slide Number Placeholder 1">
            <a:extLst>
              <a:ext uri="{FF2B5EF4-FFF2-40B4-BE49-F238E27FC236}">
                <a16:creationId xmlns:a16="http://schemas.microsoft.com/office/drawing/2014/main" id="{7AC83854-8BC3-42CD-8377-099A194483B7}"/>
              </a:ext>
            </a:extLst>
          </p:cNvPr>
          <p:cNvSpPr>
            <a:spLocks noGrp="1"/>
          </p:cNvSpPr>
          <p:nvPr>
            <p:ph type="sldNum" sz="quarter" idx="12"/>
          </p:nvPr>
        </p:nvSpPr>
        <p:spPr/>
        <p:txBody>
          <a:bodyPr/>
          <a:lstStyle/>
          <a:p>
            <a:fld id="{00000000-1234-1234-1234-123412341234}" type="slidenum">
              <a:rPr lang="en-US" smtClean="0"/>
              <a:pPr/>
              <a:t>170</a:t>
            </a:fld>
            <a:endParaRPr 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233"/>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467" dirty="0"/>
              <a:t>Monitoring Controls</a:t>
            </a:r>
            <a:endParaRPr sz="3467" dirty="0">
              <a:latin typeface="Arial" panose="020B0604020202020204" pitchFamily="34" charset="0"/>
              <a:ea typeface="Assistant ExtraBold"/>
            </a:endParaRPr>
          </a:p>
        </p:txBody>
      </p:sp>
      <p:sp>
        <p:nvSpPr>
          <p:cNvPr id="1763" name="Google Shape;1763;p233"/>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4481" indent="-423323">
              <a:buClr>
                <a:schemeClr val="dk1"/>
              </a:buClr>
              <a:buSzPts val="1400"/>
            </a:pPr>
            <a:r>
              <a:rPr lang="en-US">
                <a:solidFill>
                  <a:schemeClr val="dk1"/>
                </a:solidFill>
              </a:rPr>
              <a:t>The purpose of control monitoring is to verify whether the control  is effectively addressing the risk.</a:t>
            </a:r>
            <a:endParaRPr>
              <a:solidFill>
                <a:schemeClr val="dk1"/>
              </a:solidFill>
            </a:endParaRPr>
          </a:p>
          <a:p>
            <a:pPr marR="44264" indent="-423323">
              <a:spcBef>
                <a:spcPts val="84"/>
              </a:spcBef>
              <a:buClr>
                <a:schemeClr val="dk1"/>
              </a:buClr>
              <a:buSzPts val="1400"/>
            </a:pPr>
            <a:r>
              <a:rPr lang="en-US">
                <a:solidFill>
                  <a:schemeClr val="dk1"/>
                </a:solidFill>
              </a:rPr>
              <a:t>The purpose of risk monitoring is to collect, validate and evaluate goals and metrics, to monitor that processes are performing as  expected, and to provide reporting.</a:t>
            </a:r>
            <a:endParaRPr>
              <a:solidFill>
                <a:schemeClr val="dk1"/>
              </a:solidFill>
            </a:endParaRPr>
          </a:p>
          <a:p>
            <a:pPr indent="-423323">
              <a:buClr>
                <a:schemeClr val="dk1"/>
              </a:buClr>
              <a:buSzPts val="1400"/>
            </a:pPr>
            <a:r>
              <a:rPr lang="en-US">
                <a:solidFill>
                  <a:schemeClr val="dk1"/>
                </a:solidFill>
              </a:rPr>
              <a:t>Monitoring may be done through self-assessment or independent assurance reviews.</a:t>
            </a:r>
            <a:endParaRPr>
              <a:solidFill>
                <a:schemeClr val="dk1"/>
              </a:solidFill>
            </a:endParaRPr>
          </a:p>
          <a:p>
            <a:pPr marR="202271" indent="-423323">
              <a:spcBef>
                <a:spcPts val="88"/>
              </a:spcBef>
              <a:buClr>
                <a:schemeClr val="dk1"/>
              </a:buClr>
              <a:buSzPts val="1400"/>
            </a:pPr>
            <a:r>
              <a:rPr lang="en-US">
                <a:solidFill>
                  <a:schemeClr val="dk1"/>
                </a:solidFill>
              </a:rPr>
              <a:t>The risk practitioner should encourage management and process  owners to positive ownership of control improvement.</a:t>
            </a:r>
            <a:endParaRPr>
              <a:solidFill>
                <a:schemeClr val="dk1"/>
              </a:solidFill>
            </a:endParaRPr>
          </a:p>
          <a:p>
            <a:pPr marL="0" marR="967093" indent="0">
              <a:spcBef>
                <a:spcPts val="13"/>
              </a:spcBef>
              <a:buNone/>
            </a:pPr>
            <a:endParaRPr>
              <a:solidFill>
                <a:schemeClr val="dk1"/>
              </a:solidFill>
            </a:endParaRPr>
          </a:p>
        </p:txBody>
      </p:sp>
      <p:sp>
        <p:nvSpPr>
          <p:cNvPr id="2" name="Slide Number Placeholder 1">
            <a:extLst>
              <a:ext uri="{FF2B5EF4-FFF2-40B4-BE49-F238E27FC236}">
                <a16:creationId xmlns:a16="http://schemas.microsoft.com/office/drawing/2014/main" id="{2F3F73A2-1C5B-4088-9553-A63CF85B1C19}"/>
              </a:ext>
            </a:extLst>
          </p:cNvPr>
          <p:cNvSpPr>
            <a:spLocks noGrp="1"/>
          </p:cNvSpPr>
          <p:nvPr>
            <p:ph type="sldNum" sz="quarter" idx="12"/>
          </p:nvPr>
        </p:nvSpPr>
        <p:spPr/>
        <p:txBody>
          <a:bodyPr/>
          <a:lstStyle/>
          <a:p>
            <a:fld id="{00000000-1234-1234-1234-123412341234}" type="slidenum">
              <a:rPr lang="en-US" smtClean="0"/>
              <a:pPr/>
              <a:t>171</a:t>
            </a:fld>
            <a:endParaRPr lang="en-US"/>
          </a:p>
        </p:txBody>
      </p:sp>
    </p:spTree>
    <p:extLst>
      <p:ext uri="{BB962C8B-B14F-4D97-AF65-F5344CB8AC3E}">
        <p14:creationId xmlns:p14="http://schemas.microsoft.com/office/powerpoint/2010/main" val="42304698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sp>
        <p:nvSpPr>
          <p:cNvPr id="1756" name="Google Shape;1756;p232"/>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467" dirty="0"/>
              <a:t>Monitoring Controls</a:t>
            </a:r>
            <a:endParaRPr sz="3467" dirty="0">
              <a:latin typeface="Arial" panose="020B0604020202020204" pitchFamily="34" charset="0"/>
              <a:ea typeface="Assistant ExtraBold"/>
            </a:endParaRPr>
          </a:p>
        </p:txBody>
      </p:sp>
      <p:sp>
        <p:nvSpPr>
          <p:cNvPr id="1757" name="Google Shape;1757;p232"/>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0" indent="0">
              <a:spcBef>
                <a:spcPts val="88"/>
              </a:spcBef>
              <a:buNone/>
            </a:pPr>
            <a:r>
              <a:rPr lang="en-US" sz="1600">
                <a:solidFill>
                  <a:schemeClr val="dk1"/>
                </a:solidFill>
              </a:rPr>
              <a:t>The steps to monitoring controls are:</a:t>
            </a:r>
            <a:endParaRPr sz="1600">
              <a:solidFill>
                <a:schemeClr val="dk1"/>
              </a:solidFill>
            </a:endParaRPr>
          </a:p>
          <a:p>
            <a:pPr indent="-406390">
              <a:buClr>
                <a:schemeClr val="dk1"/>
              </a:buClr>
              <a:buSzPts val="1200"/>
              <a:buAutoNum type="arabicPeriod"/>
            </a:pPr>
            <a:r>
              <a:rPr lang="en-US" sz="1600">
                <a:solidFill>
                  <a:schemeClr val="dk1"/>
                </a:solidFill>
              </a:rPr>
              <a:t>Identify and confirm risk control owners and stakeholders.</a:t>
            </a:r>
            <a:endParaRPr sz="1600">
              <a:solidFill>
                <a:schemeClr val="dk1"/>
              </a:solidFill>
            </a:endParaRPr>
          </a:p>
          <a:p>
            <a:pPr marR="137837" indent="-406390">
              <a:buClr>
                <a:schemeClr val="dk1"/>
              </a:buClr>
              <a:buSzPts val="1200"/>
              <a:buAutoNum type="arabicPeriod"/>
            </a:pPr>
            <a:r>
              <a:rPr lang="en-US" sz="1600">
                <a:solidFill>
                  <a:schemeClr val="dk1"/>
                </a:solidFill>
              </a:rPr>
              <a:t>Engage with stakeholders and communicate the risk and  information security requirements and objectives for monitoring  and reporting.</a:t>
            </a:r>
            <a:endParaRPr sz="1600">
              <a:solidFill>
                <a:schemeClr val="dk1"/>
              </a:solidFill>
            </a:endParaRPr>
          </a:p>
          <a:p>
            <a:pPr indent="-406390">
              <a:buClr>
                <a:schemeClr val="dk1"/>
              </a:buClr>
              <a:buSzPts val="1200"/>
              <a:buAutoNum type="arabicPeriod"/>
            </a:pPr>
            <a:r>
              <a:rPr lang="en-US" sz="1600">
                <a:solidFill>
                  <a:schemeClr val="dk1"/>
                </a:solidFill>
              </a:rPr>
              <a:t>Align and continually maintain the information security</a:t>
            </a:r>
            <a:endParaRPr sz="1600">
              <a:solidFill>
                <a:schemeClr val="dk1"/>
              </a:solidFill>
            </a:endParaRPr>
          </a:p>
          <a:p>
            <a:pPr lvl="1" indent="-406390">
              <a:spcBef>
                <a:spcPts val="0"/>
              </a:spcBef>
              <a:buClr>
                <a:schemeClr val="dk1"/>
              </a:buClr>
              <a:buSzPts val="1200"/>
            </a:pPr>
            <a:r>
              <a:rPr lang="en-US" sz="1600">
                <a:solidFill>
                  <a:schemeClr val="dk1"/>
                </a:solidFill>
              </a:rPr>
              <a:t>Monitoring and evaluation approach with the IT and enterprise approaches.</a:t>
            </a:r>
            <a:endParaRPr sz="1600">
              <a:solidFill>
                <a:schemeClr val="dk1"/>
              </a:solidFill>
            </a:endParaRPr>
          </a:p>
          <a:p>
            <a:pPr marR="806285" indent="-406390">
              <a:buClr>
                <a:schemeClr val="dk1"/>
              </a:buClr>
              <a:buSzPts val="1200"/>
              <a:buAutoNum type="arabicPeriod"/>
            </a:pPr>
            <a:r>
              <a:rPr lang="en-US" sz="1600">
                <a:solidFill>
                  <a:schemeClr val="dk1"/>
                </a:solidFill>
              </a:rPr>
              <a:t>Establish the information security monitoring process and  procedure.</a:t>
            </a:r>
            <a:endParaRPr sz="1600">
              <a:solidFill>
                <a:schemeClr val="dk1"/>
              </a:solidFill>
            </a:endParaRPr>
          </a:p>
          <a:p>
            <a:pPr marR="4481" indent="-406390">
              <a:buClr>
                <a:schemeClr val="dk1"/>
              </a:buClr>
              <a:buSzPts val="1200"/>
              <a:buAutoNum type="arabicPeriod"/>
            </a:pPr>
            <a:r>
              <a:rPr lang="en-US" sz="1600">
                <a:solidFill>
                  <a:schemeClr val="dk1"/>
                </a:solidFill>
              </a:rPr>
              <a:t>Agree on a life cycle management and change control process for  information security monitoring and reporting.</a:t>
            </a:r>
            <a:endParaRPr sz="1600">
              <a:solidFill>
                <a:schemeClr val="dk1"/>
              </a:solidFill>
            </a:endParaRPr>
          </a:p>
          <a:p>
            <a:pPr marR="967093" indent="-406390">
              <a:buClr>
                <a:schemeClr val="dk1"/>
              </a:buClr>
              <a:buSzPts val="1200"/>
              <a:buAutoNum type="arabicPeriod"/>
            </a:pPr>
            <a:r>
              <a:rPr lang="en-US" sz="1600">
                <a:solidFill>
                  <a:schemeClr val="dk1"/>
                </a:solidFill>
              </a:rPr>
              <a:t>Request, prioritize and allocate resources for monitoring  information security.</a:t>
            </a:r>
            <a:endParaRPr sz="1600">
              <a:solidFill>
                <a:schemeClr val="dk1"/>
              </a:solidFill>
            </a:endParaRPr>
          </a:p>
        </p:txBody>
      </p:sp>
      <p:sp>
        <p:nvSpPr>
          <p:cNvPr id="2" name="Slide Number Placeholder 1">
            <a:extLst>
              <a:ext uri="{FF2B5EF4-FFF2-40B4-BE49-F238E27FC236}">
                <a16:creationId xmlns:a16="http://schemas.microsoft.com/office/drawing/2014/main" id="{B695D098-EF76-4268-AAA6-1FACBEE21F77}"/>
              </a:ext>
            </a:extLst>
          </p:cNvPr>
          <p:cNvSpPr>
            <a:spLocks noGrp="1"/>
          </p:cNvSpPr>
          <p:nvPr>
            <p:ph type="sldNum" sz="quarter" idx="12"/>
          </p:nvPr>
        </p:nvSpPr>
        <p:spPr/>
        <p:txBody>
          <a:bodyPr/>
          <a:lstStyle/>
          <a:p>
            <a:fld id="{00000000-1234-1234-1234-123412341234}" type="slidenum">
              <a:rPr lang="en-US" smtClean="0"/>
              <a:pPr/>
              <a:t>172</a:t>
            </a:fld>
            <a:endParaRPr lang="en-US"/>
          </a:p>
        </p:txBody>
      </p:sp>
    </p:spTree>
    <p:extLst>
      <p:ext uri="{BB962C8B-B14F-4D97-AF65-F5344CB8AC3E}">
        <p14:creationId xmlns:p14="http://schemas.microsoft.com/office/powerpoint/2010/main" val="201916124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237"/>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467" dirty="0"/>
              <a:t>Results of Control Assessments</a:t>
            </a:r>
            <a:endParaRPr sz="3467" dirty="0">
              <a:latin typeface="Arial" panose="020B0604020202020204" pitchFamily="34" charset="0"/>
              <a:ea typeface="Assistant ExtraBold"/>
            </a:endParaRPr>
          </a:p>
        </p:txBody>
      </p:sp>
      <p:sp>
        <p:nvSpPr>
          <p:cNvPr id="1787" name="Google Shape;1787;p237"/>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460014" indent="-423323">
              <a:buClr>
                <a:schemeClr val="dk1"/>
              </a:buClr>
              <a:buSzPts val="1400"/>
            </a:pPr>
            <a:r>
              <a:rPr lang="en-US">
                <a:solidFill>
                  <a:schemeClr val="dk1"/>
                </a:solidFill>
              </a:rPr>
              <a:t>The effectiveness of control monitoring is dependent on the:  </a:t>
            </a:r>
            <a:endParaRPr>
              <a:solidFill>
                <a:schemeClr val="dk1"/>
              </a:solidFill>
            </a:endParaRPr>
          </a:p>
          <a:p>
            <a:pPr marR="460014" lvl="1" indent="-423323">
              <a:spcBef>
                <a:spcPts val="0"/>
              </a:spcBef>
              <a:buClr>
                <a:schemeClr val="dk1"/>
              </a:buClr>
              <a:buSzPts val="1400"/>
            </a:pPr>
            <a:r>
              <a:rPr lang="en-US">
                <a:solidFill>
                  <a:schemeClr val="dk1"/>
                </a:solidFill>
              </a:rPr>
              <a:t>Timeliness of the reporting—Are data received in time to take corrective action?</a:t>
            </a:r>
            <a:endParaRPr>
              <a:solidFill>
                <a:schemeClr val="dk1"/>
              </a:solidFill>
            </a:endParaRPr>
          </a:p>
          <a:p>
            <a:pPr marR="698705" lvl="1" indent="-423323">
              <a:spcBef>
                <a:spcPts val="84"/>
              </a:spcBef>
              <a:buClr>
                <a:schemeClr val="dk1"/>
              </a:buClr>
              <a:buSzPts val="1400"/>
            </a:pPr>
            <a:r>
              <a:rPr lang="en-US">
                <a:solidFill>
                  <a:schemeClr val="dk1"/>
                </a:solidFill>
              </a:rPr>
              <a:t>Skill of the data analyst—Does the analyst have the skills to  properly evaluate the controls?</a:t>
            </a:r>
            <a:endParaRPr>
              <a:solidFill>
                <a:schemeClr val="dk1"/>
              </a:solidFill>
            </a:endParaRPr>
          </a:p>
          <a:p>
            <a:pPr lvl="1" indent="-423323">
              <a:spcBef>
                <a:spcPts val="0"/>
              </a:spcBef>
              <a:buClr>
                <a:schemeClr val="dk1"/>
              </a:buClr>
              <a:buSzPts val="1400"/>
            </a:pPr>
            <a:r>
              <a:rPr lang="en-US">
                <a:solidFill>
                  <a:schemeClr val="dk1"/>
                </a:solidFill>
              </a:rPr>
              <a:t>Quality of monitoring data available—Are the monitoring data accurate and complete?</a:t>
            </a:r>
            <a:endParaRPr>
              <a:solidFill>
                <a:schemeClr val="dk1"/>
              </a:solidFill>
            </a:endParaRPr>
          </a:p>
          <a:p>
            <a:pPr marR="4481" lvl="1" indent="-423323">
              <a:spcBef>
                <a:spcPts val="88"/>
              </a:spcBef>
              <a:buClr>
                <a:schemeClr val="dk1"/>
              </a:buClr>
              <a:buSzPts val="1400"/>
            </a:pPr>
            <a:r>
              <a:rPr lang="en-US">
                <a:solidFill>
                  <a:schemeClr val="dk1"/>
                </a:solidFill>
              </a:rPr>
              <a:t>Quantity of data to be analyzed—Can the risk practitioner find the important data in the midst of all the other log data available?</a:t>
            </a:r>
            <a:endParaRPr>
              <a:solidFill>
                <a:schemeClr val="dk1"/>
              </a:solidFill>
            </a:endParaRPr>
          </a:p>
        </p:txBody>
      </p:sp>
      <p:sp>
        <p:nvSpPr>
          <p:cNvPr id="2" name="Slide Number Placeholder 1">
            <a:extLst>
              <a:ext uri="{FF2B5EF4-FFF2-40B4-BE49-F238E27FC236}">
                <a16:creationId xmlns:a16="http://schemas.microsoft.com/office/drawing/2014/main" id="{D9EA47A2-720E-4836-9F1C-796AE7B40B5B}"/>
              </a:ext>
            </a:extLst>
          </p:cNvPr>
          <p:cNvSpPr>
            <a:spLocks noGrp="1"/>
          </p:cNvSpPr>
          <p:nvPr>
            <p:ph type="sldNum" sz="quarter" idx="12"/>
          </p:nvPr>
        </p:nvSpPr>
        <p:spPr/>
        <p:txBody>
          <a:bodyPr/>
          <a:lstStyle/>
          <a:p>
            <a:fld id="{00000000-1234-1234-1234-123412341234}" type="slidenum">
              <a:rPr lang="en-US" smtClean="0"/>
              <a:pPr/>
              <a:t>173</a:t>
            </a:fld>
            <a:endParaRPr lang="en-US"/>
          </a:p>
        </p:txBody>
      </p:sp>
    </p:spTree>
    <p:extLst>
      <p:ext uri="{BB962C8B-B14F-4D97-AF65-F5344CB8AC3E}">
        <p14:creationId xmlns:p14="http://schemas.microsoft.com/office/powerpoint/2010/main" val="256961941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36D3C-FE17-4BFC-8E19-64BF748E02F4}"/>
              </a:ext>
            </a:extLst>
          </p:cNvPr>
          <p:cNvSpPr>
            <a:spLocks noGrp="1"/>
          </p:cNvSpPr>
          <p:nvPr>
            <p:ph type="title"/>
          </p:nvPr>
        </p:nvSpPr>
        <p:spPr/>
        <p:txBody>
          <a:bodyPr>
            <a:normAutofit fontScale="90000"/>
          </a:bodyPr>
          <a:lstStyle/>
          <a:p>
            <a:r>
              <a:rPr lang="en-US" dirty="0"/>
              <a:t>Key Risk Indicators (KRIs)</a:t>
            </a:r>
            <a:br>
              <a:rPr lang="en-US" dirty="0"/>
            </a:br>
            <a:endParaRPr lang="en-US" dirty="0"/>
          </a:p>
        </p:txBody>
      </p:sp>
      <p:sp>
        <p:nvSpPr>
          <p:cNvPr id="3" name="Text Placeholder 2">
            <a:extLst>
              <a:ext uri="{FF2B5EF4-FFF2-40B4-BE49-F238E27FC236}">
                <a16:creationId xmlns:a16="http://schemas.microsoft.com/office/drawing/2014/main" id="{8F0B2F25-D0E8-4377-AF44-1425D2A8E599}"/>
              </a:ext>
            </a:extLst>
          </p:cNvPr>
          <p:cNvSpPr>
            <a:spLocks noGrp="1"/>
          </p:cNvSpPr>
          <p:nvPr>
            <p:ph idx="1"/>
          </p:nvPr>
        </p:nvSpPr>
        <p:spPr/>
        <p:txBody>
          <a:bodyPr>
            <a:normAutofit lnSpcReduction="10000"/>
          </a:bodyPr>
          <a:lstStyle/>
          <a:p>
            <a:r>
              <a:rPr lang="en-US" sz="1333" dirty="0"/>
              <a:t>KRIs are   used by organizations to determine their risk exposure vs. risk tolerance</a:t>
            </a:r>
          </a:p>
          <a:p>
            <a:r>
              <a:rPr lang="en-US" sz="1333" dirty="0"/>
              <a:t>By measuring the risks and their potential impact on business performance, organizations can create alerts that allow monitoring, management and mitigation of key risks. </a:t>
            </a:r>
          </a:p>
          <a:p>
            <a:pPr>
              <a:lnSpc>
                <a:spcPct val="100000"/>
              </a:lnSpc>
              <a:spcBef>
                <a:spcPts val="800"/>
              </a:spcBef>
            </a:pPr>
            <a:r>
              <a:rPr lang="en-US" sz="1067" dirty="0"/>
              <a:t>Effective KRIs help to:</a:t>
            </a:r>
          </a:p>
          <a:p>
            <a:pPr lvl="1">
              <a:lnSpc>
                <a:spcPct val="100000"/>
              </a:lnSpc>
              <a:spcBef>
                <a:spcPts val="800"/>
              </a:spcBef>
            </a:pPr>
            <a:r>
              <a:rPr lang="en-US" sz="1067" dirty="0"/>
              <a:t>Identify the biggest risks.</a:t>
            </a:r>
          </a:p>
          <a:p>
            <a:pPr lvl="1">
              <a:lnSpc>
                <a:spcPct val="100000"/>
              </a:lnSpc>
              <a:spcBef>
                <a:spcPts val="800"/>
              </a:spcBef>
            </a:pPr>
            <a:r>
              <a:rPr lang="en-US" sz="1067" dirty="0"/>
              <a:t>Quantify those risks and their impact.</a:t>
            </a:r>
          </a:p>
          <a:p>
            <a:pPr lvl="1">
              <a:lnSpc>
                <a:spcPct val="100000"/>
              </a:lnSpc>
              <a:spcBef>
                <a:spcPts val="800"/>
              </a:spcBef>
            </a:pPr>
            <a:r>
              <a:rPr lang="en-US" sz="1067" dirty="0"/>
              <a:t>Put risks into perspective by providing comparisons and benchmarks.</a:t>
            </a:r>
          </a:p>
          <a:p>
            <a:pPr lvl="1">
              <a:lnSpc>
                <a:spcPct val="100000"/>
              </a:lnSpc>
              <a:spcBef>
                <a:spcPts val="800"/>
              </a:spcBef>
            </a:pPr>
            <a:r>
              <a:rPr lang="en-US" sz="1067" dirty="0"/>
              <a:t>Enable regular risk reporting and risk monitoring.</a:t>
            </a:r>
          </a:p>
          <a:p>
            <a:pPr lvl="1">
              <a:lnSpc>
                <a:spcPct val="100000"/>
              </a:lnSpc>
              <a:spcBef>
                <a:spcPts val="800"/>
              </a:spcBef>
            </a:pPr>
            <a:r>
              <a:rPr lang="en-US" sz="1067" dirty="0"/>
              <a:t>Alert key people in advance of risks unfolding.</a:t>
            </a:r>
          </a:p>
          <a:p>
            <a:pPr lvl="1">
              <a:lnSpc>
                <a:spcPct val="100000"/>
              </a:lnSpc>
              <a:spcBef>
                <a:spcPts val="800"/>
              </a:spcBef>
            </a:pPr>
            <a:r>
              <a:rPr lang="en-US" sz="1067" dirty="0"/>
              <a:t>Help people to manage and mitigate risks.</a:t>
            </a:r>
          </a:p>
          <a:p>
            <a:pPr>
              <a:lnSpc>
                <a:spcPct val="100000"/>
              </a:lnSpc>
              <a:spcBef>
                <a:spcPts val="800"/>
              </a:spcBef>
            </a:pPr>
            <a:r>
              <a:rPr lang="en-US" sz="1067" dirty="0"/>
              <a:t>Benefits of KRIs</a:t>
            </a:r>
          </a:p>
          <a:p>
            <a:pPr lvl="1">
              <a:lnSpc>
                <a:spcPct val="100000"/>
              </a:lnSpc>
              <a:spcBef>
                <a:spcPts val="800"/>
              </a:spcBef>
            </a:pPr>
            <a:r>
              <a:rPr lang="en-US" sz="1067" dirty="0"/>
              <a:t>Provide early warning</a:t>
            </a:r>
          </a:p>
          <a:p>
            <a:pPr lvl="1">
              <a:lnSpc>
                <a:spcPct val="100000"/>
              </a:lnSpc>
              <a:spcBef>
                <a:spcPts val="800"/>
              </a:spcBef>
            </a:pPr>
            <a:r>
              <a:rPr lang="en-US" sz="1067" dirty="0"/>
              <a:t>Provide backward-looking view  on risk events</a:t>
            </a:r>
          </a:p>
          <a:p>
            <a:pPr lvl="1">
              <a:lnSpc>
                <a:spcPct val="100000"/>
              </a:lnSpc>
              <a:spcBef>
                <a:spcPts val="800"/>
              </a:spcBef>
            </a:pPr>
            <a:r>
              <a:rPr lang="en-US" sz="1067" dirty="0"/>
              <a:t>Enable documentation and  analysis of trends</a:t>
            </a:r>
          </a:p>
          <a:p>
            <a:pPr lvl="1">
              <a:lnSpc>
                <a:spcPct val="100000"/>
              </a:lnSpc>
              <a:spcBef>
                <a:spcPts val="800"/>
              </a:spcBef>
            </a:pPr>
            <a:r>
              <a:rPr lang="en-US" sz="1067" dirty="0"/>
              <a:t>Provide an indication of risk  appetite and tolerance  </a:t>
            </a:r>
          </a:p>
          <a:p>
            <a:pPr lvl="1">
              <a:lnSpc>
                <a:spcPct val="100000"/>
              </a:lnSpc>
              <a:spcBef>
                <a:spcPts val="800"/>
              </a:spcBef>
            </a:pPr>
            <a:r>
              <a:rPr lang="en-US" sz="1067" dirty="0"/>
              <a:t>Increase the likelihood of  achieving strategic objectives  </a:t>
            </a:r>
          </a:p>
          <a:p>
            <a:pPr lvl="1">
              <a:lnSpc>
                <a:spcPct val="100000"/>
              </a:lnSpc>
              <a:spcBef>
                <a:spcPts val="800"/>
              </a:spcBef>
            </a:pPr>
            <a:r>
              <a:rPr lang="en-US" sz="1067" dirty="0"/>
              <a:t>Assist in optimizing risk  governance</a:t>
            </a:r>
          </a:p>
          <a:p>
            <a:endParaRPr lang="en-US" sz="1333" dirty="0"/>
          </a:p>
        </p:txBody>
      </p:sp>
      <p:sp>
        <p:nvSpPr>
          <p:cNvPr id="4" name="Slide Number Placeholder 3">
            <a:extLst>
              <a:ext uri="{FF2B5EF4-FFF2-40B4-BE49-F238E27FC236}">
                <a16:creationId xmlns:a16="http://schemas.microsoft.com/office/drawing/2014/main" id="{165C1B48-7221-4EDA-8AC7-A7378BBF4DF1}"/>
              </a:ext>
            </a:extLst>
          </p:cNvPr>
          <p:cNvSpPr>
            <a:spLocks noGrp="1"/>
          </p:cNvSpPr>
          <p:nvPr>
            <p:ph type="sldNum" sz="quarter" idx="12"/>
          </p:nvPr>
        </p:nvSpPr>
        <p:spPr/>
        <p:txBody>
          <a:bodyPr/>
          <a:lstStyle/>
          <a:p>
            <a:fld id="{00000000-1234-1234-1234-123412341234}" type="slidenum">
              <a:rPr lang="en-US" smtClean="0"/>
              <a:pPr/>
              <a:t>174</a:t>
            </a:fld>
            <a:endParaRPr lang="en-US"/>
          </a:p>
        </p:txBody>
      </p:sp>
    </p:spTree>
    <p:extLst>
      <p:ext uri="{BB962C8B-B14F-4D97-AF65-F5344CB8AC3E}">
        <p14:creationId xmlns:p14="http://schemas.microsoft.com/office/powerpoint/2010/main" val="130821207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218"/>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467" dirty="0"/>
              <a:t>Key Risk Indicators (KRIs)</a:t>
            </a:r>
            <a:endParaRPr sz="3467" dirty="0">
              <a:latin typeface="Arial" panose="020B0604020202020204" pitchFamily="34" charset="0"/>
              <a:ea typeface="Assistant ExtraBold"/>
            </a:endParaRPr>
          </a:p>
        </p:txBody>
      </p:sp>
      <p:sp>
        <p:nvSpPr>
          <p:cNvPr id="1673" name="Google Shape;1673;p218"/>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4481" indent="-406390">
              <a:buClr>
                <a:schemeClr val="dk1"/>
              </a:buClr>
              <a:buSzPts val="1200"/>
            </a:pPr>
            <a:r>
              <a:rPr lang="en-US" sz="1600">
                <a:solidFill>
                  <a:schemeClr val="dk1"/>
                </a:solidFill>
              </a:rPr>
              <a:t>Examples of KRIs:</a:t>
            </a:r>
            <a:endParaRPr sz="1600">
              <a:solidFill>
                <a:schemeClr val="dk1"/>
              </a:solidFill>
            </a:endParaRPr>
          </a:p>
          <a:p>
            <a:pPr lvl="1">
              <a:spcBef>
                <a:spcPts val="0"/>
              </a:spcBef>
              <a:buClr>
                <a:schemeClr val="dk1"/>
              </a:buClr>
            </a:pPr>
            <a:r>
              <a:rPr lang="en-US" sz="1333">
                <a:solidFill>
                  <a:schemeClr val="dk1"/>
                </a:solidFill>
              </a:rPr>
              <a:t>Quantity of unauthorized equipment or software detected in scans  </a:t>
            </a:r>
            <a:endParaRPr sz="1333">
              <a:solidFill>
                <a:schemeClr val="dk1"/>
              </a:solidFill>
            </a:endParaRPr>
          </a:p>
          <a:p>
            <a:pPr marR="691981" lvl="1">
              <a:spcBef>
                <a:spcPts val="4"/>
              </a:spcBef>
            </a:pPr>
            <a:r>
              <a:rPr lang="en-US" sz="1333">
                <a:solidFill>
                  <a:schemeClr val="dk1"/>
                </a:solidFill>
              </a:rPr>
              <a:t>Number of instances of SLAs  exceeding thresholds</a:t>
            </a:r>
            <a:endParaRPr sz="1333">
              <a:solidFill>
                <a:schemeClr val="dk1"/>
              </a:solidFill>
            </a:endParaRPr>
          </a:p>
          <a:p>
            <a:pPr marR="558627" lvl="1">
              <a:spcBef>
                <a:spcPts val="0"/>
              </a:spcBef>
            </a:pPr>
            <a:r>
              <a:rPr lang="en-US" sz="1333">
                <a:solidFill>
                  <a:schemeClr val="dk1"/>
                </a:solidFill>
              </a:rPr>
              <a:t>High average downtime due to  operational incidents</a:t>
            </a:r>
            <a:endParaRPr sz="1333">
              <a:solidFill>
                <a:schemeClr val="dk1"/>
              </a:solidFill>
            </a:endParaRPr>
          </a:p>
          <a:p>
            <a:pPr marR="18490" lvl="1">
              <a:spcBef>
                <a:spcPts val="13"/>
              </a:spcBef>
            </a:pPr>
            <a:r>
              <a:rPr lang="en-US" sz="1333">
                <a:solidFill>
                  <a:schemeClr val="dk1"/>
                </a:solidFill>
              </a:rPr>
              <a:t>Average time to deploy new security  patches to servers</a:t>
            </a:r>
            <a:endParaRPr sz="1333">
              <a:solidFill>
                <a:schemeClr val="dk1"/>
              </a:solidFill>
            </a:endParaRPr>
          </a:p>
          <a:p>
            <a:pPr marR="7284" lvl="1">
              <a:spcBef>
                <a:spcPts val="0"/>
              </a:spcBef>
              <a:buClr>
                <a:schemeClr val="dk1"/>
              </a:buClr>
            </a:pPr>
            <a:r>
              <a:rPr lang="en-US" sz="1333">
                <a:solidFill>
                  <a:schemeClr val="dk1"/>
                </a:solidFill>
              </a:rPr>
              <a:t>Excessive average time to research  and remediate operations incidents  </a:t>
            </a:r>
            <a:endParaRPr sz="1333">
              <a:solidFill>
                <a:schemeClr val="dk1"/>
              </a:solidFill>
            </a:endParaRPr>
          </a:p>
          <a:p>
            <a:pPr marR="7284" lvl="1">
              <a:spcBef>
                <a:spcPts val="0"/>
              </a:spcBef>
            </a:pPr>
            <a:r>
              <a:rPr lang="en-US" sz="1333">
                <a:solidFill>
                  <a:schemeClr val="dk1"/>
                </a:solidFill>
              </a:rPr>
              <a:t>Number of desktops/laptops that do  not have current antivirus signatures  or have not run a full scan within  scheduled periods</a:t>
            </a:r>
            <a:endParaRPr sz="1333">
              <a:solidFill>
                <a:schemeClr val="dk1"/>
              </a:solidFill>
            </a:endParaRPr>
          </a:p>
          <a:p>
            <a:pPr indent="-406390">
              <a:buClr>
                <a:schemeClr val="dk1"/>
              </a:buClr>
              <a:buSzPts val="1200"/>
            </a:pPr>
            <a:r>
              <a:rPr lang="en-US" sz="1600">
                <a:solidFill>
                  <a:schemeClr val="dk1"/>
                </a:solidFill>
              </a:rPr>
              <a:t>KRIs support:</a:t>
            </a:r>
            <a:endParaRPr sz="1600">
              <a:solidFill>
                <a:schemeClr val="dk1"/>
              </a:solidFill>
            </a:endParaRPr>
          </a:p>
          <a:p>
            <a:pPr lvl="1">
              <a:spcBef>
                <a:spcPts val="0"/>
              </a:spcBef>
              <a:buClr>
                <a:schemeClr val="dk1"/>
              </a:buClr>
            </a:pPr>
            <a:r>
              <a:rPr lang="en-US" sz="1333">
                <a:solidFill>
                  <a:schemeClr val="dk1"/>
                </a:solidFill>
              </a:rPr>
              <a:t>Risk appetite</a:t>
            </a:r>
            <a:endParaRPr sz="1333">
              <a:solidFill>
                <a:schemeClr val="dk1"/>
              </a:solidFill>
            </a:endParaRPr>
          </a:p>
          <a:p>
            <a:pPr marR="1346425" lvl="1">
              <a:spcBef>
                <a:spcPts val="0"/>
              </a:spcBef>
              <a:buClr>
                <a:schemeClr val="dk1"/>
              </a:buClr>
            </a:pPr>
            <a:r>
              <a:rPr lang="en-US" sz="1333">
                <a:solidFill>
                  <a:schemeClr val="dk1"/>
                </a:solidFill>
              </a:rPr>
              <a:t>Risk identification  </a:t>
            </a:r>
            <a:endParaRPr sz="1333">
              <a:solidFill>
                <a:schemeClr val="dk1"/>
              </a:solidFill>
            </a:endParaRPr>
          </a:p>
          <a:p>
            <a:pPr marR="1346425" lvl="1">
              <a:spcBef>
                <a:spcPts val="0"/>
              </a:spcBef>
              <a:buClr>
                <a:schemeClr val="dk1"/>
              </a:buClr>
            </a:pPr>
            <a:r>
              <a:rPr lang="en-US" sz="1333">
                <a:solidFill>
                  <a:schemeClr val="dk1"/>
                </a:solidFill>
              </a:rPr>
              <a:t>Risk mitigation  </a:t>
            </a:r>
            <a:endParaRPr sz="1333">
              <a:solidFill>
                <a:schemeClr val="dk1"/>
              </a:solidFill>
            </a:endParaRPr>
          </a:p>
          <a:p>
            <a:pPr marR="1346425" lvl="1">
              <a:spcBef>
                <a:spcPts val="0"/>
              </a:spcBef>
              <a:buClr>
                <a:schemeClr val="dk1"/>
              </a:buClr>
            </a:pPr>
            <a:r>
              <a:rPr lang="en-US" sz="1333">
                <a:solidFill>
                  <a:schemeClr val="dk1"/>
                </a:solidFill>
              </a:rPr>
              <a:t>Risk culture</a:t>
            </a:r>
            <a:endParaRPr sz="1333">
              <a:solidFill>
                <a:schemeClr val="dk1"/>
              </a:solidFill>
            </a:endParaRPr>
          </a:p>
          <a:p>
            <a:pPr marR="4481" lvl="1">
              <a:spcBef>
                <a:spcPts val="75"/>
              </a:spcBef>
              <a:buClr>
                <a:schemeClr val="dk1"/>
              </a:buClr>
            </a:pPr>
            <a:r>
              <a:rPr lang="en-US" sz="1333">
                <a:solidFill>
                  <a:schemeClr val="dk1"/>
                </a:solidFill>
              </a:rPr>
              <a:t>Risk measurement and reporting  </a:t>
            </a:r>
            <a:endParaRPr sz="1333">
              <a:solidFill>
                <a:schemeClr val="dk1"/>
              </a:solidFill>
            </a:endParaRPr>
          </a:p>
          <a:p>
            <a:pPr marR="4481" lvl="1">
              <a:spcBef>
                <a:spcPts val="75"/>
              </a:spcBef>
              <a:buClr>
                <a:schemeClr val="dk1"/>
              </a:buClr>
            </a:pPr>
            <a:r>
              <a:rPr lang="en-US" sz="1333">
                <a:solidFill>
                  <a:schemeClr val="dk1"/>
                </a:solidFill>
              </a:rPr>
              <a:t>Regulatory compliance</a:t>
            </a:r>
            <a:endParaRPr sz="1333">
              <a:solidFill>
                <a:schemeClr val="dk1"/>
              </a:solidFill>
            </a:endParaRPr>
          </a:p>
        </p:txBody>
      </p:sp>
      <p:sp>
        <p:nvSpPr>
          <p:cNvPr id="2" name="Slide Number Placeholder 1">
            <a:extLst>
              <a:ext uri="{FF2B5EF4-FFF2-40B4-BE49-F238E27FC236}">
                <a16:creationId xmlns:a16="http://schemas.microsoft.com/office/drawing/2014/main" id="{36B2C71A-9532-48B2-A345-A0AF7A9EC904}"/>
              </a:ext>
            </a:extLst>
          </p:cNvPr>
          <p:cNvSpPr>
            <a:spLocks noGrp="1"/>
          </p:cNvSpPr>
          <p:nvPr>
            <p:ph type="sldNum" sz="quarter" idx="12"/>
          </p:nvPr>
        </p:nvSpPr>
        <p:spPr/>
        <p:txBody>
          <a:bodyPr/>
          <a:lstStyle/>
          <a:p>
            <a:fld id="{00000000-1234-1234-1234-123412341234}" type="slidenum">
              <a:rPr lang="en-US" smtClean="0"/>
              <a:pPr/>
              <a:t>175</a:t>
            </a:fld>
            <a:endParaRPr lang="en-US"/>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222"/>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467" dirty="0"/>
              <a:t>KRI Optimization</a:t>
            </a:r>
            <a:endParaRPr sz="3467" dirty="0">
              <a:latin typeface="Arial" panose="020B0604020202020204" pitchFamily="34" charset="0"/>
              <a:ea typeface="Assistant ExtraBold"/>
            </a:endParaRPr>
          </a:p>
        </p:txBody>
      </p:sp>
      <p:sp>
        <p:nvSpPr>
          <p:cNvPr id="5" name="Content Placeholder 4">
            <a:extLst>
              <a:ext uri="{FF2B5EF4-FFF2-40B4-BE49-F238E27FC236}">
                <a16:creationId xmlns:a16="http://schemas.microsoft.com/office/drawing/2014/main" id="{8CCAF0AC-0A64-4A45-912C-EBD233D81D11}"/>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0732B87E-362B-44FF-A967-C1B5E8443FDA}"/>
              </a:ext>
            </a:extLst>
          </p:cNvPr>
          <p:cNvSpPr>
            <a:spLocks noGrp="1"/>
          </p:cNvSpPr>
          <p:nvPr>
            <p:ph type="sldNum" sz="quarter" idx="12"/>
          </p:nvPr>
        </p:nvSpPr>
        <p:spPr/>
        <p:txBody>
          <a:bodyPr/>
          <a:lstStyle/>
          <a:p>
            <a:fld id="{00000000-1234-1234-1234-123412341234}" type="slidenum">
              <a:rPr lang="en-US" smtClean="0"/>
              <a:pPr/>
              <a:t>176</a:t>
            </a:fld>
            <a:endParaRPr lang="en-US"/>
          </a:p>
        </p:txBody>
      </p:sp>
      <p:sp>
        <p:nvSpPr>
          <p:cNvPr id="1697" name="Google Shape;1697;p222"/>
          <p:cNvSpPr/>
          <p:nvPr/>
        </p:nvSpPr>
        <p:spPr>
          <a:xfrm>
            <a:off x="913000" y="990367"/>
            <a:ext cx="10366000" cy="4568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227"/>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467" dirty="0"/>
              <a:t>Data Collection and Extraction Tools &amp; Techniques</a:t>
            </a:r>
            <a:endParaRPr sz="3467" dirty="0">
              <a:latin typeface="Arial" panose="020B0604020202020204" pitchFamily="34" charset="0"/>
              <a:ea typeface="Assistant ExtraBold"/>
            </a:endParaRPr>
          </a:p>
        </p:txBody>
      </p:sp>
      <p:sp>
        <p:nvSpPr>
          <p:cNvPr id="1727" name="Google Shape;1727;p227"/>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4481" indent="-423323">
              <a:spcBef>
                <a:spcPts val="84"/>
              </a:spcBef>
              <a:buClr>
                <a:schemeClr val="dk1"/>
              </a:buClr>
              <a:buSzPts val="1400"/>
            </a:pPr>
            <a:r>
              <a:rPr lang="en-US">
                <a:solidFill>
                  <a:schemeClr val="dk1"/>
                </a:solidFill>
              </a:rPr>
              <a:t>Internal Data Sources Include:</a:t>
            </a:r>
            <a:endParaRPr>
              <a:solidFill>
                <a:schemeClr val="dk1"/>
              </a:solidFill>
            </a:endParaRPr>
          </a:p>
          <a:p>
            <a:pPr lvl="1" indent="-423323">
              <a:spcBef>
                <a:spcPts val="0"/>
              </a:spcBef>
              <a:buClr>
                <a:schemeClr val="dk1"/>
              </a:buClr>
              <a:buSzPts val="1400"/>
            </a:pPr>
            <a:r>
              <a:rPr lang="en-US">
                <a:solidFill>
                  <a:schemeClr val="dk1"/>
                </a:solidFill>
              </a:rPr>
              <a:t>Audit reports</a:t>
            </a:r>
            <a:endParaRPr>
              <a:solidFill>
                <a:schemeClr val="dk1"/>
              </a:solidFill>
            </a:endParaRPr>
          </a:p>
          <a:p>
            <a:pPr lvl="1" indent="-423323">
              <a:spcBef>
                <a:spcPts val="0"/>
              </a:spcBef>
              <a:buClr>
                <a:schemeClr val="dk1"/>
              </a:buClr>
              <a:buSzPts val="1400"/>
            </a:pPr>
            <a:r>
              <a:rPr lang="en-US">
                <a:solidFill>
                  <a:schemeClr val="dk1"/>
                </a:solidFill>
              </a:rPr>
              <a:t>Incident reports</a:t>
            </a:r>
            <a:endParaRPr>
              <a:solidFill>
                <a:schemeClr val="dk1"/>
              </a:solidFill>
            </a:endParaRPr>
          </a:p>
          <a:p>
            <a:pPr lvl="1" indent="-423323">
              <a:spcBef>
                <a:spcPts val="9"/>
              </a:spcBef>
              <a:buClr>
                <a:schemeClr val="dk1"/>
              </a:buClr>
              <a:buSzPts val="1400"/>
            </a:pPr>
            <a:r>
              <a:rPr lang="en-US">
                <a:solidFill>
                  <a:schemeClr val="dk1"/>
                </a:solidFill>
              </a:rPr>
              <a:t>User feedback</a:t>
            </a:r>
            <a:endParaRPr>
              <a:solidFill>
                <a:schemeClr val="dk1"/>
              </a:solidFill>
            </a:endParaRPr>
          </a:p>
          <a:p>
            <a:pPr lvl="1" indent="-423323">
              <a:spcBef>
                <a:spcPts val="4"/>
              </a:spcBef>
              <a:buClr>
                <a:schemeClr val="dk1"/>
              </a:buClr>
              <a:buSzPts val="1400"/>
            </a:pPr>
            <a:r>
              <a:rPr lang="en-US">
                <a:solidFill>
                  <a:schemeClr val="dk1"/>
                </a:solidFill>
              </a:rPr>
              <a:t>Observation</a:t>
            </a:r>
            <a:endParaRPr>
              <a:solidFill>
                <a:schemeClr val="dk1"/>
              </a:solidFill>
            </a:endParaRPr>
          </a:p>
          <a:p>
            <a:pPr lvl="1" indent="-423323">
              <a:spcBef>
                <a:spcPts val="4"/>
              </a:spcBef>
              <a:buClr>
                <a:schemeClr val="dk1"/>
              </a:buClr>
              <a:buSzPts val="1400"/>
            </a:pPr>
            <a:r>
              <a:rPr lang="en-US">
                <a:solidFill>
                  <a:schemeClr val="dk1"/>
                </a:solidFill>
              </a:rPr>
              <a:t>Interviews with management</a:t>
            </a:r>
            <a:endParaRPr>
              <a:solidFill>
                <a:schemeClr val="dk1"/>
              </a:solidFill>
            </a:endParaRPr>
          </a:p>
          <a:p>
            <a:pPr lvl="1" indent="-423323">
              <a:spcBef>
                <a:spcPts val="4"/>
              </a:spcBef>
              <a:buClr>
                <a:schemeClr val="dk1"/>
              </a:buClr>
              <a:buSzPts val="1400"/>
            </a:pPr>
            <a:r>
              <a:rPr lang="en-US">
                <a:solidFill>
                  <a:schemeClr val="dk1"/>
                </a:solidFill>
              </a:rPr>
              <a:t>Security reports</a:t>
            </a:r>
            <a:endParaRPr>
              <a:solidFill>
                <a:schemeClr val="dk1"/>
              </a:solidFill>
            </a:endParaRPr>
          </a:p>
          <a:p>
            <a:pPr lvl="1" indent="-423323">
              <a:spcBef>
                <a:spcPts val="0"/>
              </a:spcBef>
              <a:buClr>
                <a:schemeClr val="dk1"/>
              </a:buClr>
              <a:buSzPts val="1400"/>
            </a:pPr>
            <a:r>
              <a:rPr lang="en-US">
                <a:solidFill>
                  <a:schemeClr val="dk1"/>
                </a:solidFill>
              </a:rPr>
              <a:t>Logs</a:t>
            </a:r>
            <a:endParaRPr>
              <a:solidFill>
                <a:schemeClr val="dk1"/>
              </a:solidFill>
            </a:endParaRPr>
          </a:p>
        </p:txBody>
      </p:sp>
      <p:sp>
        <p:nvSpPr>
          <p:cNvPr id="2" name="Slide Number Placeholder 1">
            <a:extLst>
              <a:ext uri="{FF2B5EF4-FFF2-40B4-BE49-F238E27FC236}">
                <a16:creationId xmlns:a16="http://schemas.microsoft.com/office/drawing/2014/main" id="{C6A8B67C-941D-482C-B538-2524541865C7}"/>
              </a:ext>
            </a:extLst>
          </p:cNvPr>
          <p:cNvSpPr>
            <a:spLocks noGrp="1"/>
          </p:cNvSpPr>
          <p:nvPr>
            <p:ph type="sldNum" sz="quarter" idx="12"/>
          </p:nvPr>
        </p:nvSpPr>
        <p:spPr/>
        <p:txBody>
          <a:bodyPr/>
          <a:lstStyle/>
          <a:p>
            <a:fld id="{00000000-1234-1234-1234-123412341234}" type="slidenum">
              <a:rPr lang="en-US" smtClean="0"/>
              <a:pPr/>
              <a:t>177</a:t>
            </a:fld>
            <a:endParaRPr lang="en-US"/>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731"/>
        <p:cNvGrpSpPr/>
        <p:nvPr/>
      </p:nvGrpSpPr>
      <p:grpSpPr>
        <a:xfrm>
          <a:off x="0" y="0"/>
          <a:ext cx="0" cy="0"/>
          <a:chOff x="0" y="0"/>
          <a:chExt cx="0" cy="0"/>
        </a:xfrm>
      </p:grpSpPr>
      <p:sp>
        <p:nvSpPr>
          <p:cNvPr id="1732" name="Google Shape;1732;p228"/>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467" dirty="0"/>
              <a:t>Logs</a:t>
            </a:r>
            <a:endParaRPr sz="3467" dirty="0">
              <a:latin typeface="Arial" panose="020B0604020202020204" pitchFamily="34" charset="0"/>
              <a:ea typeface="Assistant ExtraBold"/>
            </a:endParaRPr>
          </a:p>
        </p:txBody>
      </p:sp>
      <p:sp>
        <p:nvSpPr>
          <p:cNvPr id="1733" name="Google Shape;1733;p228"/>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indent="-406390">
              <a:buClr>
                <a:schemeClr val="dk1"/>
              </a:buClr>
              <a:buSzPts val="1200"/>
            </a:pPr>
            <a:r>
              <a:rPr lang="en-US" sz="1600">
                <a:solidFill>
                  <a:schemeClr val="dk1"/>
                </a:solidFill>
              </a:rPr>
              <a:t>Analysis of log data should answer the following:</a:t>
            </a:r>
            <a:endParaRPr sz="1600">
              <a:solidFill>
                <a:schemeClr val="dk1"/>
              </a:solidFill>
            </a:endParaRPr>
          </a:p>
          <a:p>
            <a:pPr lvl="1" indent="-406390">
              <a:spcBef>
                <a:spcPts val="0"/>
              </a:spcBef>
              <a:buClr>
                <a:schemeClr val="dk1"/>
              </a:buClr>
              <a:buSzPts val="1200"/>
            </a:pPr>
            <a:r>
              <a:rPr lang="en-US" sz="1600">
                <a:solidFill>
                  <a:schemeClr val="dk1"/>
                </a:solidFill>
              </a:rPr>
              <a:t>Are the controls operating correctly?</a:t>
            </a:r>
            <a:endParaRPr sz="1600">
              <a:solidFill>
                <a:schemeClr val="dk1"/>
              </a:solidFill>
            </a:endParaRPr>
          </a:p>
          <a:p>
            <a:pPr lvl="2" indent="-406390">
              <a:spcBef>
                <a:spcPts val="0"/>
              </a:spcBef>
              <a:buClr>
                <a:schemeClr val="dk1"/>
              </a:buClr>
              <a:buSzPts val="1200"/>
            </a:pPr>
            <a:r>
              <a:rPr lang="en-US" sz="1600">
                <a:solidFill>
                  <a:schemeClr val="dk1"/>
                </a:solidFill>
              </a:rPr>
              <a:t>Is the level of risk acceptable?</a:t>
            </a:r>
            <a:endParaRPr sz="1600">
              <a:solidFill>
                <a:schemeClr val="dk1"/>
              </a:solidFill>
            </a:endParaRPr>
          </a:p>
          <a:p>
            <a:pPr lvl="2" indent="-406390">
              <a:spcBef>
                <a:spcPts val="0"/>
              </a:spcBef>
              <a:buClr>
                <a:schemeClr val="dk1"/>
              </a:buClr>
              <a:buSzPts val="1200"/>
            </a:pPr>
            <a:r>
              <a:rPr lang="en-US" sz="1600">
                <a:solidFill>
                  <a:schemeClr val="dk1"/>
                </a:solidFill>
              </a:rPr>
              <a:t>Are the risk strategy and controls aligned with business strategy and priorities?</a:t>
            </a:r>
            <a:endParaRPr sz="1600">
              <a:solidFill>
                <a:schemeClr val="dk1"/>
              </a:solidFill>
            </a:endParaRPr>
          </a:p>
          <a:p>
            <a:pPr lvl="2" indent="-406390">
              <a:spcBef>
                <a:spcPts val="0"/>
              </a:spcBef>
              <a:buClr>
                <a:schemeClr val="dk1"/>
              </a:buClr>
              <a:buSzPts val="1200"/>
            </a:pPr>
            <a:r>
              <a:rPr lang="en-US" sz="1600">
                <a:solidFill>
                  <a:schemeClr val="dk1"/>
                </a:solidFill>
              </a:rPr>
              <a:t>Are the controls flexible enough to meet changing threats?</a:t>
            </a:r>
            <a:endParaRPr sz="1600">
              <a:solidFill>
                <a:schemeClr val="dk1"/>
              </a:solidFill>
            </a:endParaRPr>
          </a:p>
          <a:p>
            <a:pPr lvl="1" indent="-406390">
              <a:spcBef>
                <a:spcPts val="0"/>
              </a:spcBef>
              <a:buClr>
                <a:schemeClr val="dk1"/>
              </a:buClr>
              <a:buSzPts val="1200"/>
            </a:pPr>
            <a:r>
              <a:rPr lang="en-US" sz="1600">
                <a:solidFill>
                  <a:schemeClr val="dk1"/>
                </a:solidFill>
              </a:rPr>
              <a:t>Is correct risk data being provided in a timely manner?</a:t>
            </a:r>
            <a:endParaRPr sz="1600">
              <a:solidFill>
                <a:schemeClr val="dk1"/>
              </a:solidFill>
            </a:endParaRPr>
          </a:p>
          <a:p>
            <a:pPr lvl="2" indent="-406390">
              <a:spcBef>
                <a:spcPts val="0"/>
              </a:spcBef>
              <a:buClr>
                <a:schemeClr val="dk1"/>
              </a:buClr>
              <a:buSzPts val="1200"/>
            </a:pPr>
            <a:r>
              <a:rPr lang="en-US" sz="1600">
                <a:solidFill>
                  <a:schemeClr val="dk1"/>
                </a:solidFill>
              </a:rPr>
              <a:t>Is the risk management effort aiding in reaching corporate objectives?</a:t>
            </a:r>
            <a:endParaRPr sz="1600">
              <a:solidFill>
                <a:schemeClr val="dk1"/>
              </a:solidFill>
            </a:endParaRPr>
          </a:p>
          <a:p>
            <a:pPr lvl="2" indent="-406390">
              <a:spcBef>
                <a:spcPts val="0"/>
              </a:spcBef>
              <a:buClr>
                <a:schemeClr val="dk1"/>
              </a:buClr>
              <a:buSzPts val="1200"/>
            </a:pPr>
            <a:r>
              <a:rPr lang="en-US" sz="1600">
                <a:solidFill>
                  <a:schemeClr val="dk1"/>
                </a:solidFill>
              </a:rPr>
              <a:t>Is the awareness of risk and compliance embedded into user behaviors?</a:t>
            </a:r>
            <a:endParaRPr sz="1600">
              <a:solidFill>
                <a:schemeClr val="dk1"/>
              </a:solidFill>
            </a:endParaRPr>
          </a:p>
          <a:p>
            <a:pPr marR="4481" indent="-406390">
              <a:spcBef>
                <a:spcPts val="97"/>
              </a:spcBef>
              <a:buClr>
                <a:schemeClr val="dk1"/>
              </a:buClr>
              <a:buSzPts val="1200"/>
            </a:pPr>
            <a:r>
              <a:rPr lang="en-US" sz="1600">
                <a:solidFill>
                  <a:schemeClr val="dk1"/>
                </a:solidFill>
              </a:rPr>
              <a:t>Logs may contain sensitive information and may be  needed for forensic purposes</a:t>
            </a:r>
            <a:endParaRPr sz="1600">
              <a:solidFill>
                <a:schemeClr val="dk1"/>
              </a:solidFill>
            </a:endParaRPr>
          </a:p>
          <a:p>
            <a:pPr indent="-406390">
              <a:buClr>
                <a:schemeClr val="dk1"/>
              </a:buClr>
              <a:buSzPts val="1200"/>
            </a:pPr>
            <a:r>
              <a:rPr lang="en-US" sz="1600">
                <a:solidFill>
                  <a:schemeClr val="dk1"/>
                </a:solidFill>
              </a:rPr>
              <a:t>Logs should not contain too much information</a:t>
            </a:r>
            <a:endParaRPr sz="1600">
              <a:solidFill>
                <a:schemeClr val="dk1"/>
              </a:solidFill>
            </a:endParaRPr>
          </a:p>
        </p:txBody>
      </p:sp>
      <p:sp>
        <p:nvSpPr>
          <p:cNvPr id="2" name="Slide Number Placeholder 1">
            <a:extLst>
              <a:ext uri="{FF2B5EF4-FFF2-40B4-BE49-F238E27FC236}">
                <a16:creationId xmlns:a16="http://schemas.microsoft.com/office/drawing/2014/main" id="{FC035F00-42E3-4FB5-8663-6EC8A583135E}"/>
              </a:ext>
            </a:extLst>
          </p:cNvPr>
          <p:cNvSpPr>
            <a:spLocks noGrp="1"/>
          </p:cNvSpPr>
          <p:nvPr>
            <p:ph type="sldNum" sz="quarter" idx="12"/>
          </p:nvPr>
        </p:nvSpPr>
        <p:spPr/>
        <p:txBody>
          <a:bodyPr/>
          <a:lstStyle/>
          <a:p>
            <a:fld id="{00000000-1234-1234-1234-123412341234}" type="slidenum">
              <a:rPr lang="en-US" smtClean="0"/>
              <a:pPr/>
              <a:t>178</a:t>
            </a:fld>
            <a:endParaRPr 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229"/>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467" dirty="0"/>
              <a:t>Security Event &amp; Incident Management (SEIM)</a:t>
            </a:r>
            <a:endParaRPr sz="3467" dirty="0">
              <a:latin typeface="Arial" panose="020B0604020202020204" pitchFamily="34" charset="0"/>
              <a:ea typeface="Assistant ExtraBold"/>
            </a:endParaRPr>
          </a:p>
        </p:txBody>
      </p:sp>
      <p:sp>
        <p:nvSpPr>
          <p:cNvPr id="5" name="Content Placeholder 4">
            <a:extLst>
              <a:ext uri="{FF2B5EF4-FFF2-40B4-BE49-F238E27FC236}">
                <a16:creationId xmlns:a16="http://schemas.microsoft.com/office/drawing/2014/main" id="{CEC46334-3E54-4C46-B301-CDFACDCDAED4}"/>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F67A5D61-EA4E-457C-9C3F-208AA70411DD}"/>
              </a:ext>
            </a:extLst>
          </p:cNvPr>
          <p:cNvSpPr>
            <a:spLocks noGrp="1"/>
          </p:cNvSpPr>
          <p:nvPr>
            <p:ph type="sldNum" sz="quarter" idx="12"/>
          </p:nvPr>
        </p:nvSpPr>
        <p:spPr/>
        <p:txBody>
          <a:bodyPr/>
          <a:lstStyle/>
          <a:p>
            <a:fld id="{00000000-1234-1234-1234-123412341234}" type="slidenum">
              <a:rPr lang="en-US" smtClean="0"/>
              <a:pPr/>
              <a:t>179</a:t>
            </a:fld>
            <a:endParaRPr lang="en-US"/>
          </a:p>
        </p:txBody>
      </p:sp>
      <p:sp>
        <p:nvSpPr>
          <p:cNvPr id="1739" name="Google Shape;1739;p229"/>
          <p:cNvSpPr/>
          <p:nvPr/>
        </p:nvSpPr>
        <p:spPr>
          <a:xfrm>
            <a:off x="1756600" y="1064900"/>
            <a:ext cx="8678800" cy="5094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prstGeom prst="rect">
            <a:avLst/>
          </a:prstGeom>
        </p:spPr>
        <p:txBody>
          <a:bodyPr spcFirstLastPara="1" vert="horz" lIns="91440" tIns="45720" rIns="91440" bIns="45720" rtlCol="0" anchor="b" anchorCtr="0">
            <a:normAutofit/>
          </a:bodyPr>
          <a:lstStyle/>
          <a:p>
            <a:pPr algn="l">
              <a:spcBef>
                <a:spcPct val="0"/>
              </a:spcBef>
            </a:pPr>
            <a:r>
              <a:rPr lang="en-US" sz="5600" kern="1200" dirty="0">
                <a:solidFill>
                  <a:schemeClr val="tx1">
                    <a:lumMod val="85000"/>
                    <a:lumOff val="15000"/>
                  </a:schemeClr>
                </a:solidFill>
                <a:latin typeface="+mj-lt"/>
                <a:ea typeface="+mj-ea"/>
                <a:cs typeface="+mj-cs"/>
              </a:rPr>
              <a:t>Principles of Information Security</a:t>
            </a:r>
          </a:p>
        </p:txBody>
      </p:sp>
      <p:sp>
        <p:nvSpPr>
          <p:cNvPr id="3" name="Text Placeholder 2">
            <a:extLst>
              <a:ext uri="{FF2B5EF4-FFF2-40B4-BE49-F238E27FC236}">
                <a16:creationId xmlns:a16="http://schemas.microsoft.com/office/drawing/2014/main" id="{D2B1C79F-3201-4389-BBFD-6450056B31BA}"/>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1FA48D80-EB24-48F8-A2AA-0A6182BE79D8}"/>
              </a:ext>
            </a:extLst>
          </p:cNvPr>
          <p:cNvSpPr>
            <a:spLocks noGrp="1"/>
          </p:cNvSpPr>
          <p:nvPr>
            <p:ph type="sldNum" sz="quarter" idx="12"/>
          </p:nvPr>
        </p:nvSpPr>
        <p:spPr>
          <a:prstGeom prst="ellipse">
            <a:avLst/>
          </a:prstGeom>
          <a:solidFill>
            <a:srgbClr val="3F3F3F"/>
          </a:solidFill>
        </p:spPr>
        <p:txBody>
          <a:bodyPr vert="horz" lIns="91440" tIns="45720" rIns="91440" bIns="45720" rtlCol="0" anchor="ctr">
            <a:normAutofit/>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18</a:t>
            </a:fld>
            <a:endParaRPr lang="en-US" sz="600">
              <a:solidFill>
                <a:srgbClr val="FFFFFF"/>
              </a:solidFill>
            </a:endParaRPr>
          </a:p>
        </p:txBody>
      </p:sp>
    </p:spTree>
    <p:extLst>
      <p:ext uri="{BB962C8B-B14F-4D97-AF65-F5344CB8AC3E}">
        <p14:creationId xmlns:p14="http://schemas.microsoft.com/office/powerpoint/2010/main" val="140501510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230"/>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467" dirty="0"/>
              <a:t>External Sources of Information</a:t>
            </a:r>
            <a:endParaRPr sz="3467" dirty="0">
              <a:latin typeface="Arial" panose="020B0604020202020204" pitchFamily="34" charset="0"/>
              <a:ea typeface="Assistant ExtraBold"/>
            </a:endParaRPr>
          </a:p>
        </p:txBody>
      </p:sp>
      <p:sp>
        <p:nvSpPr>
          <p:cNvPr id="1745" name="Google Shape;1745;p230"/>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indent="-423323">
              <a:buClr>
                <a:schemeClr val="dk1"/>
              </a:buClr>
              <a:buSzPts val="1400"/>
            </a:pPr>
            <a:r>
              <a:rPr lang="en-US">
                <a:solidFill>
                  <a:schemeClr val="dk1"/>
                </a:solidFill>
              </a:rPr>
              <a:t>External data sources can include:</a:t>
            </a:r>
            <a:endParaRPr>
              <a:solidFill>
                <a:schemeClr val="dk1"/>
              </a:solidFill>
            </a:endParaRPr>
          </a:p>
          <a:p>
            <a:pPr lvl="1" indent="-423323">
              <a:spcBef>
                <a:spcPts val="0"/>
              </a:spcBef>
              <a:buClr>
                <a:schemeClr val="dk1"/>
              </a:buClr>
              <a:buSzPts val="1400"/>
            </a:pPr>
            <a:r>
              <a:rPr lang="en-US">
                <a:solidFill>
                  <a:schemeClr val="dk1"/>
                </a:solidFill>
              </a:rPr>
              <a:t>Media reports</a:t>
            </a:r>
            <a:endParaRPr>
              <a:solidFill>
                <a:schemeClr val="dk1"/>
              </a:solidFill>
            </a:endParaRPr>
          </a:p>
          <a:p>
            <a:pPr marR="4481" lvl="1" indent="-423323">
              <a:spcBef>
                <a:spcPts val="97"/>
              </a:spcBef>
              <a:buClr>
                <a:schemeClr val="dk1"/>
              </a:buClr>
              <a:buSzPts val="1400"/>
            </a:pPr>
            <a:r>
              <a:rPr lang="en-US">
                <a:solidFill>
                  <a:schemeClr val="dk1"/>
                </a:solidFill>
              </a:rPr>
              <a:t>Computer emergency response team (CERT)  advisories</a:t>
            </a:r>
            <a:endParaRPr>
              <a:solidFill>
                <a:schemeClr val="dk1"/>
              </a:solidFill>
            </a:endParaRPr>
          </a:p>
          <a:p>
            <a:pPr lvl="1" indent="-423323">
              <a:spcBef>
                <a:spcPts val="0"/>
              </a:spcBef>
              <a:buClr>
                <a:schemeClr val="dk1"/>
              </a:buClr>
              <a:buSzPts val="1400"/>
            </a:pPr>
            <a:r>
              <a:rPr lang="en-US">
                <a:solidFill>
                  <a:schemeClr val="dk1"/>
                </a:solidFill>
              </a:rPr>
              <a:t>Security company reports</a:t>
            </a:r>
            <a:endParaRPr>
              <a:solidFill>
                <a:schemeClr val="dk1"/>
              </a:solidFill>
            </a:endParaRPr>
          </a:p>
          <a:p>
            <a:pPr lvl="1" indent="-423323">
              <a:spcBef>
                <a:spcPts val="9"/>
              </a:spcBef>
              <a:buClr>
                <a:schemeClr val="dk1"/>
              </a:buClr>
              <a:buSzPts val="1400"/>
            </a:pPr>
            <a:r>
              <a:rPr lang="en-US">
                <a:solidFill>
                  <a:schemeClr val="dk1"/>
                </a:solidFill>
              </a:rPr>
              <a:t>Regulatory bodies</a:t>
            </a:r>
            <a:endParaRPr>
              <a:solidFill>
                <a:schemeClr val="dk1"/>
              </a:solidFill>
            </a:endParaRPr>
          </a:p>
          <a:p>
            <a:pPr lvl="1" indent="-423323">
              <a:spcBef>
                <a:spcPts val="9"/>
              </a:spcBef>
              <a:buClr>
                <a:schemeClr val="dk1"/>
              </a:buClr>
              <a:buSzPts val="1400"/>
            </a:pPr>
            <a:r>
              <a:rPr lang="en-US">
                <a:solidFill>
                  <a:schemeClr val="dk1"/>
                </a:solidFill>
              </a:rPr>
              <a:t>Peer organizations</a:t>
            </a:r>
            <a:endParaRPr>
              <a:solidFill>
                <a:schemeClr val="dk1"/>
              </a:solidFill>
            </a:endParaRPr>
          </a:p>
        </p:txBody>
      </p:sp>
      <p:sp>
        <p:nvSpPr>
          <p:cNvPr id="2" name="Slide Number Placeholder 1">
            <a:extLst>
              <a:ext uri="{FF2B5EF4-FFF2-40B4-BE49-F238E27FC236}">
                <a16:creationId xmlns:a16="http://schemas.microsoft.com/office/drawing/2014/main" id="{FA467722-0C56-4BDA-BE87-346A55B15EBA}"/>
              </a:ext>
            </a:extLst>
          </p:cNvPr>
          <p:cNvSpPr>
            <a:spLocks noGrp="1"/>
          </p:cNvSpPr>
          <p:nvPr>
            <p:ph type="sldNum" sz="quarter" idx="12"/>
          </p:nvPr>
        </p:nvSpPr>
        <p:spPr/>
        <p:txBody>
          <a:bodyPr/>
          <a:lstStyle/>
          <a:p>
            <a:fld id="{00000000-1234-1234-1234-123412341234}" type="slidenum">
              <a:rPr lang="en-US" smtClean="0"/>
              <a:pPr/>
              <a:t>180</a:t>
            </a:fld>
            <a:endParaRPr 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Google Shape;1816;p242"/>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467"/>
              <a:t>Summary</a:t>
            </a:r>
            <a:endParaRPr sz="3467"/>
          </a:p>
        </p:txBody>
      </p:sp>
      <p:sp>
        <p:nvSpPr>
          <p:cNvPr id="1817" name="Google Shape;1817;p242"/>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920026" indent="-406390">
              <a:buClr>
                <a:schemeClr val="dk1"/>
              </a:buClr>
              <a:buSzPts val="1200"/>
            </a:pPr>
            <a:r>
              <a:rPr lang="en-US" sz="1600">
                <a:solidFill>
                  <a:schemeClr val="dk1"/>
                </a:solidFill>
              </a:rPr>
              <a:t>As risk is identified and assessed, the risk owners select the  appropriate response to the risk and create risk action plans to  implement or modify controls selected to mitigate risk.</a:t>
            </a:r>
            <a:endParaRPr sz="1600">
              <a:solidFill>
                <a:schemeClr val="dk1"/>
              </a:solidFill>
            </a:endParaRPr>
          </a:p>
          <a:p>
            <a:pPr marR="404542" indent="-406390">
              <a:spcBef>
                <a:spcPts val="71"/>
              </a:spcBef>
              <a:buClr>
                <a:schemeClr val="dk1"/>
              </a:buClr>
              <a:buSzPts val="1200"/>
            </a:pPr>
            <a:r>
              <a:rPr lang="en-US" sz="1600">
                <a:solidFill>
                  <a:schemeClr val="dk1"/>
                </a:solidFill>
              </a:rPr>
              <a:t>As controls to mitigate risk are designed and developed, the risk  owner also mandates the development of the ability to monitor and  report on the effectiveness of the controls.</a:t>
            </a:r>
            <a:endParaRPr sz="1600">
              <a:solidFill>
                <a:schemeClr val="dk1"/>
              </a:solidFill>
            </a:endParaRPr>
          </a:p>
          <a:p>
            <a:pPr indent="-406390">
              <a:buClr>
                <a:schemeClr val="dk1"/>
              </a:buClr>
              <a:buSzPts val="1200"/>
            </a:pPr>
            <a:r>
              <a:rPr lang="en-US" sz="1600">
                <a:solidFill>
                  <a:schemeClr val="dk1"/>
                </a:solidFill>
              </a:rPr>
              <a:t>Regular monitoring and reporting on risk is essential to management, and the use of KPIs and KRIs assists management in the monitoring of  trends, compliance and issues related to risk.</a:t>
            </a:r>
            <a:endParaRPr sz="1600">
              <a:solidFill>
                <a:schemeClr val="dk1"/>
              </a:solidFill>
            </a:endParaRPr>
          </a:p>
          <a:p>
            <a:pPr indent="-406390">
              <a:spcBef>
                <a:spcPts val="4"/>
              </a:spcBef>
              <a:buClr>
                <a:schemeClr val="dk1"/>
              </a:buClr>
              <a:buSzPts val="1200"/>
            </a:pPr>
            <a:r>
              <a:rPr lang="en-US" sz="1600">
                <a:solidFill>
                  <a:schemeClr val="dk1"/>
                </a:solidFill>
              </a:rPr>
              <a:t>Risk management is a never-ending process.</a:t>
            </a:r>
            <a:endParaRPr sz="1600">
              <a:solidFill>
                <a:schemeClr val="dk1"/>
              </a:solidFill>
            </a:endParaRPr>
          </a:p>
          <a:p>
            <a:pPr marR="20171" indent="-406390">
              <a:spcBef>
                <a:spcPts val="4"/>
              </a:spcBef>
              <a:buClr>
                <a:schemeClr val="dk1"/>
              </a:buClr>
              <a:buSzPts val="1200"/>
            </a:pPr>
            <a:r>
              <a:rPr lang="en-US" sz="1600">
                <a:solidFill>
                  <a:schemeClr val="dk1"/>
                </a:solidFill>
              </a:rPr>
              <a:t>IT risk and controls should be continuously monitored and reported on  to ensure continued efficiency and effectiveness.</a:t>
            </a:r>
            <a:endParaRPr sz="1600">
              <a:solidFill>
                <a:schemeClr val="dk1"/>
              </a:solidFill>
            </a:endParaRPr>
          </a:p>
        </p:txBody>
      </p:sp>
      <p:sp>
        <p:nvSpPr>
          <p:cNvPr id="2" name="Slide Number Placeholder 1">
            <a:extLst>
              <a:ext uri="{FF2B5EF4-FFF2-40B4-BE49-F238E27FC236}">
                <a16:creationId xmlns:a16="http://schemas.microsoft.com/office/drawing/2014/main" id="{98DF2642-46DE-4E2C-B805-D342B4B4CC69}"/>
              </a:ext>
            </a:extLst>
          </p:cNvPr>
          <p:cNvSpPr>
            <a:spLocks noGrp="1"/>
          </p:cNvSpPr>
          <p:nvPr>
            <p:ph type="sldNum" sz="quarter" idx="12"/>
          </p:nvPr>
        </p:nvSpPr>
        <p:spPr/>
        <p:txBody>
          <a:bodyPr/>
          <a:lstStyle/>
          <a:p>
            <a:fld id="{00000000-1234-1234-1234-123412341234}" type="slidenum">
              <a:rPr lang="en-US" smtClean="0"/>
              <a:pPr/>
              <a:t>181</a:t>
            </a:fld>
            <a:endParaRPr 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821"/>
        <p:cNvGrpSpPr/>
        <p:nvPr/>
      </p:nvGrpSpPr>
      <p:grpSpPr>
        <a:xfrm>
          <a:off x="0" y="0"/>
          <a:ext cx="0" cy="0"/>
          <a:chOff x="0" y="0"/>
          <a:chExt cx="0" cy="0"/>
        </a:xfrm>
      </p:grpSpPr>
      <p:sp>
        <p:nvSpPr>
          <p:cNvPr id="1823" name="Google Shape;1823;p243"/>
          <p:cNvSpPr txBox="1">
            <a:spLocks noGrp="1"/>
          </p:cNvSpPr>
          <p:nvPr>
            <p:ph type="ctrTitle"/>
          </p:nvPr>
        </p:nvSpPr>
        <p:spPr>
          <a:prstGeom prst="rect">
            <a:avLst/>
          </a:prstGeom>
        </p:spPr>
        <p:txBody>
          <a:bodyPr spcFirstLastPara="1" vert="horz" wrap="square" lIns="121900" tIns="121900" rIns="121900" bIns="121900" rtlCol="0" anchor="ctr" anchorCtr="0">
            <a:noAutofit/>
          </a:bodyPr>
          <a:lstStyle/>
          <a:p>
            <a:r>
              <a:rPr lang="en-US" sz="5400" dirty="0"/>
              <a:t>Domain 3 </a:t>
            </a:r>
            <a:endParaRPr sz="5400" dirty="0"/>
          </a:p>
          <a:p>
            <a:r>
              <a:rPr lang="en-US" sz="5400" dirty="0"/>
              <a:t>Information Security</a:t>
            </a:r>
            <a:endParaRPr sz="5400" dirty="0"/>
          </a:p>
          <a:p>
            <a:r>
              <a:rPr lang="en-US" sz="5400" dirty="0"/>
              <a:t>Program Development</a:t>
            </a:r>
            <a:endParaRPr sz="5400" dirty="0"/>
          </a:p>
          <a:p>
            <a:r>
              <a:rPr lang="en-US" sz="5400" dirty="0"/>
              <a:t>and Management</a:t>
            </a:r>
            <a:endParaRPr sz="5400" dirty="0"/>
          </a:p>
        </p:txBody>
      </p:sp>
      <p:sp>
        <p:nvSpPr>
          <p:cNvPr id="2" name="Slide Number Placeholder 1">
            <a:extLst>
              <a:ext uri="{FF2B5EF4-FFF2-40B4-BE49-F238E27FC236}">
                <a16:creationId xmlns:a16="http://schemas.microsoft.com/office/drawing/2014/main" id="{EF85E554-8787-4F6C-B3F9-7ED3292B58C8}"/>
              </a:ext>
            </a:extLst>
          </p:cNvPr>
          <p:cNvSpPr>
            <a:spLocks noGrp="1"/>
          </p:cNvSpPr>
          <p:nvPr>
            <p:ph type="sldNum" sz="quarter" idx="12"/>
          </p:nvPr>
        </p:nvSpPr>
        <p:spPr/>
        <p:txBody>
          <a:bodyPr/>
          <a:lstStyle/>
          <a:p>
            <a:fld id="{00000000-1234-1234-1234-123412341234}" type="slidenum">
              <a:rPr lang="en-US" smtClean="0"/>
              <a:pPr/>
              <a:t>182</a:t>
            </a:fld>
            <a:endParaRPr 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Google Shape;1816;p242"/>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2667" dirty="0"/>
              <a:t>Domain 3 Information Security Program Development and Management Agenda</a:t>
            </a:r>
            <a:endParaRPr sz="2667" dirty="0"/>
          </a:p>
        </p:txBody>
      </p:sp>
      <p:sp>
        <p:nvSpPr>
          <p:cNvPr id="1817" name="Google Shape;1817;p242"/>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920026" indent="-406390">
              <a:buClr>
                <a:schemeClr val="dk1"/>
              </a:buClr>
              <a:buSzPts val="1200"/>
            </a:pPr>
            <a:r>
              <a:rPr lang="en-US" sz="1600" dirty="0">
                <a:solidFill>
                  <a:schemeClr val="dk1"/>
                </a:solidFill>
              </a:rPr>
              <a:t>Information Security Concepts</a:t>
            </a:r>
          </a:p>
          <a:p>
            <a:pPr marR="920026" indent="-406390">
              <a:buClr>
                <a:schemeClr val="dk1"/>
              </a:buClr>
              <a:buSzPts val="1200"/>
            </a:pPr>
            <a:r>
              <a:rPr lang="en-US" sz="1600" dirty="0">
                <a:solidFill>
                  <a:schemeClr val="dk1"/>
                </a:solidFill>
              </a:rPr>
              <a:t>Information Security Frameworks</a:t>
            </a:r>
          </a:p>
          <a:p>
            <a:pPr marR="920026" lvl="1" indent="-406390">
              <a:spcBef>
                <a:spcPts val="0"/>
              </a:spcBef>
              <a:buClr>
                <a:schemeClr val="dk1"/>
              </a:buClr>
              <a:buSzPts val="1200"/>
              <a:buChar char="●"/>
            </a:pPr>
            <a:r>
              <a:rPr lang="en-US" sz="1600" dirty="0">
                <a:solidFill>
                  <a:schemeClr val="dk1"/>
                </a:solidFill>
              </a:rPr>
              <a:t>ISO 27001</a:t>
            </a:r>
          </a:p>
          <a:p>
            <a:pPr marR="920026" lvl="1" indent="-406390">
              <a:spcBef>
                <a:spcPts val="0"/>
              </a:spcBef>
              <a:buClr>
                <a:schemeClr val="dk1"/>
              </a:buClr>
              <a:buSzPts val="1200"/>
              <a:buChar char="●"/>
            </a:pPr>
            <a:r>
              <a:rPr lang="en-US" sz="1600" dirty="0">
                <a:solidFill>
                  <a:schemeClr val="dk1"/>
                </a:solidFill>
              </a:rPr>
              <a:t>COBIT</a:t>
            </a:r>
          </a:p>
          <a:p>
            <a:pPr marR="920026" indent="-406390">
              <a:buClr>
                <a:schemeClr val="dk1"/>
              </a:buClr>
              <a:buSzPts val="1200"/>
            </a:pPr>
            <a:r>
              <a:rPr lang="en-US" sz="1600" dirty="0">
                <a:solidFill>
                  <a:schemeClr val="dk1"/>
                </a:solidFill>
              </a:rPr>
              <a:t>Information Security Architecture</a:t>
            </a:r>
          </a:p>
          <a:p>
            <a:pPr marR="920026" indent="-406390">
              <a:buClr>
                <a:schemeClr val="dk1"/>
              </a:buClr>
              <a:buSzPts val="1200"/>
            </a:pPr>
            <a:r>
              <a:rPr lang="en-US" sz="1600" dirty="0">
                <a:solidFill>
                  <a:schemeClr val="dk1"/>
                </a:solidFill>
              </a:rPr>
              <a:t>Security Program Operations</a:t>
            </a:r>
          </a:p>
          <a:p>
            <a:pPr marR="920026" indent="-406390">
              <a:buClr>
                <a:schemeClr val="dk1"/>
              </a:buClr>
              <a:buSzPts val="1200"/>
            </a:pPr>
            <a:r>
              <a:rPr lang="en-US" sz="1600" dirty="0">
                <a:solidFill>
                  <a:schemeClr val="dk1"/>
                </a:solidFill>
              </a:rPr>
              <a:t>Third Party Governance</a:t>
            </a:r>
          </a:p>
          <a:p>
            <a:pPr marR="920026" indent="-406390">
              <a:buClr>
                <a:schemeClr val="dk1"/>
              </a:buClr>
              <a:buSzPts val="1200"/>
            </a:pPr>
            <a:r>
              <a:rPr lang="en-US" sz="1600" dirty="0">
                <a:solidFill>
                  <a:schemeClr val="dk1"/>
                </a:solidFill>
              </a:rPr>
              <a:t>Cloud Integration</a:t>
            </a:r>
          </a:p>
          <a:p>
            <a:pPr marR="920026" indent="-406390">
              <a:buClr>
                <a:schemeClr val="dk1"/>
              </a:buClr>
              <a:buSzPts val="1200"/>
            </a:pPr>
            <a:r>
              <a:rPr lang="en-US" sz="1600" dirty="0">
                <a:solidFill>
                  <a:schemeClr val="dk1"/>
                </a:solidFill>
              </a:rPr>
              <a:t>IT Service Management</a:t>
            </a:r>
          </a:p>
          <a:p>
            <a:pPr marR="920026" indent="-406390">
              <a:buClr>
                <a:schemeClr val="dk1"/>
              </a:buClr>
              <a:buSzPts val="1200"/>
            </a:pPr>
            <a:r>
              <a:rPr lang="en-US" sz="1600" dirty="0">
                <a:solidFill>
                  <a:schemeClr val="dk1"/>
                </a:solidFill>
              </a:rPr>
              <a:t>Control Integration</a:t>
            </a:r>
          </a:p>
          <a:p>
            <a:pPr marR="920026" indent="-406390">
              <a:buClr>
                <a:schemeClr val="dk1"/>
              </a:buClr>
              <a:buSzPts val="1200"/>
            </a:pPr>
            <a:r>
              <a:rPr lang="en-US" sz="1600" dirty="0">
                <a:solidFill>
                  <a:schemeClr val="dk1"/>
                </a:solidFill>
              </a:rPr>
              <a:t>Policies, Procedures, Standards, Guidelines</a:t>
            </a:r>
          </a:p>
          <a:p>
            <a:pPr marR="920026" indent="-406390">
              <a:buClr>
                <a:schemeClr val="dk1"/>
              </a:buClr>
              <a:buSzPts val="1200"/>
            </a:pPr>
            <a:r>
              <a:rPr lang="en-US" sz="1600" dirty="0">
                <a:solidFill>
                  <a:schemeClr val="dk1"/>
                </a:solidFill>
              </a:rPr>
              <a:t>Certification and Accreditation/Authorization</a:t>
            </a:r>
          </a:p>
          <a:p>
            <a:pPr marR="920026" indent="-406390">
              <a:buClr>
                <a:schemeClr val="dk1"/>
              </a:buClr>
              <a:buSzPts val="1200"/>
            </a:pPr>
            <a:r>
              <a:rPr lang="en-US" sz="1600" dirty="0">
                <a:solidFill>
                  <a:schemeClr val="dk1"/>
                </a:solidFill>
              </a:rPr>
              <a:t>Metrics and Monitoring</a:t>
            </a:r>
            <a:endParaRPr sz="1600" dirty="0">
              <a:solidFill>
                <a:schemeClr val="dk1"/>
              </a:solidFill>
            </a:endParaRPr>
          </a:p>
        </p:txBody>
      </p:sp>
      <p:sp>
        <p:nvSpPr>
          <p:cNvPr id="2" name="Slide Number Placeholder 1">
            <a:extLst>
              <a:ext uri="{FF2B5EF4-FFF2-40B4-BE49-F238E27FC236}">
                <a16:creationId xmlns:a16="http://schemas.microsoft.com/office/drawing/2014/main" id="{C9B2360D-A1D9-4CF1-A37C-D615E6CD1B6C}"/>
              </a:ext>
            </a:extLst>
          </p:cNvPr>
          <p:cNvSpPr>
            <a:spLocks noGrp="1"/>
          </p:cNvSpPr>
          <p:nvPr>
            <p:ph type="sldNum" sz="quarter" idx="12"/>
          </p:nvPr>
        </p:nvSpPr>
        <p:spPr/>
        <p:txBody>
          <a:bodyPr/>
          <a:lstStyle/>
          <a:p>
            <a:fld id="{00000000-1234-1234-1234-123412341234}" type="slidenum">
              <a:rPr lang="en-US" smtClean="0"/>
              <a:pPr/>
              <a:t>183</a:t>
            </a:fld>
            <a:endParaRPr lang="en-US"/>
          </a:p>
        </p:txBody>
      </p:sp>
    </p:spTree>
    <p:extLst>
      <p:ext uri="{BB962C8B-B14F-4D97-AF65-F5344CB8AC3E}">
        <p14:creationId xmlns:p14="http://schemas.microsoft.com/office/powerpoint/2010/main" val="27975720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C6CC3-7FE1-4D9F-B342-8D57CEA5AF1D}"/>
              </a:ext>
            </a:extLst>
          </p:cNvPr>
          <p:cNvSpPr>
            <a:spLocks noGrp="1"/>
          </p:cNvSpPr>
          <p:nvPr>
            <p:ph type="title"/>
          </p:nvPr>
        </p:nvSpPr>
        <p:spPr/>
        <p:txBody>
          <a:bodyPr/>
          <a:lstStyle/>
          <a:p>
            <a:r>
              <a:rPr lang="en-US" dirty="0"/>
              <a:t>Information Security Program Concepts</a:t>
            </a:r>
          </a:p>
        </p:txBody>
      </p:sp>
      <p:sp>
        <p:nvSpPr>
          <p:cNvPr id="5" name="Text Placeholder 4">
            <a:extLst>
              <a:ext uri="{FF2B5EF4-FFF2-40B4-BE49-F238E27FC236}">
                <a16:creationId xmlns:a16="http://schemas.microsoft.com/office/drawing/2014/main" id="{CE681FDC-EAC2-4765-A944-9B35EC177C5C}"/>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83D74833-82BB-447A-AB0F-2FF390251576}"/>
              </a:ext>
            </a:extLst>
          </p:cNvPr>
          <p:cNvSpPr>
            <a:spLocks noGrp="1"/>
          </p:cNvSpPr>
          <p:nvPr>
            <p:ph type="sldNum" sz="quarter" idx="12"/>
          </p:nvPr>
        </p:nvSpPr>
        <p:spPr/>
        <p:txBody>
          <a:bodyPr/>
          <a:lstStyle/>
          <a:p>
            <a:fld id="{00000000-1234-1234-1234-123412341234}" type="slidenum">
              <a:rPr lang="en-US" smtClean="0"/>
              <a:pPr/>
              <a:t>184</a:t>
            </a:fld>
            <a:endParaRPr lang="en-US"/>
          </a:p>
        </p:txBody>
      </p:sp>
    </p:spTree>
    <p:extLst>
      <p:ext uri="{BB962C8B-B14F-4D97-AF65-F5344CB8AC3E}">
        <p14:creationId xmlns:p14="http://schemas.microsoft.com/office/powerpoint/2010/main" val="28935266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p244"/>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467" dirty="0"/>
              <a:t>Information Security Program</a:t>
            </a:r>
            <a:endParaRPr sz="3467" dirty="0"/>
          </a:p>
        </p:txBody>
      </p:sp>
      <p:sp>
        <p:nvSpPr>
          <p:cNvPr id="1829" name="Google Shape;1829;p244"/>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4481" indent="-423323">
              <a:buClr>
                <a:schemeClr val="dk1"/>
              </a:buClr>
              <a:buSzPts val="1400"/>
            </a:pPr>
            <a:r>
              <a:rPr lang="en-US" dirty="0">
                <a:solidFill>
                  <a:schemeClr val="dk1"/>
                </a:solidFill>
              </a:rPr>
              <a:t>As defined by ISACA the goal of this domain is to  “Develop and maintain an information security  program that identifies, manages and protects the  organization’s assets while aligning to information  security strategy and business goals, thereby  supporting an effective security posture.”</a:t>
            </a:r>
          </a:p>
          <a:p>
            <a:pPr marR="4481" indent="-423323">
              <a:buClr>
                <a:schemeClr val="dk1"/>
              </a:buClr>
              <a:buSzPts val="1400"/>
            </a:pPr>
            <a:r>
              <a:rPr lang="en-US" dirty="0">
                <a:solidFill>
                  <a:schemeClr val="dk1"/>
                </a:solidFill>
              </a:rPr>
              <a:t>Is best coordinated by the Chief Operating Officer, as this individual should properly see the need for balance between information security and business operations</a:t>
            </a:r>
            <a:endParaRPr dirty="0">
              <a:solidFill>
                <a:schemeClr val="dk1"/>
              </a:solidFill>
            </a:endParaRPr>
          </a:p>
        </p:txBody>
      </p:sp>
      <p:sp>
        <p:nvSpPr>
          <p:cNvPr id="2" name="Slide Number Placeholder 1">
            <a:extLst>
              <a:ext uri="{FF2B5EF4-FFF2-40B4-BE49-F238E27FC236}">
                <a16:creationId xmlns:a16="http://schemas.microsoft.com/office/drawing/2014/main" id="{F080482C-3F98-483C-B07A-B8E41526C996}"/>
              </a:ext>
            </a:extLst>
          </p:cNvPr>
          <p:cNvSpPr>
            <a:spLocks noGrp="1"/>
          </p:cNvSpPr>
          <p:nvPr>
            <p:ph type="sldNum" sz="quarter" idx="12"/>
          </p:nvPr>
        </p:nvSpPr>
        <p:spPr/>
        <p:txBody>
          <a:bodyPr/>
          <a:lstStyle/>
          <a:p>
            <a:fld id="{00000000-1234-1234-1234-123412341234}" type="slidenum">
              <a:rPr lang="en-US" smtClean="0"/>
              <a:pPr/>
              <a:t>185</a:t>
            </a:fld>
            <a:endParaRPr lang="en-US"/>
          </a:p>
        </p:txBody>
      </p:sp>
    </p:spTree>
    <p:extLst>
      <p:ext uri="{BB962C8B-B14F-4D97-AF65-F5344CB8AC3E}">
        <p14:creationId xmlns:p14="http://schemas.microsoft.com/office/powerpoint/2010/main" val="98795467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38BA6A-A475-4187-BA40-7F100F1CA094}"/>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EA0EA6F6-4661-4F80-8C97-645E64171A8A}"/>
              </a:ext>
            </a:extLst>
          </p:cNvPr>
          <p:cNvSpPr>
            <a:spLocks noGrp="1"/>
          </p:cNvSpPr>
          <p:nvPr>
            <p:ph type="sldNum" sz="quarter" idx="12"/>
          </p:nvPr>
        </p:nvSpPr>
        <p:spPr/>
        <p:txBody>
          <a:bodyPr/>
          <a:lstStyle/>
          <a:p>
            <a:fld id="{00000000-1234-1234-1234-123412341234}" type="slidenum">
              <a:rPr lang="en-US" smtClean="0"/>
              <a:pPr/>
              <a:t>186</a:t>
            </a:fld>
            <a:endParaRPr lang="en-US"/>
          </a:p>
        </p:txBody>
      </p:sp>
      <p:sp>
        <p:nvSpPr>
          <p:cNvPr id="1835" name="Google Shape;1835;p245"/>
          <p:cNvSpPr/>
          <p:nvPr/>
        </p:nvSpPr>
        <p:spPr>
          <a:xfrm>
            <a:off x="1110456" y="1572933"/>
            <a:ext cx="10202000" cy="4450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36" name="Google Shape;1836;p245"/>
          <p:cNvSpPr txBox="1"/>
          <p:nvPr/>
        </p:nvSpPr>
        <p:spPr>
          <a:xfrm>
            <a:off x="1493252" y="1738745"/>
            <a:ext cx="784400" cy="208400"/>
          </a:xfrm>
          <a:prstGeom prst="rect">
            <a:avLst/>
          </a:prstGeom>
          <a:noFill/>
          <a:ln>
            <a:noFill/>
          </a:ln>
        </p:spPr>
        <p:txBody>
          <a:bodyPr spcFirstLastPara="1" wrap="square" lIns="0" tIns="11200" rIns="0" bIns="0" anchor="t" anchorCtr="0">
            <a:noAutofit/>
          </a:bodyPr>
          <a:lstStyle/>
          <a:p>
            <a:pPr marL="11205"/>
            <a:r>
              <a:rPr lang="en-US" sz="1280" dirty="0">
                <a:solidFill>
                  <a:srgbClr val="000000"/>
                </a:solidFill>
                <a:latin typeface="Times New Roman"/>
                <a:ea typeface="Times New Roman"/>
                <a:cs typeface="Times New Roman"/>
                <a:sym typeface="Times New Roman"/>
              </a:rPr>
              <a:t>Technology</a:t>
            </a:r>
            <a:endParaRPr sz="1280" dirty="0">
              <a:solidFill>
                <a:srgbClr val="000000"/>
              </a:solidFill>
              <a:latin typeface="Times New Roman"/>
              <a:ea typeface="Times New Roman"/>
              <a:cs typeface="Times New Roman"/>
              <a:sym typeface="Times New Roman"/>
            </a:endParaRPr>
          </a:p>
        </p:txBody>
      </p:sp>
      <p:sp>
        <p:nvSpPr>
          <p:cNvPr id="1837" name="Google Shape;1837;p245"/>
          <p:cNvSpPr txBox="1"/>
          <p:nvPr/>
        </p:nvSpPr>
        <p:spPr>
          <a:xfrm>
            <a:off x="10301753" y="1645043"/>
            <a:ext cx="533200" cy="208400"/>
          </a:xfrm>
          <a:prstGeom prst="rect">
            <a:avLst/>
          </a:prstGeom>
          <a:noFill/>
          <a:ln>
            <a:noFill/>
          </a:ln>
        </p:spPr>
        <p:txBody>
          <a:bodyPr spcFirstLastPara="1" wrap="square" lIns="0" tIns="11200" rIns="0" bIns="0" anchor="t" anchorCtr="0">
            <a:noAutofit/>
          </a:bodyPr>
          <a:lstStyle/>
          <a:p>
            <a:pPr marL="11205"/>
            <a:r>
              <a:rPr lang="en-US" sz="1280" dirty="0">
                <a:solidFill>
                  <a:srgbClr val="000000"/>
                </a:solidFill>
                <a:latin typeface="Times New Roman"/>
                <a:ea typeface="Times New Roman"/>
                <a:cs typeface="Times New Roman"/>
                <a:sym typeface="Times New Roman"/>
              </a:rPr>
              <a:t>Process</a:t>
            </a:r>
            <a:endParaRPr sz="1280" dirty="0">
              <a:solidFill>
                <a:srgbClr val="000000"/>
              </a:solidFill>
              <a:latin typeface="Times New Roman"/>
              <a:ea typeface="Times New Roman"/>
              <a:cs typeface="Times New Roman"/>
              <a:sym typeface="Times New Roman"/>
            </a:endParaRPr>
          </a:p>
        </p:txBody>
      </p:sp>
      <p:sp>
        <p:nvSpPr>
          <p:cNvPr id="1838" name="Google Shape;1838;p245"/>
          <p:cNvSpPr txBox="1"/>
          <p:nvPr/>
        </p:nvSpPr>
        <p:spPr>
          <a:xfrm>
            <a:off x="4289124" y="5036712"/>
            <a:ext cx="485200" cy="208400"/>
          </a:xfrm>
          <a:prstGeom prst="rect">
            <a:avLst/>
          </a:prstGeom>
          <a:noFill/>
          <a:ln>
            <a:noFill/>
          </a:ln>
        </p:spPr>
        <p:txBody>
          <a:bodyPr spcFirstLastPara="1" wrap="square" lIns="0" tIns="11200" rIns="0" bIns="0" anchor="t" anchorCtr="0">
            <a:noAutofit/>
          </a:bodyPr>
          <a:lstStyle/>
          <a:p>
            <a:pPr marL="11205"/>
            <a:r>
              <a:rPr lang="en-US" sz="1280">
                <a:solidFill>
                  <a:srgbClr val="000000"/>
                </a:solidFill>
                <a:latin typeface="Times New Roman"/>
                <a:ea typeface="Times New Roman"/>
                <a:cs typeface="Times New Roman"/>
                <a:sym typeface="Times New Roman"/>
              </a:rPr>
              <a:t>People</a:t>
            </a:r>
            <a:endParaRPr sz="1280">
              <a:solidFill>
                <a:srgbClr val="000000"/>
              </a:solidFill>
              <a:latin typeface="Times New Roman"/>
              <a:ea typeface="Times New Roman"/>
              <a:cs typeface="Times New Roman"/>
              <a:sym typeface="Times New Roman"/>
            </a:endParaRPr>
          </a:p>
        </p:txBody>
      </p:sp>
      <p:sp>
        <p:nvSpPr>
          <p:cNvPr id="1839" name="Google Shape;1839;p245"/>
          <p:cNvSpPr/>
          <p:nvPr/>
        </p:nvSpPr>
        <p:spPr>
          <a:xfrm>
            <a:off x="4238367" y="1213933"/>
            <a:ext cx="1173600" cy="316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40" name="Google Shape;1840;p245"/>
          <p:cNvSpPr/>
          <p:nvPr/>
        </p:nvSpPr>
        <p:spPr>
          <a:xfrm>
            <a:off x="5602233" y="1096767"/>
            <a:ext cx="2256800" cy="401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Tree>
    <p:extLst>
      <p:ext uri="{BB962C8B-B14F-4D97-AF65-F5344CB8AC3E}">
        <p14:creationId xmlns:p14="http://schemas.microsoft.com/office/powerpoint/2010/main" val="187741253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Google Shape;1845;p246"/>
          <p:cNvSpPr txBox="1">
            <a:spLocks noGrp="1"/>
          </p:cNvSpPr>
          <p:nvPr>
            <p:ph type="title"/>
          </p:nvPr>
        </p:nvSpPr>
        <p:spPr>
          <a:xfrm>
            <a:off x="923292" y="777828"/>
            <a:ext cx="10515600" cy="789637"/>
          </a:xfrm>
          <a:prstGeom prst="rect">
            <a:avLst/>
          </a:prstGeom>
          <a:noFill/>
          <a:ln>
            <a:noFill/>
          </a:ln>
        </p:spPr>
        <p:txBody>
          <a:bodyPr spcFirstLastPara="1" vert="horz" wrap="square" lIns="121900" tIns="121900" rIns="121900" bIns="121900" rtlCol="0" anchor="t" anchorCtr="0">
            <a:noAutofit/>
          </a:bodyPr>
          <a:lstStyle/>
          <a:p>
            <a:r>
              <a:rPr lang="en-US" sz="3467" dirty="0"/>
              <a:t>Information Security Program Elements</a:t>
            </a:r>
            <a:endParaRPr sz="3467" dirty="0"/>
          </a:p>
        </p:txBody>
      </p:sp>
      <p:sp>
        <p:nvSpPr>
          <p:cNvPr id="2" name="Slide Number Placeholder 1">
            <a:extLst>
              <a:ext uri="{FF2B5EF4-FFF2-40B4-BE49-F238E27FC236}">
                <a16:creationId xmlns:a16="http://schemas.microsoft.com/office/drawing/2014/main" id="{FCC3F725-D20C-4108-9C3F-76D3CA2A072A}"/>
              </a:ext>
            </a:extLst>
          </p:cNvPr>
          <p:cNvSpPr>
            <a:spLocks noGrp="1"/>
          </p:cNvSpPr>
          <p:nvPr>
            <p:ph type="sldNum" sz="quarter" idx="12"/>
          </p:nvPr>
        </p:nvSpPr>
        <p:spPr/>
        <p:txBody>
          <a:bodyPr/>
          <a:lstStyle/>
          <a:p>
            <a:fld id="{00000000-1234-1234-1234-123412341234}" type="slidenum">
              <a:rPr lang="en-US" smtClean="0"/>
              <a:pPr/>
              <a:t>187</a:t>
            </a:fld>
            <a:endParaRPr lang="en-US"/>
          </a:p>
        </p:txBody>
      </p:sp>
      <p:sp>
        <p:nvSpPr>
          <p:cNvPr id="1846" name="Google Shape;1846;p246"/>
          <p:cNvSpPr/>
          <p:nvPr/>
        </p:nvSpPr>
        <p:spPr>
          <a:xfrm>
            <a:off x="2255452" y="1741389"/>
            <a:ext cx="2367545" cy="484094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47" name="Google Shape;1847;p246"/>
          <p:cNvSpPr/>
          <p:nvPr/>
        </p:nvSpPr>
        <p:spPr>
          <a:xfrm>
            <a:off x="2563559" y="1926439"/>
            <a:ext cx="1779461" cy="1901584"/>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a:buClr>
                <a:srgbClr val="000000"/>
              </a:buClr>
            </a:pPr>
            <a:endParaRPr sz="1236">
              <a:solidFill>
                <a:srgbClr val="000000"/>
              </a:solidFill>
              <a:latin typeface="Arial"/>
              <a:ea typeface="Arial"/>
              <a:cs typeface="Arial"/>
              <a:sym typeface="Arial"/>
            </a:endParaRPr>
          </a:p>
        </p:txBody>
      </p:sp>
      <p:sp>
        <p:nvSpPr>
          <p:cNvPr id="1848" name="Google Shape;1848;p246"/>
          <p:cNvSpPr/>
          <p:nvPr/>
        </p:nvSpPr>
        <p:spPr>
          <a:xfrm>
            <a:off x="2250142" y="1731859"/>
            <a:ext cx="2381576" cy="4859895"/>
          </a:xfrm>
          <a:custGeom>
            <a:avLst/>
            <a:gdLst/>
            <a:ahLst/>
            <a:cxnLst/>
            <a:rect l="l" t="t" r="r" b="b"/>
            <a:pathLst>
              <a:path w="2552700" h="5477509" extrusionOk="0">
                <a:moveTo>
                  <a:pt x="2357628" y="5477255"/>
                </a:moveTo>
                <a:lnTo>
                  <a:pt x="196595" y="5477255"/>
                </a:lnTo>
                <a:lnTo>
                  <a:pt x="176783" y="5475732"/>
                </a:lnTo>
                <a:lnTo>
                  <a:pt x="138684" y="5468111"/>
                </a:lnTo>
                <a:lnTo>
                  <a:pt x="86868" y="5443727"/>
                </a:lnTo>
                <a:lnTo>
                  <a:pt x="45719" y="5405627"/>
                </a:lnTo>
                <a:lnTo>
                  <a:pt x="15240" y="5358384"/>
                </a:lnTo>
                <a:lnTo>
                  <a:pt x="4572" y="5320284"/>
                </a:lnTo>
                <a:lnTo>
                  <a:pt x="0" y="5280659"/>
                </a:lnTo>
                <a:lnTo>
                  <a:pt x="0" y="195072"/>
                </a:lnTo>
                <a:lnTo>
                  <a:pt x="4572" y="156972"/>
                </a:lnTo>
                <a:lnTo>
                  <a:pt x="22859" y="102108"/>
                </a:lnTo>
                <a:lnTo>
                  <a:pt x="71628" y="44196"/>
                </a:lnTo>
                <a:lnTo>
                  <a:pt x="118872" y="15240"/>
                </a:lnTo>
                <a:lnTo>
                  <a:pt x="156972" y="3048"/>
                </a:lnTo>
                <a:lnTo>
                  <a:pt x="175260" y="0"/>
                </a:lnTo>
                <a:lnTo>
                  <a:pt x="2375916" y="0"/>
                </a:lnTo>
                <a:lnTo>
                  <a:pt x="2395728" y="3048"/>
                </a:lnTo>
                <a:lnTo>
                  <a:pt x="2415540" y="7620"/>
                </a:lnTo>
                <a:lnTo>
                  <a:pt x="2432304" y="15240"/>
                </a:lnTo>
                <a:lnTo>
                  <a:pt x="2450591" y="22860"/>
                </a:lnTo>
                <a:lnTo>
                  <a:pt x="196595" y="22860"/>
                </a:lnTo>
                <a:lnTo>
                  <a:pt x="163068" y="25908"/>
                </a:lnTo>
                <a:lnTo>
                  <a:pt x="114300" y="44196"/>
                </a:lnTo>
                <a:lnTo>
                  <a:pt x="74676" y="73152"/>
                </a:lnTo>
                <a:lnTo>
                  <a:pt x="45719" y="112776"/>
                </a:lnTo>
                <a:lnTo>
                  <a:pt x="27432" y="160020"/>
                </a:lnTo>
                <a:lnTo>
                  <a:pt x="24384" y="176784"/>
                </a:lnTo>
                <a:lnTo>
                  <a:pt x="24384" y="5297423"/>
                </a:lnTo>
                <a:lnTo>
                  <a:pt x="36576" y="5347716"/>
                </a:lnTo>
                <a:lnTo>
                  <a:pt x="62484" y="5390388"/>
                </a:lnTo>
                <a:lnTo>
                  <a:pt x="99060" y="5423916"/>
                </a:lnTo>
                <a:lnTo>
                  <a:pt x="144779" y="5445252"/>
                </a:lnTo>
                <a:lnTo>
                  <a:pt x="178307" y="5452872"/>
                </a:lnTo>
                <a:lnTo>
                  <a:pt x="2450592" y="5452872"/>
                </a:lnTo>
                <a:lnTo>
                  <a:pt x="2433828" y="5462016"/>
                </a:lnTo>
                <a:lnTo>
                  <a:pt x="2415540" y="5468111"/>
                </a:lnTo>
                <a:lnTo>
                  <a:pt x="2397251" y="5472684"/>
                </a:lnTo>
                <a:lnTo>
                  <a:pt x="2377440" y="5475732"/>
                </a:lnTo>
                <a:lnTo>
                  <a:pt x="2357628" y="5477255"/>
                </a:lnTo>
                <a:close/>
              </a:path>
              <a:path w="2552700" h="5477509" extrusionOk="0">
                <a:moveTo>
                  <a:pt x="2450592" y="5452872"/>
                </a:moveTo>
                <a:lnTo>
                  <a:pt x="2374391" y="5452872"/>
                </a:lnTo>
                <a:lnTo>
                  <a:pt x="2391155" y="5449823"/>
                </a:lnTo>
                <a:lnTo>
                  <a:pt x="2407920" y="5445252"/>
                </a:lnTo>
                <a:lnTo>
                  <a:pt x="2453640" y="5423916"/>
                </a:lnTo>
                <a:lnTo>
                  <a:pt x="2490216" y="5390388"/>
                </a:lnTo>
                <a:lnTo>
                  <a:pt x="2516124" y="5347716"/>
                </a:lnTo>
                <a:lnTo>
                  <a:pt x="2528316" y="5298948"/>
                </a:lnTo>
                <a:lnTo>
                  <a:pt x="2529840" y="5280659"/>
                </a:lnTo>
                <a:lnTo>
                  <a:pt x="2529840" y="196596"/>
                </a:lnTo>
                <a:lnTo>
                  <a:pt x="2522219" y="144780"/>
                </a:lnTo>
                <a:lnTo>
                  <a:pt x="2500883" y="99060"/>
                </a:lnTo>
                <a:lnTo>
                  <a:pt x="2467356" y="62484"/>
                </a:lnTo>
                <a:lnTo>
                  <a:pt x="2424683" y="36576"/>
                </a:lnTo>
                <a:lnTo>
                  <a:pt x="2375916" y="24384"/>
                </a:lnTo>
                <a:lnTo>
                  <a:pt x="2357628" y="22860"/>
                </a:lnTo>
                <a:lnTo>
                  <a:pt x="2450591" y="22860"/>
                </a:lnTo>
                <a:lnTo>
                  <a:pt x="2494788" y="56388"/>
                </a:lnTo>
                <a:lnTo>
                  <a:pt x="2529840" y="102108"/>
                </a:lnTo>
                <a:lnTo>
                  <a:pt x="2545080" y="137160"/>
                </a:lnTo>
                <a:lnTo>
                  <a:pt x="2552700" y="175260"/>
                </a:lnTo>
                <a:lnTo>
                  <a:pt x="2552700" y="5300472"/>
                </a:lnTo>
                <a:lnTo>
                  <a:pt x="2545080" y="5338572"/>
                </a:lnTo>
                <a:lnTo>
                  <a:pt x="2529840" y="5373623"/>
                </a:lnTo>
                <a:lnTo>
                  <a:pt x="2508503" y="5405627"/>
                </a:lnTo>
                <a:lnTo>
                  <a:pt x="2467356" y="5443727"/>
                </a:lnTo>
                <a:lnTo>
                  <a:pt x="2450592" y="5452872"/>
                </a:lnTo>
                <a:close/>
              </a:path>
            </a:pathLst>
          </a:custGeom>
          <a:solidFill>
            <a:srgbClr val="385D89"/>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49" name="Google Shape;1849;p246"/>
          <p:cNvSpPr/>
          <p:nvPr/>
        </p:nvSpPr>
        <p:spPr>
          <a:xfrm>
            <a:off x="2533874" y="4156810"/>
            <a:ext cx="1779461" cy="231902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50" name="Google Shape;1850;p246"/>
          <p:cNvSpPr txBox="1"/>
          <p:nvPr/>
        </p:nvSpPr>
        <p:spPr>
          <a:xfrm>
            <a:off x="2634267" y="4207133"/>
            <a:ext cx="1536538" cy="2379290"/>
          </a:xfrm>
          <a:prstGeom prst="rect">
            <a:avLst/>
          </a:prstGeom>
          <a:noFill/>
          <a:ln>
            <a:noFill/>
          </a:ln>
        </p:spPr>
        <p:txBody>
          <a:bodyPr spcFirstLastPara="1" wrap="square" lIns="0" tIns="10633" rIns="0" bIns="0" anchor="t" anchorCtr="0">
            <a:noAutofit/>
          </a:bodyPr>
          <a:lstStyle/>
          <a:p>
            <a:pPr marL="85167" indent="-70017">
              <a:lnSpc>
                <a:spcPct val="119588"/>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System Security</a:t>
            </a:r>
            <a:endParaRPr sz="1103" dirty="0">
              <a:solidFill>
                <a:srgbClr val="000000"/>
              </a:solidFill>
              <a:latin typeface="Times New Roman"/>
              <a:ea typeface="Times New Roman"/>
              <a:cs typeface="Times New Roman"/>
              <a:sym typeface="Times New Roman"/>
            </a:endParaRPr>
          </a:p>
          <a:p>
            <a:pPr marL="85167" indent="-70017">
              <a:lnSpc>
                <a:spcPct val="119588"/>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UTM. Firewalls</a:t>
            </a:r>
            <a:endParaRPr sz="1103" dirty="0">
              <a:solidFill>
                <a:srgbClr val="000000"/>
              </a:solidFill>
              <a:latin typeface="Times New Roman"/>
              <a:ea typeface="Times New Roman"/>
              <a:cs typeface="Times New Roman"/>
              <a:sym typeface="Times New Roman"/>
            </a:endParaRPr>
          </a:p>
          <a:p>
            <a:pPr marL="85167" indent="-70017">
              <a:lnSpc>
                <a:spcPct val="119588"/>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IDS/IPS</a:t>
            </a:r>
            <a:endParaRPr sz="1103" dirty="0">
              <a:solidFill>
                <a:srgbClr val="000000"/>
              </a:solidFill>
              <a:latin typeface="Times New Roman"/>
              <a:ea typeface="Times New Roman"/>
              <a:cs typeface="Times New Roman"/>
              <a:sym typeface="Times New Roman"/>
            </a:endParaRPr>
          </a:p>
          <a:p>
            <a:pPr marL="85167" indent="-70017">
              <a:lnSpc>
                <a:spcPct val="119226"/>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Data Center</a:t>
            </a:r>
            <a:endParaRPr sz="1103" dirty="0">
              <a:solidFill>
                <a:srgbClr val="000000"/>
              </a:solidFill>
              <a:latin typeface="Times New Roman"/>
              <a:ea typeface="Times New Roman"/>
              <a:cs typeface="Times New Roman"/>
              <a:sym typeface="Times New Roman"/>
            </a:endParaRPr>
          </a:p>
          <a:p>
            <a:pPr marL="85167" indent="-70017">
              <a:lnSpc>
                <a:spcPct val="119588"/>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Physical Security</a:t>
            </a:r>
            <a:endParaRPr sz="1103" dirty="0">
              <a:solidFill>
                <a:srgbClr val="000000"/>
              </a:solidFill>
              <a:latin typeface="Times New Roman"/>
              <a:ea typeface="Times New Roman"/>
              <a:cs typeface="Times New Roman"/>
              <a:sym typeface="Times New Roman"/>
            </a:endParaRPr>
          </a:p>
          <a:p>
            <a:pPr marL="85167" indent="-70017">
              <a:lnSpc>
                <a:spcPct val="119588"/>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Vulnerability </a:t>
            </a:r>
            <a:r>
              <a:rPr lang="en-US" sz="1103" dirty="0" err="1">
                <a:solidFill>
                  <a:srgbClr val="000000"/>
                </a:solidFill>
                <a:latin typeface="Times New Roman"/>
                <a:ea typeface="Times New Roman"/>
                <a:cs typeface="Times New Roman"/>
                <a:sym typeface="Times New Roman"/>
              </a:rPr>
              <a:t>Assmt</a:t>
            </a:r>
            <a:endParaRPr sz="1103" dirty="0">
              <a:solidFill>
                <a:srgbClr val="000000"/>
              </a:solidFill>
              <a:latin typeface="Times New Roman"/>
              <a:ea typeface="Times New Roman"/>
              <a:cs typeface="Times New Roman"/>
              <a:sym typeface="Times New Roman"/>
            </a:endParaRPr>
          </a:p>
          <a:p>
            <a:pPr marL="85167" indent="-70017">
              <a:lnSpc>
                <a:spcPct val="119226"/>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Penetration Testing</a:t>
            </a:r>
            <a:endParaRPr sz="1103" dirty="0">
              <a:solidFill>
                <a:srgbClr val="000000"/>
              </a:solidFill>
              <a:latin typeface="Times New Roman"/>
              <a:ea typeface="Times New Roman"/>
              <a:cs typeface="Times New Roman"/>
              <a:sym typeface="Times New Roman"/>
            </a:endParaRPr>
          </a:p>
          <a:p>
            <a:pPr marL="11205">
              <a:lnSpc>
                <a:spcPct val="119588"/>
              </a:lnSpc>
            </a:pPr>
            <a:r>
              <a:rPr lang="en-US" sz="1103" dirty="0">
                <a:solidFill>
                  <a:srgbClr val="000000"/>
                </a:solidFill>
                <a:latin typeface="Times New Roman"/>
                <a:ea typeface="Times New Roman"/>
                <a:cs typeface="Times New Roman"/>
                <a:sym typeface="Times New Roman"/>
              </a:rPr>
              <a:t>-Application Security</a:t>
            </a:r>
            <a:endParaRPr sz="1103" dirty="0">
              <a:solidFill>
                <a:srgbClr val="000000"/>
              </a:solidFill>
              <a:latin typeface="Times New Roman"/>
              <a:ea typeface="Times New Roman"/>
              <a:cs typeface="Times New Roman"/>
              <a:sym typeface="Times New Roman"/>
            </a:endParaRPr>
          </a:p>
          <a:p>
            <a:pPr marL="85167" indent="-70017">
              <a:lnSpc>
                <a:spcPct val="119588"/>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Secure SDLC</a:t>
            </a:r>
            <a:endParaRPr sz="1103" dirty="0">
              <a:solidFill>
                <a:srgbClr val="000000"/>
              </a:solidFill>
              <a:latin typeface="Times New Roman"/>
              <a:ea typeface="Times New Roman"/>
              <a:cs typeface="Times New Roman"/>
              <a:sym typeface="Times New Roman"/>
            </a:endParaRPr>
          </a:p>
          <a:p>
            <a:pPr marL="85167" indent="-70017">
              <a:lnSpc>
                <a:spcPct val="119588"/>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SIM/SIEM</a:t>
            </a:r>
            <a:endParaRPr sz="1103" dirty="0">
              <a:solidFill>
                <a:srgbClr val="000000"/>
              </a:solidFill>
              <a:latin typeface="Times New Roman"/>
              <a:ea typeface="Times New Roman"/>
              <a:cs typeface="Times New Roman"/>
              <a:sym typeface="Times New Roman"/>
            </a:endParaRPr>
          </a:p>
          <a:p>
            <a:pPr marL="85167" indent="-70017">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Managed Services</a:t>
            </a:r>
            <a:endParaRPr sz="1103" dirty="0">
              <a:solidFill>
                <a:srgbClr val="000000"/>
              </a:solidFill>
              <a:latin typeface="Times New Roman"/>
              <a:ea typeface="Times New Roman"/>
              <a:cs typeface="Times New Roman"/>
              <a:sym typeface="Times New Roman"/>
            </a:endParaRPr>
          </a:p>
        </p:txBody>
      </p:sp>
      <p:sp>
        <p:nvSpPr>
          <p:cNvPr id="1851" name="Google Shape;1851;p246"/>
          <p:cNvSpPr/>
          <p:nvPr/>
        </p:nvSpPr>
        <p:spPr>
          <a:xfrm>
            <a:off x="2745780" y="2437363"/>
            <a:ext cx="1174478" cy="127241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52" name="Google Shape;1852;p246"/>
          <p:cNvSpPr/>
          <p:nvPr/>
        </p:nvSpPr>
        <p:spPr>
          <a:xfrm>
            <a:off x="2529841" y="4151359"/>
            <a:ext cx="1791513" cy="2335296"/>
          </a:xfrm>
          <a:custGeom>
            <a:avLst/>
            <a:gdLst/>
            <a:ahLst/>
            <a:cxnLst/>
            <a:rect l="l" t="t" r="r" b="b"/>
            <a:pathLst>
              <a:path w="1920239" h="2632075" extrusionOk="0">
                <a:moveTo>
                  <a:pt x="1808987" y="2631948"/>
                </a:moveTo>
                <a:lnTo>
                  <a:pt x="112775" y="2631948"/>
                </a:lnTo>
                <a:lnTo>
                  <a:pt x="99060" y="2630424"/>
                </a:lnTo>
                <a:lnTo>
                  <a:pt x="54864" y="2610611"/>
                </a:lnTo>
                <a:lnTo>
                  <a:pt x="15240" y="2567940"/>
                </a:lnTo>
                <a:lnTo>
                  <a:pt x="0" y="2520696"/>
                </a:lnTo>
                <a:lnTo>
                  <a:pt x="0" y="112775"/>
                </a:lnTo>
                <a:lnTo>
                  <a:pt x="13716" y="65531"/>
                </a:lnTo>
                <a:lnTo>
                  <a:pt x="53339" y="21335"/>
                </a:lnTo>
                <a:lnTo>
                  <a:pt x="111252" y="0"/>
                </a:lnTo>
                <a:lnTo>
                  <a:pt x="1807463" y="0"/>
                </a:lnTo>
                <a:lnTo>
                  <a:pt x="1865375" y="21335"/>
                </a:lnTo>
                <a:lnTo>
                  <a:pt x="1869947" y="24383"/>
                </a:lnTo>
                <a:lnTo>
                  <a:pt x="114300" y="24383"/>
                </a:lnTo>
                <a:lnTo>
                  <a:pt x="103632" y="25907"/>
                </a:lnTo>
                <a:lnTo>
                  <a:pt x="94488" y="27431"/>
                </a:lnTo>
                <a:lnTo>
                  <a:pt x="85344" y="32003"/>
                </a:lnTo>
                <a:lnTo>
                  <a:pt x="76200" y="35051"/>
                </a:lnTo>
                <a:lnTo>
                  <a:pt x="68580" y="41147"/>
                </a:lnTo>
                <a:lnTo>
                  <a:pt x="60960" y="45719"/>
                </a:lnTo>
                <a:lnTo>
                  <a:pt x="47244" y="59435"/>
                </a:lnTo>
                <a:lnTo>
                  <a:pt x="41148" y="67055"/>
                </a:lnTo>
                <a:lnTo>
                  <a:pt x="35052" y="76199"/>
                </a:lnTo>
                <a:lnTo>
                  <a:pt x="32004" y="85343"/>
                </a:lnTo>
                <a:lnTo>
                  <a:pt x="27432" y="94487"/>
                </a:lnTo>
                <a:lnTo>
                  <a:pt x="25908" y="103631"/>
                </a:lnTo>
                <a:lnTo>
                  <a:pt x="22859" y="124967"/>
                </a:lnTo>
                <a:lnTo>
                  <a:pt x="22859" y="2517647"/>
                </a:lnTo>
                <a:lnTo>
                  <a:pt x="24384" y="2526792"/>
                </a:lnTo>
                <a:lnTo>
                  <a:pt x="27432" y="2535935"/>
                </a:lnTo>
                <a:lnTo>
                  <a:pt x="30480" y="2546604"/>
                </a:lnTo>
                <a:lnTo>
                  <a:pt x="35052" y="2554223"/>
                </a:lnTo>
                <a:lnTo>
                  <a:pt x="39624" y="2563367"/>
                </a:lnTo>
                <a:lnTo>
                  <a:pt x="51816" y="2578608"/>
                </a:lnTo>
                <a:lnTo>
                  <a:pt x="67056" y="2590800"/>
                </a:lnTo>
                <a:lnTo>
                  <a:pt x="76200" y="2595371"/>
                </a:lnTo>
                <a:lnTo>
                  <a:pt x="83820" y="2599943"/>
                </a:lnTo>
                <a:lnTo>
                  <a:pt x="92964" y="2602992"/>
                </a:lnTo>
                <a:lnTo>
                  <a:pt x="103632" y="2606040"/>
                </a:lnTo>
                <a:lnTo>
                  <a:pt x="112775" y="2607564"/>
                </a:lnTo>
                <a:lnTo>
                  <a:pt x="1869033" y="2607564"/>
                </a:lnTo>
                <a:lnTo>
                  <a:pt x="1865375" y="2610611"/>
                </a:lnTo>
                <a:lnTo>
                  <a:pt x="1844040" y="2622803"/>
                </a:lnTo>
                <a:lnTo>
                  <a:pt x="1833371" y="2625851"/>
                </a:lnTo>
                <a:lnTo>
                  <a:pt x="1808987" y="2631948"/>
                </a:lnTo>
                <a:close/>
              </a:path>
              <a:path w="1920239" h="2632075" extrusionOk="0">
                <a:moveTo>
                  <a:pt x="1869033" y="2607564"/>
                </a:moveTo>
                <a:lnTo>
                  <a:pt x="1804416" y="2607564"/>
                </a:lnTo>
                <a:lnTo>
                  <a:pt x="1815083" y="2606040"/>
                </a:lnTo>
                <a:lnTo>
                  <a:pt x="1824228" y="2604516"/>
                </a:lnTo>
                <a:lnTo>
                  <a:pt x="1833371" y="2599943"/>
                </a:lnTo>
                <a:lnTo>
                  <a:pt x="1842516" y="2596895"/>
                </a:lnTo>
                <a:lnTo>
                  <a:pt x="1851659" y="2590800"/>
                </a:lnTo>
                <a:lnTo>
                  <a:pt x="1888236" y="2546604"/>
                </a:lnTo>
                <a:lnTo>
                  <a:pt x="1895855" y="2517647"/>
                </a:lnTo>
                <a:lnTo>
                  <a:pt x="1895855" y="114299"/>
                </a:lnTo>
                <a:lnTo>
                  <a:pt x="1894332" y="105155"/>
                </a:lnTo>
                <a:lnTo>
                  <a:pt x="1891283" y="94487"/>
                </a:lnTo>
                <a:lnTo>
                  <a:pt x="1888236" y="85343"/>
                </a:lnTo>
                <a:lnTo>
                  <a:pt x="1883663" y="77723"/>
                </a:lnTo>
                <a:lnTo>
                  <a:pt x="1879091" y="68579"/>
                </a:lnTo>
                <a:lnTo>
                  <a:pt x="1851659" y="41147"/>
                </a:lnTo>
                <a:lnTo>
                  <a:pt x="1816608" y="25907"/>
                </a:lnTo>
                <a:lnTo>
                  <a:pt x="1805940" y="24383"/>
                </a:lnTo>
                <a:lnTo>
                  <a:pt x="1869947" y="24383"/>
                </a:lnTo>
                <a:lnTo>
                  <a:pt x="1898904" y="54863"/>
                </a:lnTo>
                <a:lnTo>
                  <a:pt x="1909571" y="76199"/>
                </a:lnTo>
                <a:lnTo>
                  <a:pt x="1914144" y="86867"/>
                </a:lnTo>
                <a:lnTo>
                  <a:pt x="1917191" y="99059"/>
                </a:lnTo>
                <a:lnTo>
                  <a:pt x="1920240" y="123443"/>
                </a:lnTo>
                <a:lnTo>
                  <a:pt x="1920240" y="2519172"/>
                </a:lnTo>
                <a:lnTo>
                  <a:pt x="1911095" y="2555747"/>
                </a:lnTo>
                <a:lnTo>
                  <a:pt x="1898904" y="2577084"/>
                </a:lnTo>
                <a:lnTo>
                  <a:pt x="1892808" y="2586227"/>
                </a:lnTo>
                <a:lnTo>
                  <a:pt x="1883663" y="2595371"/>
                </a:lnTo>
                <a:lnTo>
                  <a:pt x="1869033" y="2607564"/>
                </a:lnTo>
                <a:close/>
              </a:path>
            </a:pathLst>
          </a:custGeom>
          <a:solidFill>
            <a:srgbClr val="385D89"/>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53" name="Google Shape;1853;p246"/>
          <p:cNvSpPr/>
          <p:nvPr/>
        </p:nvSpPr>
        <p:spPr>
          <a:xfrm>
            <a:off x="2529841" y="1916223"/>
            <a:ext cx="1791513" cy="1909929"/>
          </a:xfrm>
          <a:custGeom>
            <a:avLst/>
            <a:gdLst/>
            <a:ahLst/>
            <a:cxnLst/>
            <a:rect l="l" t="t" r="r" b="b"/>
            <a:pathLst>
              <a:path w="1920239" h="2152650" extrusionOk="0">
                <a:moveTo>
                  <a:pt x="1106423" y="9525"/>
                </a:moveTo>
                <a:lnTo>
                  <a:pt x="812292" y="9525"/>
                </a:lnTo>
                <a:lnTo>
                  <a:pt x="885443" y="0"/>
                </a:lnTo>
                <a:lnTo>
                  <a:pt x="1033272" y="0"/>
                </a:lnTo>
                <a:lnTo>
                  <a:pt x="1106423" y="9525"/>
                </a:lnTo>
                <a:close/>
              </a:path>
              <a:path w="1920239" h="2152650" extrusionOk="0">
                <a:moveTo>
                  <a:pt x="839723" y="2124075"/>
                </a:moveTo>
                <a:lnTo>
                  <a:pt x="719327" y="2124075"/>
                </a:lnTo>
                <a:lnTo>
                  <a:pt x="650747" y="2095500"/>
                </a:lnTo>
                <a:lnTo>
                  <a:pt x="629411" y="2085975"/>
                </a:lnTo>
                <a:lnTo>
                  <a:pt x="606552" y="2076450"/>
                </a:lnTo>
                <a:lnTo>
                  <a:pt x="542543" y="2047875"/>
                </a:lnTo>
                <a:lnTo>
                  <a:pt x="501396" y="2019300"/>
                </a:lnTo>
                <a:lnTo>
                  <a:pt x="461772" y="2000250"/>
                </a:lnTo>
                <a:lnTo>
                  <a:pt x="422147" y="1971675"/>
                </a:lnTo>
                <a:lnTo>
                  <a:pt x="384047" y="1943100"/>
                </a:lnTo>
                <a:lnTo>
                  <a:pt x="348996" y="1905000"/>
                </a:lnTo>
                <a:lnTo>
                  <a:pt x="313943" y="1876425"/>
                </a:lnTo>
                <a:lnTo>
                  <a:pt x="280415" y="1838325"/>
                </a:lnTo>
                <a:lnTo>
                  <a:pt x="248411" y="1800225"/>
                </a:lnTo>
                <a:lnTo>
                  <a:pt x="217931" y="1762125"/>
                </a:lnTo>
                <a:lnTo>
                  <a:pt x="190500" y="1724025"/>
                </a:lnTo>
                <a:lnTo>
                  <a:pt x="163068" y="1676400"/>
                </a:lnTo>
                <a:lnTo>
                  <a:pt x="138683" y="1638300"/>
                </a:lnTo>
                <a:lnTo>
                  <a:pt x="115823" y="1590675"/>
                </a:lnTo>
                <a:lnTo>
                  <a:pt x="94487" y="1543050"/>
                </a:lnTo>
                <a:lnTo>
                  <a:pt x="74675" y="1495425"/>
                </a:lnTo>
                <a:lnTo>
                  <a:pt x="57912" y="1447800"/>
                </a:lnTo>
                <a:lnTo>
                  <a:pt x="42672" y="1400175"/>
                </a:lnTo>
                <a:lnTo>
                  <a:pt x="28956" y="1343025"/>
                </a:lnTo>
                <a:lnTo>
                  <a:pt x="18287" y="1295400"/>
                </a:lnTo>
                <a:lnTo>
                  <a:pt x="1523" y="1152525"/>
                </a:lnTo>
                <a:lnTo>
                  <a:pt x="0" y="1133475"/>
                </a:lnTo>
                <a:lnTo>
                  <a:pt x="0" y="1019175"/>
                </a:lnTo>
                <a:lnTo>
                  <a:pt x="1523" y="990600"/>
                </a:lnTo>
                <a:lnTo>
                  <a:pt x="7620" y="933450"/>
                </a:lnTo>
                <a:lnTo>
                  <a:pt x="10668" y="914400"/>
                </a:lnTo>
                <a:lnTo>
                  <a:pt x="13716" y="885825"/>
                </a:lnTo>
                <a:lnTo>
                  <a:pt x="28956" y="809625"/>
                </a:lnTo>
                <a:lnTo>
                  <a:pt x="42672" y="752475"/>
                </a:lnTo>
                <a:lnTo>
                  <a:pt x="57912" y="704850"/>
                </a:lnTo>
                <a:lnTo>
                  <a:pt x="74675" y="657225"/>
                </a:lnTo>
                <a:lnTo>
                  <a:pt x="92964" y="609600"/>
                </a:lnTo>
                <a:lnTo>
                  <a:pt x="114300" y="561975"/>
                </a:lnTo>
                <a:lnTo>
                  <a:pt x="163068" y="476250"/>
                </a:lnTo>
                <a:lnTo>
                  <a:pt x="188975" y="428625"/>
                </a:lnTo>
                <a:lnTo>
                  <a:pt x="217931" y="390525"/>
                </a:lnTo>
                <a:lnTo>
                  <a:pt x="248411" y="352425"/>
                </a:lnTo>
                <a:lnTo>
                  <a:pt x="280415" y="314325"/>
                </a:lnTo>
                <a:lnTo>
                  <a:pt x="347472" y="238125"/>
                </a:lnTo>
                <a:lnTo>
                  <a:pt x="384047" y="209550"/>
                </a:lnTo>
                <a:lnTo>
                  <a:pt x="460247" y="152400"/>
                </a:lnTo>
                <a:lnTo>
                  <a:pt x="501396" y="123825"/>
                </a:lnTo>
                <a:lnTo>
                  <a:pt x="542543" y="104775"/>
                </a:lnTo>
                <a:lnTo>
                  <a:pt x="606552" y="66675"/>
                </a:lnTo>
                <a:lnTo>
                  <a:pt x="629411" y="57150"/>
                </a:lnTo>
                <a:lnTo>
                  <a:pt x="650747" y="47625"/>
                </a:lnTo>
                <a:lnTo>
                  <a:pt x="719327" y="28575"/>
                </a:lnTo>
                <a:lnTo>
                  <a:pt x="765047" y="19050"/>
                </a:lnTo>
                <a:lnTo>
                  <a:pt x="789431" y="9525"/>
                </a:lnTo>
                <a:lnTo>
                  <a:pt x="1129284" y="9525"/>
                </a:lnTo>
                <a:lnTo>
                  <a:pt x="1153668" y="19050"/>
                </a:lnTo>
                <a:lnTo>
                  <a:pt x="886968" y="19050"/>
                </a:lnTo>
                <a:lnTo>
                  <a:pt x="864107" y="28575"/>
                </a:lnTo>
                <a:lnTo>
                  <a:pt x="816864" y="28575"/>
                </a:lnTo>
                <a:lnTo>
                  <a:pt x="794003" y="38100"/>
                </a:lnTo>
                <a:lnTo>
                  <a:pt x="771143" y="38100"/>
                </a:lnTo>
                <a:lnTo>
                  <a:pt x="748284" y="47625"/>
                </a:lnTo>
                <a:lnTo>
                  <a:pt x="725423" y="47625"/>
                </a:lnTo>
                <a:lnTo>
                  <a:pt x="704088" y="57150"/>
                </a:lnTo>
                <a:lnTo>
                  <a:pt x="595884" y="104775"/>
                </a:lnTo>
                <a:lnTo>
                  <a:pt x="513588" y="142875"/>
                </a:lnTo>
                <a:lnTo>
                  <a:pt x="399288" y="228600"/>
                </a:lnTo>
                <a:lnTo>
                  <a:pt x="364235" y="257175"/>
                </a:lnTo>
                <a:lnTo>
                  <a:pt x="330707" y="295275"/>
                </a:lnTo>
                <a:lnTo>
                  <a:pt x="298703" y="323850"/>
                </a:lnTo>
                <a:lnTo>
                  <a:pt x="266699" y="361950"/>
                </a:lnTo>
                <a:lnTo>
                  <a:pt x="237743" y="400050"/>
                </a:lnTo>
                <a:lnTo>
                  <a:pt x="210312" y="438150"/>
                </a:lnTo>
                <a:lnTo>
                  <a:pt x="182879" y="485775"/>
                </a:lnTo>
                <a:lnTo>
                  <a:pt x="158495" y="523875"/>
                </a:lnTo>
                <a:lnTo>
                  <a:pt x="115823" y="619125"/>
                </a:lnTo>
                <a:lnTo>
                  <a:pt x="97535" y="666750"/>
                </a:lnTo>
                <a:lnTo>
                  <a:pt x="80772" y="714375"/>
                </a:lnTo>
                <a:lnTo>
                  <a:pt x="65531" y="762000"/>
                </a:lnTo>
                <a:lnTo>
                  <a:pt x="53339" y="809625"/>
                </a:lnTo>
                <a:lnTo>
                  <a:pt x="42672" y="857250"/>
                </a:lnTo>
                <a:lnTo>
                  <a:pt x="33527" y="914400"/>
                </a:lnTo>
                <a:lnTo>
                  <a:pt x="27431" y="962025"/>
                </a:lnTo>
                <a:lnTo>
                  <a:pt x="22860" y="1047750"/>
                </a:lnTo>
                <a:lnTo>
                  <a:pt x="22860" y="1104900"/>
                </a:lnTo>
                <a:lnTo>
                  <a:pt x="24383" y="1133475"/>
                </a:lnTo>
                <a:lnTo>
                  <a:pt x="25908" y="1152525"/>
                </a:lnTo>
                <a:lnTo>
                  <a:pt x="27431" y="1181100"/>
                </a:lnTo>
                <a:lnTo>
                  <a:pt x="33527" y="1238250"/>
                </a:lnTo>
                <a:lnTo>
                  <a:pt x="38100" y="1257300"/>
                </a:lnTo>
                <a:lnTo>
                  <a:pt x="42672" y="1285875"/>
                </a:lnTo>
                <a:lnTo>
                  <a:pt x="53339" y="1333500"/>
                </a:lnTo>
                <a:lnTo>
                  <a:pt x="65531" y="1390650"/>
                </a:lnTo>
                <a:lnTo>
                  <a:pt x="80772" y="1438275"/>
                </a:lnTo>
                <a:lnTo>
                  <a:pt x="97535" y="1485900"/>
                </a:lnTo>
                <a:lnTo>
                  <a:pt x="115823" y="1533525"/>
                </a:lnTo>
                <a:lnTo>
                  <a:pt x="135635" y="1581150"/>
                </a:lnTo>
                <a:lnTo>
                  <a:pt x="158495" y="1619250"/>
                </a:lnTo>
                <a:lnTo>
                  <a:pt x="182879" y="1666875"/>
                </a:lnTo>
                <a:lnTo>
                  <a:pt x="208787" y="1704975"/>
                </a:lnTo>
                <a:lnTo>
                  <a:pt x="266699" y="1781175"/>
                </a:lnTo>
                <a:lnTo>
                  <a:pt x="297180" y="1819275"/>
                </a:lnTo>
                <a:lnTo>
                  <a:pt x="330707" y="1857375"/>
                </a:lnTo>
                <a:lnTo>
                  <a:pt x="364235" y="1885950"/>
                </a:lnTo>
                <a:lnTo>
                  <a:pt x="399288" y="1924050"/>
                </a:lnTo>
                <a:lnTo>
                  <a:pt x="435864" y="1952625"/>
                </a:lnTo>
                <a:lnTo>
                  <a:pt x="473964" y="1981200"/>
                </a:lnTo>
                <a:lnTo>
                  <a:pt x="513588" y="2000250"/>
                </a:lnTo>
                <a:lnTo>
                  <a:pt x="553211" y="2028825"/>
                </a:lnTo>
                <a:lnTo>
                  <a:pt x="681227" y="2085975"/>
                </a:lnTo>
                <a:lnTo>
                  <a:pt x="704088" y="2085975"/>
                </a:lnTo>
                <a:lnTo>
                  <a:pt x="725423" y="2095500"/>
                </a:lnTo>
                <a:lnTo>
                  <a:pt x="748284" y="2105025"/>
                </a:lnTo>
                <a:lnTo>
                  <a:pt x="771143" y="2105025"/>
                </a:lnTo>
                <a:lnTo>
                  <a:pt x="794003" y="2114550"/>
                </a:lnTo>
                <a:lnTo>
                  <a:pt x="816864" y="2114550"/>
                </a:lnTo>
                <a:lnTo>
                  <a:pt x="839723" y="2124075"/>
                </a:lnTo>
                <a:close/>
              </a:path>
              <a:path w="1920239" h="2152650" extrusionOk="0">
                <a:moveTo>
                  <a:pt x="1153668" y="2133600"/>
                </a:moveTo>
                <a:lnTo>
                  <a:pt x="1007364" y="2133600"/>
                </a:lnTo>
                <a:lnTo>
                  <a:pt x="1031747" y="2124075"/>
                </a:lnTo>
                <a:lnTo>
                  <a:pt x="1078992" y="2124075"/>
                </a:lnTo>
                <a:lnTo>
                  <a:pt x="1101852" y="2114550"/>
                </a:lnTo>
                <a:lnTo>
                  <a:pt x="1193292" y="2095500"/>
                </a:lnTo>
                <a:lnTo>
                  <a:pt x="1216152" y="2085975"/>
                </a:lnTo>
                <a:lnTo>
                  <a:pt x="1237488" y="2085975"/>
                </a:lnTo>
                <a:lnTo>
                  <a:pt x="1258823" y="2076450"/>
                </a:lnTo>
                <a:lnTo>
                  <a:pt x="1281684" y="2066925"/>
                </a:lnTo>
                <a:lnTo>
                  <a:pt x="1303019" y="2057400"/>
                </a:lnTo>
                <a:lnTo>
                  <a:pt x="1322831" y="2047875"/>
                </a:lnTo>
                <a:lnTo>
                  <a:pt x="1365503" y="2028825"/>
                </a:lnTo>
                <a:lnTo>
                  <a:pt x="1444752" y="1981200"/>
                </a:lnTo>
                <a:lnTo>
                  <a:pt x="1482851" y="1952625"/>
                </a:lnTo>
                <a:lnTo>
                  <a:pt x="1519428" y="1924050"/>
                </a:lnTo>
                <a:lnTo>
                  <a:pt x="1554480" y="1885950"/>
                </a:lnTo>
                <a:lnTo>
                  <a:pt x="1588007" y="1857375"/>
                </a:lnTo>
                <a:lnTo>
                  <a:pt x="1621536" y="1819275"/>
                </a:lnTo>
                <a:lnTo>
                  <a:pt x="1682496" y="1743075"/>
                </a:lnTo>
                <a:lnTo>
                  <a:pt x="1709928" y="1704975"/>
                </a:lnTo>
                <a:lnTo>
                  <a:pt x="1735836" y="1666875"/>
                </a:lnTo>
                <a:lnTo>
                  <a:pt x="1760220" y="1619250"/>
                </a:lnTo>
                <a:lnTo>
                  <a:pt x="1783080" y="1581150"/>
                </a:lnTo>
                <a:lnTo>
                  <a:pt x="1822704" y="1485900"/>
                </a:lnTo>
                <a:lnTo>
                  <a:pt x="1839467" y="1438275"/>
                </a:lnTo>
                <a:lnTo>
                  <a:pt x="1854707" y="1390650"/>
                </a:lnTo>
                <a:lnTo>
                  <a:pt x="1866899" y="1343025"/>
                </a:lnTo>
                <a:lnTo>
                  <a:pt x="1877567" y="1285875"/>
                </a:lnTo>
                <a:lnTo>
                  <a:pt x="1888236" y="1209675"/>
                </a:lnTo>
                <a:lnTo>
                  <a:pt x="1892807" y="1152525"/>
                </a:lnTo>
                <a:lnTo>
                  <a:pt x="1895856" y="1104900"/>
                </a:lnTo>
                <a:lnTo>
                  <a:pt x="1895856" y="1047750"/>
                </a:lnTo>
                <a:lnTo>
                  <a:pt x="1891283" y="962025"/>
                </a:lnTo>
                <a:lnTo>
                  <a:pt x="1882139" y="885825"/>
                </a:lnTo>
                <a:lnTo>
                  <a:pt x="1877567" y="866775"/>
                </a:lnTo>
                <a:lnTo>
                  <a:pt x="1866899" y="809625"/>
                </a:lnTo>
                <a:lnTo>
                  <a:pt x="1854707" y="762000"/>
                </a:lnTo>
                <a:lnTo>
                  <a:pt x="1839467" y="714375"/>
                </a:lnTo>
                <a:lnTo>
                  <a:pt x="1822704" y="666750"/>
                </a:lnTo>
                <a:lnTo>
                  <a:pt x="1804415" y="619125"/>
                </a:lnTo>
                <a:lnTo>
                  <a:pt x="1783080" y="571500"/>
                </a:lnTo>
                <a:lnTo>
                  <a:pt x="1760220" y="523875"/>
                </a:lnTo>
                <a:lnTo>
                  <a:pt x="1735836" y="485775"/>
                </a:lnTo>
                <a:lnTo>
                  <a:pt x="1709928" y="447675"/>
                </a:lnTo>
                <a:lnTo>
                  <a:pt x="1682496" y="400050"/>
                </a:lnTo>
                <a:lnTo>
                  <a:pt x="1621536" y="323850"/>
                </a:lnTo>
                <a:lnTo>
                  <a:pt x="1589531" y="295275"/>
                </a:lnTo>
                <a:lnTo>
                  <a:pt x="1554480" y="257175"/>
                </a:lnTo>
                <a:lnTo>
                  <a:pt x="1519428" y="228600"/>
                </a:lnTo>
                <a:lnTo>
                  <a:pt x="1482851" y="200025"/>
                </a:lnTo>
                <a:lnTo>
                  <a:pt x="1406652" y="142875"/>
                </a:lnTo>
                <a:lnTo>
                  <a:pt x="1324356" y="104775"/>
                </a:lnTo>
                <a:lnTo>
                  <a:pt x="1260348" y="76200"/>
                </a:lnTo>
                <a:lnTo>
                  <a:pt x="1237488" y="66675"/>
                </a:lnTo>
                <a:lnTo>
                  <a:pt x="1216152" y="57150"/>
                </a:lnTo>
                <a:lnTo>
                  <a:pt x="1170431" y="47625"/>
                </a:lnTo>
                <a:lnTo>
                  <a:pt x="1149096" y="38100"/>
                </a:lnTo>
                <a:lnTo>
                  <a:pt x="1124711" y="38100"/>
                </a:lnTo>
                <a:lnTo>
                  <a:pt x="1078992" y="28575"/>
                </a:lnTo>
                <a:lnTo>
                  <a:pt x="1056131" y="28575"/>
                </a:lnTo>
                <a:lnTo>
                  <a:pt x="1007364" y="19050"/>
                </a:lnTo>
                <a:lnTo>
                  <a:pt x="1176527" y="19050"/>
                </a:lnTo>
                <a:lnTo>
                  <a:pt x="1222248" y="38100"/>
                </a:lnTo>
                <a:lnTo>
                  <a:pt x="1267968" y="47625"/>
                </a:lnTo>
                <a:lnTo>
                  <a:pt x="1290827" y="57150"/>
                </a:lnTo>
                <a:lnTo>
                  <a:pt x="1312164" y="66675"/>
                </a:lnTo>
                <a:lnTo>
                  <a:pt x="1376172" y="104775"/>
                </a:lnTo>
                <a:lnTo>
                  <a:pt x="1417319" y="123825"/>
                </a:lnTo>
                <a:lnTo>
                  <a:pt x="1458467" y="152400"/>
                </a:lnTo>
                <a:lnTo>
                  <a:pt x="1534667" y="209550"/>
                </a:lnTo>
                <a:lnTo>
                  <a:pt x="1571244" y="238125"/>
                </a:lnTo>
                <a:lnTo>
                  <a:pt x="1606296" y="276225"/>
                </a:lnTo>
                <a:lnTo>
                  <a:pt x="1639823" y="314325"/>
                </a:lnTo>
                <a:lnTo>
                  <a:pt x="1700783" y="390525"/>
                </a:lnTo>
                <a:lnTo>
                  <a:pt x="1729739" y="428625"/>
                </a:lnTo>
                <a:lnTo>
                  <a:pt x="1781556" y="514350"/>
                </a:lnTo>
                <a:lnTo>
                  <a:pt x="1804415" y="561975"/>
                </a:lnTo>
                <a:lnTo>
                  <a:pt x="1825751" y="609600"/>
                </a:lnTo>
                <a:lnTo>
                  <a:pt x="1862328" y="704850"/>
                </a:lnTo>
                <a:lnTo>
                  <a:pt x="1877567" y="752475"/>
                </a:lnTo>
                <a:lnTo>
                  <a:pt x="1889759" y="800100"/>
                </a:lnTo>
                <a:lnTo>
                  <a:pt x="1900428" y="857250"/>
                </a:lnTo>
                <a:lnTo>
                  <a:pt x="1909572" y="914400"/>
                </a:lnTo>
                <a:lnTo>
                  <a:pt x="1915667" y="962025"/>
                </a:lnTo>
                <a:lnTo>
                  <a:pt x="1920239" y="1047750"/>
                </a:lnTo>
                <a:lnTo>
                  <a:pt x="1920239" y="1104900"/>
                </a:lnTo>
                <a:lnTo>
                  <a:pt x="1917191" y="1162050"/>
                </a:lnTo>
                <a:lnTo>
                  <a:pt x="1909572" y="1238250"/>
                </a:lnTo>
                <a:lnTo>
                  <a:pt x="1900428" y="1295400"/>
                </a:lnTo>
                <a:lnTo>
                  <a:pt x="1889759" y="1343025"/>
                </a:lnTo>
                <a:lnTo>
                  <a:pt x="1877567" y="1390650"/>
                </a:lnTo>
                <a:lnTo>
                  <a:pt x="1862328" y="1447800"/>
                </a:lnTo>
                <a:lnTo>
                  <a:pt x="1845564" y="1495425"/>
                </a:lnTo>
                <a:lnTo>
                  <a:pt x="1825751" y="1543050"/>
                </a:lnTo>
                <a:lnTo>
                  <a:pt x="1804415" y="1590675"/>
                </a:lnTo>
                <a:lnTo>
                  <a:pt x="1781556" y="1638300"/>
                </a:lnTo>
                <a:lnTo>
                  <a:pt x="1757172" y="1676400"/>
                </a:lnTo>
                <a:lnTo>
                  <a:pt x="1729739" y="1714500"/>
                </a:lnTo>
                <a:lnTo>
                  <a:pt x="1700783" y="1762125"/>
                </a:lnTo>
                <a:lnTo>
                  <a:pt x="1671828" y="1800225"/>
                </a:lnTo>
                <a:lnTo>
                  <a:pt x="1639823" y="1838325"/>
                </a:lnTo>
                <a:lnTo>
                  <a:pt x="1606296" y="1876425"/>
                </a:lnTo>
                <a:lnTo>
                  <a:pt x="1571244" y="1905000"/>
                </a:lnTo>
                <a:lnTo>
                  <a:pt x="1534667" y="1943100"/>
                </a:lnTo>
                <a:lnTo>
                  <a:pt x="1498091" y="1971675"/>
                </a:lnTo>
                <a:lnTo>
                  <a:pt x="1458467" y="2000250"/>
                </a:lnTo>
                <a:lnTo>
                  <a:pt x="1418843" y="2019300"/>
                </a:lnTo>
                <a:lnTo>
                  <a:pt x="1376172" y="2047875"/>
                </a:lnTo>
                <a:lnTo>
                  <a:pt x="1290827" y="2085975"/>
                </a:lnTo>
                <a:lnTo>
                  <a:pt x="1245107" y="2105025"/>
                </a:lnTo>
                <a:lnTo>
                  <a:pt x="1223772" y="2114550"/>
                </a:lnTo>
                <a:lnTo>
                  <a:pt x="1199388" y="2124075"/>
                </a:lnTo>
                <a:lnTo>
                  <a:pt x="1153668" y="2133600"/>
                </a:lnTo>
                <a:close/>
              </a:path>
              <a:path w="1920239" h="2152650" extrusionOk="0">
                <a:moveTo>
                  <a:pt x="911352" y="2133600"/>
                </a:moveTo>
                <a:lnTo>
                  <a:pt x="766572" y="2133600"/>
                </a:lnTo>
                <a:lnTo>
                  <a:pt x="742188" y="2124075"/>
                </a:lnTo>
                <a:lnTo>
                  <a:pt x="886968" y="2124075"/>
                </a:lnTo>
                <a:lnTo>
                  <a:pt x="911352" y="2133600"/>
                </a:lnTo>
                <a:close/>
              </a:path>
              <a:path w="1920239" h="2152650" extrusionOk="0">
                <a:moveTo>
                  <a:pt x="1057656" y="2152650"/>
                </a:moveTo>
                <a:lnTo>
                  <a:pt x="861060" y="2152650"/>
                </a:lnTo>
                <a:lnTo>
                  <a:pt x="838199" y="2143125"/>
                </a:lnTo>
                <a:lnTo>
                  <a:pt x="789431" y="2133600"/>
                </a:lnTo>
                <a:lnTo>
                  <a:pt x="1129284" y="2133600"/>
                </a:lnTo>
                <a:lnTo>
                  <a:pt x="1106423" y="2143125"/>
                </a:lnTo>
                <a:lnTo>
                  <a:pt x="1082039" y="2143125"/>
                </a:lnTo>
                <a:lnTo>
                  <a:pt x="1057656" y="2152650"/>
                </a:lnTo>
                <a:close/>
              </a:path>
            </a:pathLst>
          </a:custGeom>
          <a:solidFill>
            <a:srgbClr val="385D89"/>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54" name="Google Shape;1854;p246"/>
          <p:cNvSpPr txBox="1"/>
          <p:nvPr/>
        </p:nvSpPr>
        <p:spPr>
          <a:xfrm>
            <a:off x="2969451" y="2104966"/>
            <a:ext cx="828472" cy="209323"/>
          </a:xfrm>
          <a:prstGeom prst="rect">
            <a:avLst/>
          </a:prstGeom>
          <a:noFill/>
          <a:ln>
            <a:noFill/>
          </a:ln>
        </p:spPr>
        <p:txBody>
          <a:bodyPr spcFirstLastPara="1" wrap="square" lIns="0" tIns="11200" rIns="0" bIns="0" anchor="t" anchorCtr="0">
            <a:noAutofit/>
          </a:bodyPr>
          <a:lstStyle/>
          <a:p>
            <a:pPr marL="11205"/>
            <a:r>
              <a:rPr lang="en-US" sz="1280">
                <a:solidFill>
                  <a:srgbClr val="000000"/>
                </a:solidFill>
                <a:latin typeface="Times New Roman"/>
                <a:ea typeface="Times New Roman"/>
                <a:cs typeface="Times New Roman"/>
                <a:sym typeface="Times New Roman"/>
              </a:rPr>
              <a:t>Technology</a:t>
            </a:r>
            <a:endParaRPr sz="1280">
              <a:solidFill>
                <a:srgbClr val="000000"/>
              </a:solidFill>
              <a:latin typeface="Times New Roman"/>
              <a:ea typeface="Times New Roman"/>
              <a:cs typeface="Times New Roman"/>
              <a:sym typeface="Times New Roman"/>
            </a:endParaRPr>
          </a:p>
        </p:txBody>
      </p:sp>
      <p:sp>
        <p:nvSpPr>
          <p:cNvPr id="1855" name="Google Shape;1855;p246"/>
          <p:cNvSpPr/>
          <p:nvPr/>
        </p:nvSpPr>
        <p:spPr>
          <a:xfrm>
            <a:off x="5359422" y="1925920"/>
            <a:ext cx="1779461" cy="2321837"/>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56" name="Google Shape;1856;p246"/>
          <p:cNvSpPr/>
          <p:nvPr/>
        </p:nvSpPr>
        <p:spPr>
          <a:xfrm>
            <a:off x="5353723" y="1919147"/>
            <a:ext cx="1791513" cy="2335296"/>
          </a:xfrm>
          <a:custGeom>
            <a:avLst/>
            <a:gdLst/>
            <a:ahLst/>
            <a:cxnLst/>
            <a:rect l="l" t="t" r="r" b="b"/>
            <a:pathLst>
              <a:path w="1920239" h="2632075" extrusionOk="0">
                <a:moveTo>
                  <a:pt x="1808987" y="2631948"/>
                </a:moveTo>
                <a:lnTo>
                  <a:pt x="112775" y="2631948"/>
                </a:lnTo>
                <a:lnTo>
                  <a:pt x="100584" y="2630424"/>
                </a:lnTo>
                <a:lnTo>
                  <a:pt x="54864" y="2612135"/>
                </a:lnTo>
                <a:lnTo>
                  <a:pt x="21336" y="2578608"/>
                </a:lnTo>
                <a:lnTo>
                  <a:pt x="3048" y="2532888"/>
                </a:lnTo>
                <a:lnTo>
                  <a:pt x="0" y="2508504"/>
                </a:lnTo>
                <a:lnTo>
                  <a:pt x="0" y="112775"/>
                </a:lnTo>
                <a:lnTo>
                  <a:pt x="15240" y="65531"/>
                </a:lnTo>
                <a:lnTo>
                  <a:pt x="54864" y="21335"/>
                </a:lnTo>
                <a:lnTo>
                  <a:pt x="99060" y="3047"/>
                </a:lnTo>
                <a:lnTo>
                  <a:pt x="124968" y="0"/>
                </a:lnTo>
                <a:lnTo>
                  <a:pt x="1796795" y="0"/>
                </a:lnTo>
                <a:lnTo>
                  <a:pt x="1844040" y="9143"/>
                </a:lnTo>
                <a:lnTo>
                  <a:pt x="1869033" y="24383"/>
                </a:lnTo>
                <a:lnTo>
                  <a:pt x="115824" y="24383"/>
                </a:lnTo>
                <a:lnTo>
                  <a:pt x="105155" y="25907"/>
                </a:lnTo>
                <a:lnTo>
                  <a:pt x="68580" y="41147"/>
                </a:lnTo>
                <a:lnTo>
                  <a:pt x="41148" y="68579"/>
                </a:lnTo>
                <a:lnTo>
                  <a:pt x="25908" y="103631"/>
                </a:lnTo>
                <a:lnTo>
                  <a:pt x="24384" y="114299"/>
                </a:lnTo>
                <a:lnTo>
                  <a:pt x="24384" y="2517647"/>
                </a:lnTo>
                <a:lnTo>
                  <a:pt x="36576" y="2555747"/>
                </a:lnTo>
                <a:lnTo>
                  <a:pt x="76200" y="2596895"/>
                </a:lnTo>
                <a:lnTo>
                  <a:pt x="85344" y="2599943"/>
                </a:lnTo>
                <a:lnTo>
                  <a:pt x="94488" y="2604516"/>
                </a:lnTo>
                <a:lnTo>
                  <a:pt x="103632" y="2606040"/>
                </a:lnTo>
                <a:lnTo>
                  <a:pt x="124968" y="2609087"/>
                </a:lnTo>
                <a:lnTo>
                  <a:pt x="1868728" y="2609087"/>
                </a:lnTo>
                <a:lnTo>
                  <a:pt x="1866900" y="2610611"/>
                </a:lnTo>
                <a:lnTo>
                  <a:pt x="1845563" y="2622803"/>
                </a:lnTo>
                <a:lnTo>
                  <a:pt x="1833371" y="2627376"/>
                </a:lnTo>
                <a:lnTo>
                  <a:pt x="1821179" y="2630424"/>
                </a:lnTo>
                <a:lnTo>
                  <a:pt x="1808987" y="2631948"/>
                </a:lnTo>
                <a:close/>
              </a:path>
              <a:path w="1920239" h="2632075" extrusionOk="0">
                <a:moveTo>
                  <a:pt x="1868728" y="2609087"/>
                </a:moveTo>
                <a:lnTo>
                  <a:pt x="1795271" y="2609087"/>
                </a:lnTo>
                <a:lnTo>
                  <a:pt x="1816608" y="2606040"/>
                </a:lnTo>
                <a:lnTo>
                  <a:pt x="1825751" y="2604516"/>
                </a:lnTo>
                <a:lnTo>
                  <a:pt x="1866900" y="2580132"/>
                </a:lnTo>
                <a:lnTo>
                  <a:pt x="1888236" y="2548127"/>
                </a:lnTo>
                <a:lnTo>
                  <a:pt x="1892808" y="2538984"/>
                </a:lnTo>
                <a:lnTo>
                  <a:pt x="1894332" y="2528316"/>
                </a:lnTo>
                <a:lnTo>
                  <a:pt x="1895855" y="2519172"/>
                </a:lnTo>
                <a:lnTo>
                  <a:pt x="1897379" y="2506980"/>
                </a:lnTo>
                <a:lnTo>
                  <a:pt x="1897379" y="115823"/>
                </a:lnTo>
                <a:lnTo>
                  <a:pt x="1895855" y="105155"/>
                </a:lnTo>
                <a:lnTo>
                  <a:pt x="1880616" y="68579"/>
                </a:lnTo>
                <a:lnTo>
                  <a:pt x="1853183" y="41147"/>
                </a:lnTo>
                <a:lnTo>
                  <a:pt x="1844040" y="36575"/>
                </a:lnTo>
                <a:lnTo>
                  <a:pt x="1836420" y="32003"/>
                </a:lnTo>
                <a:lnTo>
                  <a:pt x="1827275" y="28955"/>
                </a:lnTo>
                <a:lnTo>
                  <a:pt x="1816608" y="25907"/>
                </a:lnTo>
                <a:lnTo>
                  <a:pt x="1807463" y="24383"/>
                </a:lnTo>
                <a:lnTo>
                  <a:pt x="1869033" y="24383"/>
                </a:lnTo>
                <a:lnTo>
                  <a:pt x="1898904" y="54863"/>
                </a:lnTo>
                <a:lnTo>
                  <a:pt x="1918716" y="99059"/>
                </a:lnTo>
                <a:lnTo>
                  <a:pt x="1920240" y="111251"/>
                </a:lnTo>
                <a:lnTo>
                  <a:pt x="1920240" y="2519172"/>
                </a:lnTo>
                <a:lnTo>
                  <a:pt x="1906524" y="2566416"/>
                </a:lnTo>
                <a:lnTo>
                  <a:pt x="1885187" y="2595371"/>
                </a:lnTo>
                <a:lnTo>
                  <a:pt x="1868728" y="2609087"/>
                </a:lnTo>
                <a:close/>
              </a:path>
            </a:pathLst>
          </a:custGeom>
          <a:solidFill>
            <a:srgbClr val="385D89"/>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57" name="Google Shape;1857;p246"/>
          <p:cNvSpPr txBox="1"/>
          <p:nvPr/>
        </p:nvSpPr>
        <p:spPr>
          <a:xfrm>
            <a:off x="5459507" y="1978443"/>
            <a:ext cx="1443171" cy="1898772"/>
          </a:xfrm>
          <a:prstGeom prst="rect">
            <a:avLst/>
          </a:prstGeom>
          <a:noFill/>
          <a:ln>
            <a:noFill/>
          </a:ln>
        </p:spPr>
        <p:txBody>
          <a:bodyPr spcFirstLastPara="1" wrap="square" lIns="0" tIns="10633" rIns="0" bIns="0" anchor="t" anchorCtr="0">
            <a:noAutofit/>
          </a:bodyPr>
          <a:lstStyle/>
          <a:p>
            <a:pPr marL="85167" indent="-70017">
              <a:lnSpc>
                <a:spcPct val="119588"/>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Training</a:t>
            </a:r>
            <a:endParaRPr sz="1103" dirty="0">
              <a:solidFill>
                <a:srgbClr val="000000"/>
              </a:solidFill>
              <a:latin typeface="Times New Roman"/>
              <a:ea typeface="Times New Roman"/>
              <a:cs typeface="Times New Roman"/>
              <a:sym typeface="Times New Roman"/>
            </a:endParaRPr>
          </a:p>
          <a:p>
            <a:pPr marL="85167" indent="-70017">
              <a:lnSpc>
                <a:spcPct val="119588"/>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Awareness</a:t>
            </a:r>
            <a:endParaRPr sz="1103" dirty="0">
              <a:solidFill>
                <a:srgbClr val="000000"/>
              </a:solidFill>
              <a:latin typeface="Times New Roman"/>
              <a:ea typeface="Times New Roman"/>
              <a:cs typeface="Times New Roman"/>
              <a:sym typeface="Times New Roman"/>
            </a:endParaRPr>
          </a:p>
          <a:p>
            <a:pPr marL="85167" indent="-70017">
              <a:lnSpc>
                <a:spcPct val="119588"/>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HR Policies</a:t>
            </a:r>
            <a:endParaRPr sz="1103" dirty="0">
              <a:solidFill>
                <a:srgbClr val="000000"/>
              </a:solidFill>
              <a:latin typeface="Times New Roman"/>
              <a:ea typeface="Times New Roman"/>
              <a:cs typeface="Times New Roman"/>
              <a:sym typeface="Times New Roman"/>
            </a:endParaRPr>
          </a:p>
          <a:p>
            <a:pPr marL="85167" indent="-70017">
              <a:lnSpc>
                <a:spcPct val="119226"/>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Background Checks</a:t>
            </a:r>
            <a:endParaRPr sz="1103" dirty="0">
              <a:solidFill>
                <a:srgbClr val="000000"/>
              </a:solidFill>
              <a:latin typeface="Times New Roman"/>
              <a:ea typeface="Times New Roman"/>
              <a:cs typeface="Times New Roman"/>
              <a:sym typeface="Times New Roman"/>
            </a:endParaRPr>
          </a:p>
          <a:p>
            <a:pPr marL="85167" indent="-70017">
              <a:lnSpc>
                <a:spcPct val="119588"/>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Roles / responsibilities</a:t>
            </a:r>
            <a:endParaRPr sz="1103" dirty="0">
              <a:solidFill>
                <a:srgbClr val="000000"/>
              </a:solidFill>
              <a:latin typeface="Times New Roman"/>
              <a:ea typeface="Times New Roman"/>
              <a:cs typeface="Times New Roman"/>
              <a:sym typeface="Times New Roman"/>
            </a:endParaRPr>
          </a:p>
          <a:p>
            <a:pPr marL="85167" indent="-70017">
              <a:lnSpc>
                <a:spcPct val="119588"/>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Mobile Computing</a:t>
            </a:r>
            <a:endParaRPr sz="1103" dirty="0">
              <a:solidFill>
                <a:srgbClr val="000000"/>
              </a:solidFill>
              <a:latin typeface="Times New Roman"/>
              <a:ea typeface="Times New Roman"/>
              <a:cs typeface="Times New Roman"/>
              <a:sym typeface="Times New Roman"/>
            </a:endParaRPr>
          </a:p>
          <a:p>
            <a:pPr marL="85167" indent="-70017">
              <a:lnSpc>
                <a:spcPct val="119226"/>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Social Engineering</a:t>
            </a:r>
            <a:endParaRPr sz="1103" dirty="0">
              <a:solidFill>
                <a:srgbClr val="000000"/>
              </a:solidFill>
              <a:latin typeface="Times New Roman"/>
              <a:ea typeface="Times New Roman"/>
              <a:cs typeface="Times New Roman"/>
              <a:sym typeface="Times New Roman"/>
            </a:endParaRPr>
          </a:p>
          <a:p>
            <a:pPr marL="85167" indent="-70017">
              <a:lnSpc>
                <a:spcPct val="119588"/>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Social Networking</a:t>
            </a:r>
            <a:endParaRPr sz="1103" dirty="0">
              <a:solidFill>
                <a:srgbClr val="000000"/>
              </a:solidFill>
              <a:latin typeface="Times New Roman"/>
              <a:ea typeface="Times New Roman"/>
              <a:cs typeface="Times New Roman"/>
              <a:sym typeface="Times New Roman"/>
            </a:endParaRPr>
          </a:p>
          <a:p>
            <a:pPr marL="85167" indent="-70017">
              <a:lnSpc>
                <a:spcPct val="119588"/>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Acceptable Use</a:t>
            </a:r>
            <a:endParaRPr sz="1103" dirty="0">
              <a:solidFill>
                <a:srgbClr val="000000"/>
              </a:solidFill>
              <a:latin typeface="Times New Roman"/>
              <a:ea typeface="Times New Roman"/>
              <a:cs typeface="Times New Roman"/>
              <a:sym typeface="Times New Roman"/>
            </a:endParaRPr>
          </a:p>
          <a:p>
            <a:pPr marL="85167" indent="-70017">
              <a:lnSpc>
                <a:spcPct val="119588"/>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Policies</a:t>
            </a:r>
            <a:endParaRPr sz="1103" dirty="0">
              <a:solidFill>
                <a:srgbClr val="000000"/>
              </a:solidFill>
              <a:latin typeface="Times New Roman"/>
              <a:ea typeface="Times New Roman"/>
              <a:cs typeface="Times New Roman"/>
              <a:sym typeface="Times New Roman"/>
            </a:endParaRPr>
          </a:p>
          <a:p>
            <a:pPr marL="85167" indent="-70017">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Performance Mgt</a:t>
            </a:r>
            <a:endParaRPr sz="1103" dirty="0">
              <a:solidFill>
                <a:srgbClr val="000000"/>
              </a:solidFill>
              <a:latin typeface="Times New Roman"/>
              <a:ea typeface="Times New Roman"/>
              <a:cs typeface="Times New Roman"/>
              <a:sym typeface="Times New Roman"/>
            </a:endParaRPr>
          </a:p>
        </p:txBody>
      </p:sp>
      <p:sp>
        <p:nvSpPr>
          <p:cNvPr id="1858" name="Google Shape;1858;p246"/>
          <p:cNvSpPr/>
          <p:nvPr/>
        </p:nvSpPr>
        <p:spPr>
          <a:xfrm>
            <a:off x="7973208" y="1926439"/>
            <a:ext cx="1779461" cy="1901584"/>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59" name="Google Shape;1859;p246"/>
          <p:cNvSpPr/>
          <p:nvPr/>
        </p:nvSpPr>
        <p:spPr>
          <a:xfrm>
            <a:off x="7973210" y="1922240"/>
            <a:ext cx="1791514" cy="1909929"/>
          </a:xfrm>
          <a:custGeom>
            <a:avLst/>
            <a:gdLst/>
            <a:ahLst/>
            <a:cxnLst/>
            <a:rect l="l" t="t" r="r" b="b"/>
            <a:pathLst>
              <a:path w="1920240" h="2152650" extrusionOk="0">
                <a:moveTo>
                  <a:pt x="1106423" y="9525"/>
                </a:moveTo>
                <a:lnTo>
                  <a:pt x="813816" y="9525"/>
                </a:lnTo>
                <a:lnTo>
                  <a:pt x="836675" y="0"/>
                </a:lnTo>
                <a:lnTo>
                  <a:pt x="1082039" y="0"/>
                </a:lnTo>
                <a:lnTo>
                  <a:pt x="1106423" y="9525"/>
                </a:lnTo>
                <a:close/>
              </a:path>
              <a:path w="1920240" h="2152650" extrusionOk="0">
                <a:moveTo>
                  <a:pt x="1153667" y="19050"/>
                </a:moveTo>
                <a:lnTo>
                  <a:pt x="766571" y="19050"/>
                </a:lnTo>
                <a:lnTo>
                  <a:pt x="789432" y="9525"/>
                </a:lnTo>
                <a:lnTo>
                  <a:pt x="1130807" y="9525"/>
                </a:lnTo>
                <a:lnTo>
                  <a:pt x="1153667" y="19050"/>
                </a:lnTo>
                <a:close/>
              </a:path>
              <a:path w="1920240" h="2152650" extrusionOk="0">
                <a:moveTo>
                  <a:pt x="749807" y="47625"/>
                </a:moveTo>
                <a:lnTo>
                  <a:pt x="673607" y="47625"/>
                </a:lnTo>
                <a:lnTo>
                  <a:pt x="742187" y="19050"/>
                </a:lnTo>
                <a:lnTo>
                  <a:pt x="888491" y="19050"/>
                </a:lnTo>
                <a:lnTo>
                  <a:pt x="864107" y="28575"/>
                </a:lnTo>
                <a:lnTo>
                  <a:pt x="818387" y="28575"/>
                </a:lnTo>
                <a:lnTo>
                  <a:pt x="794003" y="38100"/>
                </a:lnTo>
                <a:lnTo>
                  <a:pt x="771144" y="38100"/>
                </a:lnTo>
                <a:lnTo>
                  <a:pt x="749807" y="47625"/>
                </a:lnTo>
                <a:close/>
              </a:path>
              <a:path w="1920240" h="2152650" extrusionOk="0">
                <a:moveTo>
                  <a:pt x="1200912" y="2124075"/>
                </a:moveTo>
                <a:lnTo>
                  <a:pt x="1056132" y="2124075"/>
                </a:lnTo>
                <a:lnTo>
                  <a:pt x="1101851" y="2114550"/>
                </a:lnTo>
                <a:lnTo>
                  <a:pt x="1126235" y="2114550"/>
                </a:lnTo>
                <a:lnTo>
                  <a:pt x="1149096" y="2105025"/>
                </a:lnTo>
                <a:lnTo>
                  <a:pt x="1171955" y="2105025"/>
                </a:lnTo>
                <a:lnTo>
                  <a:pt x="1193291" y="2095500"/>
                </a:lnTo>
                <a:lnTo>
                  <a:pt x="1216151" y="2085975"/>
                </a:lnTo>
                <a:lnTo>
                  <a:pt x="1239012" y="2085975"/>
                </a:lnTo>
                <a:lnTo>
                  <a:pt x="1324355" y="2047875"/>
                </a:lnTo>
                <a:lnTo>
                  <a:pt x="1365503" y="2028825"/>
                </a:lnTo>
                <a:lnTo>
                  <a:pt x="1406651" y="2000250"/>
                </a:lnTo>
                <a:lnTo>
                  <a:pt x="1444751" y="1981200"/>
                </a:lnTo>
                <a:lnTo>
                  <a:pt x="1482851" y="1952625"/>
                </a:lnTo>
                <a:lnTo>
                  <a:pt x="1556003" y="1885950"/>
                </a:lnTo>
                <a:lnTo>
                  <a:pt x="1589532" y="1857375"/>
                </a:lnTo>
                <a:lnTo>
                  <a:pt x="1653539" y="1781175"/>
                </a:lnTo>
                <a:lnTo>
                  <a:pt x="1682496" y="1743075"/>
                </a:lnTo>
                <a:lnTo>
                  <a:pt x="1709928" y="1704975"/>
                </a:lnTo>
                <a:lnTo>
                  <a:pt x="1735835" y="1666875"/>
                </a:lnTo>
                <a:lnTo>
                  <a:pt x="1760219" y="1619250"/>
                </a:lnTo>
                <a:lnTo>
                  <a:pt x="1783080" y="1581150"/>
                </a:lnTo>
                <a:lnTo>
                  <a:pt x="1804416" y="1533525"/>
                </a:lnTo>
                <a:lnTo>
                  <a:pt x="1822703" y="1485900"/>
                </a:lnTo>
                <a:lnTo>
                  <a:pt x="1839467" y="1438275"/>
                </a:lnTo>
                <a:lnTo>
                  <a:pt x="1854707" y="1390650"/>
                </a:lnTo>
                <a:lnTo>
                  <a:pt x="1866900" y="1343025"/>
                </a:lnTo>
                <a:lnTo>
                  <a:pt x="1877567" y="1285875"/>
                </a:lnTo>
                <a:lnTo>
                  <a:pt x="1886712" y="1238250"/>
                </a:lnTo>
                <a:lnTo>
                  <a:pt x="1892807" y="1181100"/>
                </a:lnTo>
                <a:lnTo>
                  <a:pt x="1894332" y="1152525"/>
                </a:lnTo>
                <a:lnTo>
                  <a:pt x="1897380" y="1104900"/>
                </a:lnTo>
                <a:lnTo>
                  <a:pt x="1897380" y="1076325"/>
                </a:lnTo>
                <a:lnTo>
                  <a:pt x="1895855" y="1047750"/>
                </a:lnTo>
                <a:lnTo>
                  <a:pt x="1895855" y="1019175"/>
                </a:lnTo>
                <a:lnTo>
                  <a:pt x="1894332" y="990600"/>
                </a:lnTo>
                <a:lnTo>
                  <a:pt x="1891283" y="962025"/>
                </a:lnTo>
                <a:lnTo>
                  <a:pt x="1889760" y="942975"/>
                </a:lnTo>
                <a:lnTo>
                  <a:pt x="1885187" y="914400"/>
                </a:lnTo>
                <a:lnTo>
                  <a:pt x="1882139" y="885825"/>
                </a:lnTo>
                <a:lnTo>
                  <a:pt x="1877567" y="866775"/>
                </a:lnTo>
                <a:lnTo>
                  <a:pt x="1866900" y="809625"/>
                </a:lnTo>
                <a:lnTo>
                  <a:pt x="1854707" y="762000"/>
                </a:lnTo>
                <a:lnTo>
                  <a:pt x="1839467" y="714375"/>
                </a:lnTo>
                <a:lnTo>
                  <a:pt x="1822703" y="666750"/>
                </a:lnTo>
                <a:lnTo>
                  <a:pt x="1804416" y="619125"/>
                </a:lnTo>
                <a:lnTo>
                  <a:pt x="1761744" y="523875"/>
                </a:lnTo>
                <a:lnTo>
                  <a:pt x="1737360" y="485775"/>
                </a:lnTo>
                <a:lnTo>
                  <a:pt x="1709928" y="447675"/>
                </a:lnTo>
                <a:lnTo>
                  <a:pt x="1682496" y="400050"/>
                </a:lnTo>
                <a:lnTo>
                  <a:pt x="1653539" y="361950"/>
                </a:lnTo>
                <a:lnTo>
                  <a:pt x="1623060" y="323850"/>
                </a:lnTo>
                <a:lnTo>
                  <a:pt x="1556003" y="257175"/>
                </a:lnTo>
                <a:lnTo>
                  <a:pt x="1520951" y="228600"/>
                </a:lnTo>
                <a:lnTo>
                  <a:pt x="1484375" y="200025"/>
                </a:lnTo>
                <a:lnTo>
                  <a:pt x="1446275" y="171450"/>
                </a:lnTo>
                <a:lnTo>
                  <a:pt x="1406651" y="142875"/>
                </a:lnTo>
                <a:lnTo>
                  <a:pt x="1324355" y="104775"/>
                </a:lnTo>
                <a:lnTo>
                  <a:pt x="1239012" y="66675"/>
                </a:lnTo>
                <a:lnTo>
                  <a:pt x="1216151" y="57150"/>
                </a:lnTo>
                <a:lnTo>
                  <a:pt x="1194816" y="57150"/>
                </a:lnTo>
                <a:lnTo>
                  <a:pt x="1149096" y="38100"/>
                </a:lnTo>
                <a:lnTo>
                  <a:pt x="1103375" y="28575"/>
                </a:lnTo>
                <a:lnTo>
                  <a:pt x="1056132" y="28575"/>
                </a:lnTo>
                <a:lnTo>
                  <a:pt x="1033271" y="19050"/>
                </a:lnTo>
                <a:lnTo>
                  <a:pt x="1178051" y="19050"/>
                </a:lnTo>
                <a:lnTo>
                  <a:pt x="1246632" y="47625"/>
                </a:lnTo>
                <a:lnTo>
                  <a:pt x="1267967" y="47625"/>
                </a:lnTo>
                <a:lnTo>
                  <a:pt x="1290828" y="57150"/>
                </a:lnTo>
                <a:lnTo>
                  <a:pt x="1312164" y="66675"/>
                </a:lnTo>
                <a:lnTo>
                  <a:pt x="1335023" y="76200"/>
                </a:lnTo>
                <a:lnTo>
                  <a:pt x="1377696" y="104775"/>
                </a:lnTo>
                <a:lnTo>
                  <a:pt x="1418844" y="123825"/>
                </a:lnTo>
                <a:lnTo>
                  <a:pt x="1498091" y="180975"/>
                </a:lnTo>
                <a:lnTo>
                  <a:pt x="1571244" y="238125"/>
                </a:lnTo>
                <a:lnTo>
                  <a:pt x="1606296" y="276225"/>
                </a:lnTo>
                <a:lnTo>
                  <a:pt x="1639823" y="314325"/>
                </a:lnTo>
                <a:lnTo>
                  <a:pt x="1671828" y="352425"/>
                </a:lnTo>
                <a:lnTo>
                  <a:pt x="1702307" y="390525"/>
                </a:lnTo>
                <a:lnTo>
                  <a:pt x="1729739" y="428625"/>
                </a:lnTo>
                <a:lnTo>
                  <a:pt x="1757171" y="476250"/>
                </a:lnTo>
                <a:lnTo>
                  <a:pt x="1781555" y="514350"/>
                </a:lnTo>
                <a:lnTo>
                  <a:pt x="1804416" y="561975"/>
                </a:lnTo>
                <a:lnTo>
                  <a:pt x="1825751" y="609600"/>
                </a:lnTo>
                <a:lnTo>
                  <a:pt x="1845564" y="657225"/>
                </a:lnTo>
                <a:lnTo>
                  <a:pt x="1862328" y="704850"/>
                </a:lnTo>
                <a:lnTo>
                  <a:pt x="1877567" y="752475"/>
                </a:lnTo>
                <a:lnTo>
                  <a:pt x="1889760" y="800100"/>
                </a:lnTo>
                <a:lnTo>
                  <a:pt x="1900428" y="857250"/>
                </a:lnTo>
                <a:lnTo>
                  <a:pt x="1909571" y="914400"/>
                </a:lnTo>
                <a:lnTo>
                  <a:pt x="1915667" y="962025"/>
                </a:lnTo>
                <a:lnTo>
                  <a:pt x="1920239" y="1047750"/>
                </a:lnTo>
                <a:lnTo>
                  <a:pt x="1920239" y="1133475"/>
                </a:lnTo>
                <a:lnTo>
                  <a:pt x="1918716" y="1162050"/>
                </a:lnTo>
                <a:lnTo>
                  <a:pt x="1915667" y="1181100"/>
                </a:lnTo>
                <a:lnTo>
                  <a:pt x="1906523" y="1266825"/>
                </a:lnTo>
                <a:lnTo>
                  <a:pt x="1901951" y="1295400"/>
                </a:lnTo>
                <a:lnTo>
                  <a:pt x="1891283" y="1343025"/>
                </a:lnTo>
                <a:lnTo>
                  <a:pt x="1877567" y="1390650"/>
                </a:lnTo>
                <a:lnTo>
                  <a:pt x="1862328" y="1447800"/>
                </a:lnTo>
                <a:lnTo>
                  <a:pt x="1845564" y="1495425"/>
                </a:lnTo>
                <a:lnTo>
                  <a:pt x="1805939" y="1590675"/>
                </a:lnTo>
                <a:lnTo>
                  <a:pt x="1781555" y="1638300"/>
                </a:lnTo>
                <a:lnTo>
                  <a:pt x="1757171" y="1676400"/>
                </a:lnTo>
                <a:lnTo>
                  <a:pt x="1731264" y="1714500"/>
                </a:lnTo>
                <a:lnTo>
                  <a:pt x="1702307" y="1762125"/>
                </a:lnTo>
                <a:lnTo>
                  <a:pt x="1671828" y="1800225"/>
                </a:lnTo>
                <a:lnTo>
                  <a:pt x="1639823" y="1838325"/>
                </a:lnTo>
                <a:lnTo>
                  <a:pt x="1606296" y="1876425"/>
                </a:lnTo>
                <a:lnTo>
                  <a:pt x="1572767" y="1905000"/>
                </a:lnTo>
                <a:lnTo>
                  <a:pt x="1536191" y="1943100"/>
                </a:lnTo>
                <a:lnTo>
                  <a:pt x="1498091" y="1971675"/>
                </a:lnTo>
                <a:lnTo>
                  <a:pt x="1458467" y="2000250"/>
                </a:lnTo>
                <a:lnTo>
                  <a:pt x="1418844" y="2019300"/>
                </a:lnTo>
                <a:lnTo>
                  <a:pt x="1377696" y="2047875"/>
                </a:lnTo>
                <a:lnTo>
                  <a:pt x="1313687" y="2076450"/>
                </a:lnTo>
                <a:lnTo>
                  <a:pt x="1290828" y="2085975"/>
                </a:lnTo>
                <a:lnTo>
                  <a:pt x="1269491" y="2095500"/>
                </a:lnTo>
                <a:lnTo>
                  <a:pt x="1200912" y="2124075"/>
                </a:lnTo>
                <a:close/>
              </a:path>
              <a:path w="1920240" h="2152650" extrusionOk="0">
                <a:moveTo>
                  <a:pt x="912875" y="2133600"/>
                </a:moveTo>
                <a:lnTo>
                  <a:pt x="766571" y="2133600"/>
                </a:lnTo>
                <a:lnTo>
                  <a:pt x="720851" y="2124075"/>
                </a:lnTo>
                <a:lnTo>
                  <a:pt x="629412" y="2085975"/>
                </a:lnTo>
                <a:lnTo>
                  <a:pt x="544067" y="2047875"/>
                </a:lnTo>
                <a:lnTo>
                  <a:pt x="502919" y="2019300"/>
                </a:lnTo>
                <a:lnTo>
                  <a:pt x="461771" y="2000250"/>
                </a:lnTo>
                <a:lnTo>
                  <a:pt x="385571" y="1943100"/>
                </a:lnTo>
                <a:lnTo>
                  <a:pt x="348996" y="1905000"/>
                </a:lnTo>
                <a:lnTo>
                  <a:pt x="313944" y="1876425"/>
                </a:lnTo>
                <a:lnTo>
                  <a:pt x="280416" y="1838325"/>
                </a:lnTo>
                <a:lnTo>
                  <a:pt x="219455" y="1762125"/>
                </a:lnTo>
                <a:lnTo>
                  <a:pt x="190500" y="1724025"/>
                </a:lnTo>
                <a:lnTo>
                  <a:pt x="163067" y="1676400"/>
                </a:lnTo>
                <a:lnTo>
                  <a:pt x="138683" y="1638300"/>
                </a:lnTo>
                <a:lnTo>
                  <a:pt x="115823" y="1590675"/>
                </a:lnTo>
                <a:lnTo>
                  <a:pt x="94487" y="1543050"/>
                </a:lnTo>
                <a:lnTo>
                  <a:pt x="74675" y="1495425"/>
                </a:lnTo>
                <a:lnTo>
                  <a:pt x="57912" y="1447800"/>
                </a:lnTo>
                <a:lnTo>
                  <a:pt x="42671" y="1400175"/>
                </a:lnTo>
                <a:lnTo>
                  <a:pt x="30480" y="1343025"/>
                </a:lnTo>
                <a:lnTo>
                  <a:pt x="19812" y="1295400"/>
                </a:lnTo>
                <a:lnTo>
                  <a:pt x="10667" y="1238250"/>
                </a:lnTo>
                <a:lnTo>
                  <a:pt x="4571" y="1181100"/>
                </a:lnTo>
                <a:lnTo>
                  <a:pt x="0" y="1104900"/>
                </a:lnTo>
                <a:lnTo>
                  <a:pt x="0" y="1047750"/>
                </a:lnTo>
                <a:lnTo>
                  <a:pt x="4571" y="962025"/>
                </a:lnTo>
                <a:lnTo>
                  <a:pt x="7619" y="933450"/>
                </a:lnTo>
                <a:lnTo>
                  <a:pt x="19812" y="857250"/>
                </a:lnTo>
                <a:lnTo>
                  <a:pt x="30480" y="809625"/>
                </a:lnTo>
                <a:lnTo>
                  <a:pt x="42671" y="752475"/>
                </a:lnTo>
                <a:lnTo>
                  <a:pt x="57912" y="704850"/>
                </a:lnTo>
                <a:lnTo>
                  <a:pt x="74675" y="657225"/>
                </a:lnTo>
                <a:lnTo>
                  <a:pt x="94487" y="609600"/>
                </a:lnTo>
                <a:lnTo>
                  <a:pt x="115823" y="561975"/>
                </a:lnTo>
                <a:lnTo>
                  <a:pt x="138683" y="514350"/>
                </a:lnTo>
                <a:lnTo>
                  <a:pt x="163067" y="476250"/>
                </a:lnTo>
                <a:lnTo>
                  <a:pt x="190500" y="428625"/>
                </a:lnTo>
                <a:lnTo>
                  <a:pt x="248412" y="352425"/>
                </a:lnTo>
                <a:lnTo>
                  <a:pt x="280416" y="314325"/>
                </a:lnTo>
                <a:lnTo>
                  <a:pt x="313944" y="276225"/>
                </a:lnTo>
                <a:lnTo>
                  <a:pt x="348996" y="238125"/>
                </a:lnTo>
                <a:lnTo>
                  <a:pt x="422148" y="180975"/>
                </a:lnTo>
                <a:lnTo>
                  <a:pt x="501396" y="123825"/>
                </a:lnTo>
                <a:lnTo>
                  <a:pt x="542544" y="104775"/>
                </a:lnTo>
                <a:lnTo>
                  <a:pt x="585216" y="76200"/>
                </a:lnTo>
                <a:lnTo>
                  <a:pt x="608075" y="66675"/>
                </a:lnTo>
                <a:lnTo>
                  <a:pt x="629412" y="57150"/>
                </a:lnTo>
                <a:lnTo>
                  <a:pt x="652271" y="47625"/>
                </a:lnTo>
                <a:lnTo>
                  <a:pt x="726948" y="47625"/>
                </a:lnTo>
                <a:lnTo>
                  <a:pt x="704087" y="57150"/>
                </a:lnTo>
                <a:lnTo>
                  <a:pt x="682751" y="66675"/>
                </a:lnTo>
                <a:lnTo>
                  <a:pt x="595883" y="104775"/>
                </a:lnTo>
                <a:lnTo>
                  <a:pt x="554735" y="123825"/>
                </a:lnTo>
                <a:lnTo>
                  <a:pt x="515112" y="142875"/>
                </a:lnTo>
                <a:lnTo>
                  <a:pt x="475487" y="171450"/>
                </a:lnTo>
                <a:lnTo>
                  <a:pt x="437387" y="200025"/>
                </a:lnTo>
                <a:lnTo>
                  <a:pt x="400812" y="228600"/>
                </a:lnTo>
                <a:lnTo>
                  <a:pt x="365760" y="257175"/>
                </a:lnTo>
                <a:lnTo>
                  <a:pt x="330707" y="295275"/>
                </a:lnTo>
                <a:lnTo>
                  <a:pt x="298703" y="323850"/>
                </a:lnTo>
                <a:lnTo>
                  <a:pt x="237744" y="400050"/>
                </a:lnTo>
                <a:lnTo>
                  <a:pt x="210312" y="438150"/>
                </a:lnTo>
                <a:lnTo>
                  <a:pt x="184403" y="485775"/>
                </a:lnTo>
                <a:lnTo>
                  <a:pt x="160019" y="523875"/>
                </a:lnTo>
                <a:lnTo>
                  <a:pt x="137160" y="571500"/>
                </a:lnTo>
                <a:lnTo>
                  <a:pt x="115823" y="619125"/>
                </a:lnTo>
                <a:lnTo>
                  <a:pt x="97535" y="666750"/>
                </a:lnTo>
                <a:lnTo>
                  <a:pt x="80771" y="714375"/>
                </a:lnTo>
                <a:lnTo>
                  <a:pt x="65532" y="762000"/>
                </a:lnTo>
                <a:lnTo>
                  <a:pt x="53339" y="809625"/>
                </a:lnTo>
                <a:lnTo>
                  <a:pt x="42671" y="857250"/>
                </a:lnTo>
                <a:lnTo>
                  <a:pt x="35051" y="914400"/>
                </a:lnTo>
                <a:lnTo>
                  <a:pt x="28955" y="962025"/>
                </a:lnTo>
                <a:lnTo>
                  <a:pt x="25907" y="990600"/>
                </a:lnTo>
                <a:lnTo>
                  <a:pt x="24383" y="1019175"/>
                </a:lnTo>
                <a:lnTo>
                  <a:pt x="24383" y="1133475"/>
                </a:lnTo>
                <a:lnTo>
                  <a:pt x="25907" y="1152525"/>
                </a:lnTo>
                <a:lnTo>
                  <a:pt x="35051" y="1238250"/>
                </a:lnTo>
                <a:lnTo>
                  <a:pt x="42671" y="1285875"/>
                </a:lnTo>
                <a:lnTo>
                  <a:pt x="53339" y="1333500"/>
                </a:lnTo>
                <a:lnTo>
                  <a:pt x="65532" y="1390650"/>
                </a:lnTo>
                <a:lnTo>
                  <a:pt x="80771" y="1438275"/>
                </a:lnTo>
                <a:lnTo>
                  <a:pt x="97535" y="1485900"/>
                </a:lnTo>
                <a:lnTo>
                  <a:pt x="115823" y="1533525"/>
                </a:lnTo>
                <a:lnTo>
                  <a:pt x="137160" y="1581150"/>
                </a:lnTo>
                <a:lnTo>
                  <a:pt x="160019" y="1619250"/>
                </a:lnTo>
                <a:lnTo>
                  <a:pt x="184403" y="1666875"/>
                </a:lnTo>
                <a:lnTo>
                  <a:pt x="210312" y="1704975"/>
                </a:lnTo>
                <a:lnTo>
                  <a:pt x="237744" y="1743075"/>
                </a:lnTo>
                <a:lnTo>
                  <a:pt x="266700" y="1781175"/>
                </a:lnTo>
                <a:lnTo>
                  <a:pt x="330707" y="1857375"/>
                </a:lnTo>
                <a:lnTo>
                  <a:pt x="365760" y="1885950"/>
                </a:lnTo>
                <a:lnTo>
                  <a:pt x="400812" y="1924050"/>
                </a:lnTo>
                <a:lnTo>
                  <a:pt x="437387" y="1952625"/>
                </a:lnTo>
                <a:lnTo>
                  <a:pt x="475487" y="1981200"/>
                </a:lnTo>
                <a:lnTo>
                  <a:pt x="513587" y="2000250"/>
                </a:lnTo>
                <a:lnTo>
                  <a:pt x="554735" y="2028825"/>
                </a:lnTo>
                <a:lnTo>
                  <a:pt x="595883" y="2047875"/>
                </a:lnTo>
                <a:lnTo>
                  <a:pt x="659891" y="2076450"/>
                </a:lnTo>
                <a:lnTo>
                  <a:pt x="682751" y="2085975"/>
                </a:lnTo>
                <a:lnTo>
                  <a:pt x="704087" y="2085975"/>
                </a:lnTo>
                <a:lnTo>
                  <a:pt x="726948" y="2095500"/>
                </a:lnTo>
                <a:lnTo>
                  <a:pt x="748283" y="2105025"/>
                </a:lnTo>
                <a:lnTo>
                  <a:pt x="771144" y="2105025"/>
                </a:lnTo>
                <a:lnTo>
                  <a:pt x="794003" y="2114550"/>
                </a:lnTo>
                <a:lnTo>
                  <a:pt x="818387" y="2114550"/>
                </a:lnTo>
                <a:lnTo>
                  <a:pt x="864107" y="2124075"/>
                </a:lnTo>
                <a:lnTo>
                  <a:pt x="888491" y="2124075"/>
                </a:lnTo>
                <a:lnTo>
                  <a:pt x="912875" y="2133600"/>
                </a:lnTo>
                <a:close/>
              </a:path>
              <a:path w="1920240" h="2152650" extrusionOk="0">
                <a:moveTo>
                  <a:pt x="1153667" y="2133600"/>
                </a:moveTo>
                <a:lnTo>
                  <a:pt x="1008887" y="2133600"/>
                </a:lnTo>
                <a:lnTo>
                  <a:pt x="1031748" y="2124075"/>
                </a:lnTo>
                <a:lnTo>
                  <a:pt x="1178051" y="2124075"/>
                </a:lnTo>
                <a:lnTo>
                  <a:pt x="1153667" y="2133600"/>
                </a:lnTo>
                <a:close/>
              </a:path>
              <a:path w="1920240" h="2152650" extrusionOk="0">
                <a:moveTo>
                  <a:pt x="1106423" y="2143125"/>
                </a:moveTo>
                <a:lnTo>
                  <a:pt x="813816" y="2143125"/>
                </a:lnTo>
                <a:lnTo>
                  <a:pt x="790955" y="2133600"/>
                </a:lnTo>
                <a:lnTo>
                  <a:pt x="1130807" y="2133600"/>
                </a:lnTo>
                <a:lnTo>
                  <a:pt x="1106423" y="2143125"/>
                </a:lnTo>
                <a:close/>
              </a:path>
              <a:path w="1920240" h="2152650" extrusionOk="0">
                <a:moveTo>
                  <a:pt x="1059180" y="2152650"/>
                </a:moveTo>
                <a:lnTo>
                  <a:pt x="862583" y="2152650"/>
                </a:lnTo>
                <a:lnTo>
                  <a:pt x="838200" y="2143125"/>
                </a:lnTo>
                <a:lnTo>
                  <a:pt x="1083564" y="2143125"/>
                </a:lnTo>
                <a:lnTo>
                  <a:pt x="1059180" y="2152650"/>
                </a:lnTo>
                <a:close/>
              </a:path>
            </a:pathLst>
          </a:custGeom>
          <a:solidFill>
            <a:srgbClr val="385D89"/>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60" name="Google Shape;1860;p246"/>
          <p:cNvSpPr/>
          <p:nvPr/>
        </p:nvSpPr>
        <p:spPr>
          <a:xfrm>
            <a:off x="8251563" y="2527365"/>
            <a:ext cx="1202784" cy="1022508"/>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61" name="Google Shape;1861;p246"/>
          <p:cNvSpPr txBox="1"/>
          <p:nvPr/>
        </p:nvSpPr>
        <p:spPr>
          <a:xfrm>
            <a:off x="8531528" y="2171404"/>
            <a:ext cx="563158" cy="209323"/>
          </a:xfrm>
          <a:prstGeom prst="rect">
            <a:avLst/>
          </a:prstGeom>
          <a:noFill/>
          <a:ln>
            <a:noFill/>
          </a:ln>
        </p:spPr>
        <p:txBody>
          <a:bodyPr spcFirstLastPara="1" wrap="square" lIns="0" tIns="11200" rIns="0" bIns="0" anchor="t" anchorCtr="0">
            <a:noAutofit/>
          </a:bodyPr>
          <a:lstStyle/>
          <a:p>
            <a:pPr marL="11205"/>
            <a:r>
              <a:rPr lang="en-US" sz="1280">
                <a:solidFill>
                  <a:srgbClr val="000000"/>
                </a:solidFill>
                <a:latin typeface="Times New Roman"/>
                <a:ea typeface="Times New Roman"/>
                <a:cs typeface="Times New Roman"/>
                <a:sym typeface="Times New Roman"/>
              </a:rPr>
              <a:t>Process</a:t>
            </a:r>
            <a:endParaRPr sz="1280">
              <a:solidFill>
                <a:srgbClr val="000000"/>
              </a:solidFill>
              <a:latin typeface="Times New Roman"/>
              <a:ea typeface="Times New Roman"/>
              <a:cs typeface="Times New Roman"/>
              <a:sym typeface="Times New Roman"/>
            </a:endParaRPr>
          </a:p>
        </p:txBody>
      </p:sp>
      <p:sp>
        <p:nvSpPr>
          <p:cNvPr id="1862" name="Google Shape;1862;p246"/>
          <p:cNvSpPr/>
          <p:nvPr/>
        </p:nvSpPr>
        <p:spPr>
          <a:xfrm>
            <a:off x="7973208" y="4156810"/>
            <a:ext cx="1779461" cy="2319025"/>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63" name="Google Shape;1863;p246"/>
          <p:cNvSpPr/>
          <p:nvPr/>
        </p:nvSpPr>
        <p:spPr>
          <a:xfrm>
            <a:off x="7973210" y="4148643"/>
            <a:ext cx="1791514" cy="2335296"/>
          </a:xfrm>
          <a:custGeom>
            <a:avLst/>
            <a:gdLst/>
            <a:ahLst/>
            <a:cxnLst/>
            <a:rect l="l" t="t" r="r" b="b"/>
            <a:pathLst>
              <a:path w="1920240" h="2632075" extrusionOk="0">
                <a:moveTo>
                  <a:pt x="1808987" y="2631948"/>
                </a:moveTo>
                <a:lnTo>
                  <a:pt x="112775" y="2631948"/>
                </a:lnTo>
                <a:lnTo>
                  <a:pt x="100584" y="2630424"/>
                </a:lnTo>
                <a:lnTo>
                  <a:pt x="54864" y="2610611"/>
                </a:lnTo>
                <a:lnTo>
                  <a:pt x="21336" y="2577084"/>
                </a:lnTo>
                <a:lnTo>
                  <a:pt x="10668" y="2555747"/>
                </a:lnTo>
                <a:lnTo>
                  <a:pt x="6096" y="2545080"/>
                </a:lnTo>
                <a:lnTo>
                  <a:pt x="0" y="2520696"/>
                </a:lnTo>
                <a:lnTo>
                  <a:pt x="0" y="112775"/>
                </a:lnTo>
                <a:lnTo>
                  <a:pt x="21336" y="54863"/>
                </a:lnTo>
                <a:lnTo>
                  <a:pt x="54864" y="21335"/>
                </a:lnTo>
                <a:lnTo>
                  <a:pt x="111252" y="0"/>
                </a:lnTo>
                <a:lnTo>
                  <a:pt x="1807463" y="0"/>
                </a:lnTo>
                <a:lnTo>
                  <a:pt x="1865375" y="21335"/>
                </a:lnTo>
                <a:lnTo>
                  <a:pt x="1869947" y="24383"/>
                </a:lnTo>
                <a:lnTo>
                  <a:pt x="115824" y="24383"/>
                </a:lnTo>
                <a:lnTo>
                  <a:pt x="105155" y="25907"/>
                </a:lnTo>
                <a:lnTo>
                  <a:pt x="96012" y="27431"/>
                </a:lnTo>
                <a:lnTo>
                  <a:pt x="85344" y="32003"/>
                </a:lnTo>
                <a:lnTo>
                  <a:pt x="77724" y="35051"/>
                </a:lnTo>
                <a:lnTo>
                  <a:pt x="68580" y="41147"/>
                </a:lnTo>
                <a:lnTo>
                  <a:pt x="60960" y="45719"/>
                </a:lnTo>
                <a:lnTo>
                  <a:pt x="47244" y="59435"/>
                </a:lnTo>
                <a:lnTo>
                  <a:pt x="41148" y="67055"/>
                </a:lnTo>
                <a:lnTo>
                  <a:pt x="32004" y="85343"/>
                </a:lnTo>
                <a:lnTo>
                  <a:pt x="25908" y="103631"/>
                </a:lnTo>
                <a:lnTo>
                  <a:pt x="24384" y="114299"/>
                </a:lnTo>
                <a:lnTo>
                  <a:pt x="24384" y="2517647"/>
                </a:lnTo>
                <a:lnTo>
                  <a:pt x="27432" y="2535935"/>
                </a:lnTo>
                <a:lnTo>
                  <a:pt x="32004" y="2546604"/>
                </a:lnTo>
                <a:lnTo>
                  <a:pt x="35052" y="2554223"/>
                </a:lnTo>
                <a:lnTo>
                  <a:pt x="68580" y="2590800"/>
                </a:lnTo>
                <a:lnTo>
                  <a:pt x="103632" y="2606040"/>
                </a:lnTo>
                <a:lnTo>
                  <a:pt x="114300" y="2607564"/>
                </a:lnTo>
                <a:lnTo>
                  <a:pt x="1870557" y="2607564"/>
                </a:lnTo>
                <a:lnTo>
                  <a:pt x="1866900" y="2610611"/>
                </a:lnTo>
                <a:lnTo>
                  <a:pt x="1845563" y="2622803"/>
                </a:lnTo>
                <a:lnTo>
                  <a:pt x="1808987" y="2631948"/>
                </a:lnTo>
                <a:close/>
              </a:path>
              <a:path w="1920240" h="2632075" extrusionOk="0">
                <a:moveTo>
                  <a:pt x="1870557" y="2607564"/>
                </a:moveTo>
                <a:lnTo>
                  <a:pt x="1805940" y="2607564"/>
                </a:lnTo>
                <a:lnTo>
                  <a:pt x="1816608" y="2606040"/>
                </a:lnTo>
                <a:lnTo>
                  <a:pt x="1825751" y="2604516"/>
                </a:lnTo>
                <a:lnTo>
                  <a:pt x="1834895" y="2599943"/>
                </a:lnTo>
                <a:lnTo>
                  <a:pt x="1844040" y="2596895"/>
                </a:lnTo>
                <a:lnTo>
                  <a:pt x="1851659" y="2590800"/>
                </a:lnTo>
                <a:lnTo>
                  <a:pt x="1885187" y="2555747"/>
                </a:lnTo>
                <a:lnTo>
                  <a:pt x="1888236" y="2546604"/>
                </a:lnTo>
                <a:lnTo>
                  <a:pt x="1892808" y="2537459"/>
                </a:lnTo>
                <a:lnTo>
                  <a:pt x="1894332" y="2528316"/>
                </a:lnTo>
                <a:lnTo>
                  <a:pt x="1897379" y="2506980"/>
                </a:lnTo>
                <a:lnTo>
                  <a:pt x="1897379" y="124967"/>
                </a:lnTo>
                <a:lnTo>
                  <a:pt x="1895855" y="114299"/>
                </a:lnTo>
                <a:lnTo>
                  <a:pt x="1894332" y="105155"/>
                </a:lnTo>
                <a:lnTo>
                  <a:pt x="1892808" y="94487"/>
                </a:lnTo>
                <a:lnTo>
                  <a:pt x="1889759" y="85343"/>
                </a:lnTo>
                <a:lnTo>
                  <a:pt x="1885187" y="77723"/>
                </a:lnTo>
                <a:lnTo>
                  <a:pt x="1880616" y="68579"/>
                </a:lnTo>
                <a:lnTo>
                  <a:pt x="1868424" y="53339"/>
                </a:lnTo>
                <a:lnTo>
                  <a:pt x="1853183" y="41147"/>
                </a:lnTo>
                <a:lnTo>
                  <a:pt x="1844040" y="36575"/>
                </a:lnTo>
                <a:lnTo>
                  <a:pt x="1836420" y="32003"/>
                </a:lnTo>
                <a:lnTo>
                  <a:pt x="1827275" y="28955"/>
                </a:lnTo>
                <a:lnTo>
                  <a:pt x="1816608" y="25907"/>
                </a:lnTo>
                <a:lnTo>
                  <a:pt x="1807463" y="24383"/>
                </a:lnTo>
                <a:lnTo>
                  <a:pt x="1869947" y="24383"/>
                </a:lnTo>
                <a:lnTo>
                  <a:pt x="1898904" y="54863"/>
                </a:lnTo>
                <a:lnTo>
                  <a:pt x="1918716" y="99059"/>
                </a:lnTo>
                <a:lnTo>
                  <a:pt x="1920240" y="111251"/>
                </a:lnTo>
                <a:lnTo>
                  <a:pt x="1920240" y="2519172"/>
                </a:lnTo>
                <a:lnTo>
                  <a:pt x="1906524" y="2566416"/>
                </a:lnTo>
                <a:lnTo>
                  <a:pt x="1885187" y="2595371"/>
                </a:lnTo>
                <a:lnTo>
                  <a:pt x="1870557" y="2607564"/>
                </a:lnTo>
                <a:close/>
              </a:path>
            </a:pathLst>
          </a:custGeom>
          <a:solidFill>
            <a:srgbClr val="385D89"/>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64" name="Google Shape;1864;p246"/>
          <p:cNvSpPr txBox="1"/>
          <p:nvPr/>
        </p:nvSpPr>
        <p:spPr>
          <a:xfrm>
            <a:off x="8073613" y="4209262"/>
            <a:ext cx="1429230" cy="1898772"/>
          </a:xfrm>
          <a:prstGeom prst="rect">
            <a:avLst/>
          </a:prstGeom>
          <a:noFill/>
          <a:ln>
            <a:noFill/>
          </a:ln>
        </p:spPr>
        <p:txBody>
          <a:bodyPr spcFirstLastPara="1" wrap="square" lIns="0" tIns="10633" rIns="0" bIns="0" anchor="t" anchorCtr="0">
            <a:noAutofit/>
          </a:bodyPr>
          <a:lstStyle/>
          <a:p>
            <a:pPr marL="85167" indent="-70017">
              <a:lnSpc>
                <a:spcPct val="119588"/>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Risk Management</a:t>
            </a:r>
            <a:endParaRPr sz="1103" dirty="0">
              <a:solidFill>
                <a:srgbClr val="000000"/>
              </a:solidFill>
              <a:latin typeface="Times New Roman"/>
              <a:ea typeface="Times New Roman"/>
              <a:cs typeface="Times New Roman"/>
              <a:sym typeface="Times New Roman"/>
            </a:endParaRPr>
          </a:p>
          <a:p>
            <a:pPr marL="85167" indent="-70017">
              <a:lnSpc>
                <a:spcPct val="119588"/>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Asset Management</a:t>
            </a:r>
            <a:endParaRPr sz="1103" dirty="0">
              <a:solidFill>
                <a:srgbClr val="000000"/>
              </a:solidFill>
              <a:latin typeface="Times New Roman"/>
              <a:ea typeface="Times New Roman"/>
              <a:cs typeface="Times New Roman"/>
              <a:sym typeface="Times New Roman"/>
            </a:endParaRPr>
          </a:p>
          <a:p>
            <a:pPr marL="85167" indent="-70017">
              <a:lnSpc>
                <a:spcPct val="119588"/>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Data Classification</a:t>
            </a:r>
            <a:endParaRPr sz="1103" dirty="0">
              <a:solidFill>
                <a:srgbClr val="000000"/>
              </a:solidFill>
              <a:latin typeface="Times New Roman"/>
              <a:ea typeface="Times New Roman"/>
              <a:cs typeface="Times New Roman"/>
              <a:sym typeface="Times New Roman"/>
            </a:endParaRPr>
          </a:p>
          <a:p>
            <a:pPr marL="85167" indent="-70017">
              <a:lnSpc>
                <a:spcPct val="119226"/>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Info Rights Mgt</a:t>
            </a:r>
            <a:endParaRPr sz="1103" dirty="0">
              <a:solidFill>
                <a:srgbClr val="000000"/>
              </a:solidFill>
              <a:latin typeface="Times New Roman"/>
              <a:ea typeface="Times New Roman"/>
              <a:cs typeface="Times New Roman"/>
              <a:sym typeface="Times New Roman"/>
            </a:endParaRPr>
          </a:p>
          <a:p>
            <a:pPr marL="85167" indent="-70017">
              <a:lnSpc>
                <a:spcPct val="119588"/>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Data Leak Prevention</a:t>
            </a:r>
            <a:endParaRPr sz="1103" dirty="0">
              <a:solidFill>
                <a:srgbClr val="000000"/>
              </a:solidFill>
              <a:latin typeface="Times New Roman"/>
              <a:ea typeface="Times New Roman"/>
              <a:cs typeface="Times New Roman"/>
              <a:sym typeface="Times New Roman"/>
            </a:endParaRPr>
          </a:p>
          <a:p>
            <a:pPr marL="85167" indent="-70017">
              <a:lnSpc>
                <a:spcPct val="119588"/>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Access Management</a:t>
            </a:r>
            <a:endParaRPr sz="1103" dirty="0">
              <a:solidFill>
                <a:srgbClr val="000000"/>
              </a:solidFill>
              <a:latin typeface="Times New Roman"/>
              <a:ea typeface="Times New Roman"/>
              <a:cs typeface="Times New Roman"/>
              <a:sym typeface="Times New Roman"/>
            </a:endParaRPr>
          </a:p>
          <a:p>
            <a:pPr marL="85167" indent="-70017">
              <a:lnSpc>
                <a:spcPct val="119226"/>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Change Management</a:t>
            </a:r>
            <a:endParaRPr sz="1103" dirty="0">
              <a:solidFill>
                <a:srgbClr val="000000"/>
              </a:solidFill>
              <a:latin typeface="Times New Roman"/>
              <a:ea typeface="Times New Roman"/>
              <a:cs typeface="Times New Roman"/>
              <a:sym typeface="Times New Roman"/>
            </a:endParaRPr>
          </a:p>
          <a:p>
            <a:pPr marL="85167" indent="-70017">
              <a:lnSpc>
                <a:spcPct val="119588"/>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Patch Management</a:t>
            </a:r>
            <a:endParaRPr sz="1103" dirty="0">
              <a:solidFill>
                <a:srgbClr val="000000"/>
              </a:solidFill>
              <a:latin typeface="Times New Roman"/>
              <a:ea typeface="Times New Roman"/>
              <a:cs typeface="Times New Roman"/>
              <a:sym typeface="Times New Roman"/>
            </a:endParaRPr>
          </a:p>
          <a:p>
            <a:pPr marL="85167" indent="-70017">
              <a:lnSpc>
                <a:spcPct val="119588"/>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Configuration </a:t>
            </a:r>
            <a:r>
              <a:rPr lang="en-US" sz="1103" dirty="0" err="1">
                <a:solidFill>
                  <a:srgbClr val="000000"/>
                </a:solidFill>
                <a:latin typeface="Times New Roman"/>
                <a:ea typeface="Times New Roman"/>
                <a:cs typeface="Times New Roman"/>
                <a:sym typeface="Times New Roman"/>
              </a:rPr>
              <a:t>Mgmt</a:t>
            </a:r>
            <a:endParaRPr sz="1103" dirty="0">
              <a:solidFill>
                <a:srgbClr val="000000"/>
              </a:solidFill>
              <a:latin typeface="Times New Roman"/>
              <a:ea typeface="Times New Roman"/>
              <a:cs typeface="Times New Roman"/>
              <a:sym typeface="Times New Roman"/>
            </a:endParaRPr>
          </a:p>
          <a:p>
            <a:pPr marL="85167" indent="-70017">
              <a:lnSpc>
                <a:spcPct val="119588"/>
              </a:lnSpc>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Incident Response</a:t>
            </a:r>
            <a:endParaRPr sz="1103" dirty="0">
              <a:solidFill>
                <a:srgbClr val="000000"/>
              </a:solidFill>
              <a:latin typeface="Times New Roman"/>
              <a:ea typeface="Times New Roman"/>
              <a:cs typeface="Times New Roman"/>
              <a:sym typeface="Times New Roman"/>
            </a:endParaRPr>
          </a:p>
          <a:p>
            <a:pPr marL="85167" indent="-70017">
              <a:buClr>
                <a:srgbClr val="000000"/>
              </a:buClr>
              <a:buSzPts val="827"/>
              <a:buFont typeface="Arial"/>
              <a:buChar char="-"/>
            </a:pPr>
            <a:r>
              <a:rPr lang="en-US" sz="1103" dirty="0">
                <a:solidFill>
                  <a:srgbClr val="000000"/>
                </a:solidFill>
                <a:latin typeface="Times New Roman"/>
                <a:ea typeface="Times New Roman"/>
                <a:cs typeface="Times New Roman"/>
                <a:sym typeface="Times New Roman"/>
              </a:rPr>
              <a:t>Incident Management</a:t>
            </a:r>
            <a:endParaRPr sz="1103" dirty="0">
              <a:solidFill>
                <a:srgbClr val="000000"/>
              </a:solidFill>
              <a:latin typeface="Times New Roman"/>
              <a:ea typeface="Times New Roman"/>
              <a:cs typeface="Times New Roman"/>
              <a:sym typeface="Times New Roman"/>
            </a:endParaRPr>
          </a:p>
        </p:txBody>
      </p:sp>
      <p:sp>
        <p:nvSpPr>
          <p:cNvPr id="1865" name="Google Shape;1865;p246"/>
          <p:cNvSpPr/>
          <p:nvPr/>
        </p:nvSpPr>
        <p:spPr>
          <a:xfrm>
            <a:off x="5357755" y="4576864"/>
            <a:ext cx="1779461" cy="1899174"/>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66" name="Google Shape;1866;p246"/>
          <p:cNvSpPr/>
          <p:nvPr/>
        </p:nvSpPr>
        <p:spPr>
          <a:xfrm>
            <a:off x="5353723" y="4571438"/>
            <a:ext cx="1791513" cy="1909929"/>
          </a:xfrm>
          <a:custGeom>
            <a:avLst/>
            <a:gdLst/>
            <a:ahLst/>
            <a:cxnLst/>
            <a:rect l="l" t="t" r="r" b="b"/>
            <a:pathLst>
              <a:path w="1920239" h="2152650" extrusionOk="0">
                <a:moveTo>
                  <a:pt x="1106424" y="9525"/>
                </a:moveTo>
                <a:lnTo>
                  <a:pt x="813816" y="9525"/>
                </a:lnTo>
                <a:lnTo>
                  <a:pt x="838199" y="0"/>
                </a:lnTo>
                <a:lnTo>
                  <a:pt x="1083564" y="0"/>
                </a:lnTo>
                <a:lnTo>
                  <a:pt x="1106424" y="9525"/>
                </a:lnTo>
                <a:close/>
              </a:path>
              <a:path w="1920239" h="2152650" extrusionOk="0">
                <a:moveTo>
                  <a:pt x="1153667" y="19050"/>
                </a:moveTo>
                <a:lnTo>
                  <a:pt x="766571" y="19050"/>
                </a:lnTo>
                <a:lnTo>
                  <a:pt x="789432" y="9525"/>
                </a:lnTo>
                <a:lnTo>
                  <a:pt x="1130808" y="9525"/>
                </a:lnTo>
                <a:lnTo>
                  <a:pt x="1153667" y="19050"/>
                </a:lnTo>
                <a:close/>
              </a:path>
              <a:path w="1920239" h="2152650" extrusionOk="0">
                <a:moveTo>
                  <a:pt x="18288" y="1085850"/>
                </a:moveTo>
                <a:lnTo>
                  <a:pt x="6096" y="1085850"/>
                </a:lnTo>
                <a:lnTo>
                  <a:pt x="0" y="1076325"/>
                </a:lnTo>
                <a:lnTo>
                  <a:pt x="0" y="1047750"/>
                </a:lnTo>
                <a:lnTo>
                  <a:pt x="4572" y="962025"/>
                </a:lnTo>
                <a:lnTo>
                  <a:pt x="10667" y="914400"/>
                </a:lnTo>
                <a:lnTo>
                  <a:pt x="19812" y="857250"/>
                </a:lnTo>
                <a:lnTo>
                  <a:pt x="30480" y="800100"/>
                </a:lnTo>
                <a:lnTo>
                  <a:pt x="42672" y="752475"/>
                </a:lnTo>
                <a:lnTo>
                  <a:pt x="57912" y="704850"/>
                </a:lnTo>
                <a:lnTo>
                  <a:pt x="74675" y="657225"/>
                </a:lnTo>
                <a:lnTo>
                  <a:pt x="94488" y="609600"/>
                </a:lnTo>
                <a:lnTo>
                  <a:pt x="115824" y="561975"/>
                </a:lnTo>
                <a:lnTo>
                  <a:pt x="138683" y="514350"/>
                </a:lnTo>
                <a:lnTo>
                  <a:pt x="163067" y="476250"/>
                </a:lnTo>
                <a:lnTo>
                  <a:pt x="190500" y="428625"/>
                </a:lnTo>
                <a:lnTo>
                  <a:pt x="248412" y="352425"/>
                </a:lnTo>
                <a:lnTo>
                  <a:pt x="280416" y="314325"/>
                </a:lnTo>
                <a:lnTo>
                  <a:pt x="313944" y="276225"/>
                </a:lnTo>
                <a:lnTo>
                  <a:pt x="348996" y="238125"/>
                </a:lnTo>
                <a:lnTo>
                  <a:pt x="422148" y="180975"/>
                </a:lnTo>
                <a:lnTo>
                  <a:pt x="501396" y="123825"/>
                </a:lnTo>
                <a:lnTo>
                  <a:pt x="542544" y="104775"/>
                </a:lnTo>
                <a:lnTo>
                  <a:pt x="585216" y="76200"/>
                </a:lnTo>
                <a:lnTo>
                  <a:pt x="608075" y="66675"/>
                </a:lnTo>
                <a:lnTo>
                  <a:pt x="629412" y="57150"/>
                </a:lnTo>
                <a:lnTo>
                  <a:pt x="652272" y="47625"/>
                </a:lnTo>
                <a:lnTo>
                  <a:pt x="673608" y="47625"/>
                </a:lnTo>
                <a:lnTo>
                  <a:pt x="742187" y="19050"/>
                </a:lnTo>
                <a:lnTo>
                  <a:pt x="888492" y="19050"/>
                </a:lnTo>
                <a:lnTo>
                  <a:pt x="864108" y="28575"/>
                </a:lnTo>
                <a:lnTo>
                  <a:pt x="818387" y="28575"/>
                </a:lnTo>
                <a:lnTo>
                  <a:pt x="726948" y="47625"/>
                </a:lnTo>
                <a:lnTo>
                  <a:pt x="704087" y="57150"/>
                </a:lnTo>
                <a:lnTo>
                  <a:pt x="682751" y="66675"/>
                </a:lnTo>
                <a:lnTo>
                  <a:pt x="659891" y="76200"/>
                </a:lnTo>
                <a:lnTo>
                  <a:pt x="595883" y="104775"/>
                </a:lnTo>
                <a:lnTo>
                  <a:pt x="554736" y="123825"/>
                </a:lnTo>
                <a:lnTo>
                  <a:pt x="515112" y="142875"/>
                </a:lnTo>
                <a:lnTo>
                  <a:pt x="475488" y="171450"/>
                </a:lnTo>
                <a:lnTo>
                  <a:pt x="437388" y="200025"/>
                </a:lnTo>
                <a:lnTo>
                  <a:pt x="400812" y="228600"/>
                </a:lnTo>
                <a:lnTo>
                  <a:pt x="365759" y="257175"/>
                </a:lnTo>
                <a:lnTo>
                  <a:pt x="330708" y="295275"/>
                </a:lnTo>
                <a:lnTo>
                  <a:pt x="298704" y="323850"/>
                </a:lnTo>
                <a:lnTo>
                  <a:pt x="237744" y="400050"/>
                </a:lnTo>
                <a:lnTo>
                  <a:pt x="210312" y="438150"/>
                </a:lnTo>
                <a:lnTo>
                  <a:pt x="184404" y="485775"/>
                </a:lnTo>
                <a:lnTo>
                  <a:pt x="160020" y="523875"/>
                </a:lnTo>
                <a:lnTo>
                  <a:pt x="137159" y="571500"/>
                </a:lnTo>
                <a:lnTo>
                  <a:pt x="97536" y="666750"/>
                </a:lnTo>
                <a:lnTo>
                  <a:pt x="80772" y="714375"/>
                </a:lnTo>
                <a:lnTo>
                  <a:pt x="65532" y="762000"/>
                </a:lnTo>
                <a:lnTo>
                  <a:pt x="53340" y="809625"/>
                </a:lnTo>
                <a:lnTo>
                  <a:pt x="42672" y="857250"/>
                </a:lnTo>
                <a:lnTo>
                  <a:pt x="32004" y="942975"/>
                </a:lnTo>
                <a:lnTo>
                  <a:pt x="28956" y="962025"/>
                </a:lnTo>
                <a:lnTo>
                  <a:pt x="24383" y="1047750"/>
                </a:lnTo>
                <a:lnTo>
                  <a:pt x="24383" y="1076325"/>
                </a:lnTo>
                <a:lnTo>
                  <a:pt x="18288" y="1085850"/>
                </a:lnTo>
                <a:close/>
              </a:path>
              <a:path w="1920239" h="2152650" extrusionOk="0">
                <a:moveTo>
                  <a:pt x="1200912" y="2124075"/>
                </a:moveTo>
                <a:lnTo>
                  <a:pt x="1078992" y="2124075"/>
                </a:lnTo>
                <a:lnTo>
                  <a:pt x="1103376" y="2114550"/>
                </a:lnTo>
                <a:lnTo>
                  <a:pt x="1126235" y="2114550"/>
                </a:lnTo>
                <a:lnTo>
                  <a:pt x="1149096" y="2105025"/>
                </a:lnTo>
                <a:lnTo>
                  <a:pt x="1171955" y="2105025"/>
                </a:lnTo>
                <a:lnTo>
                  <a:pt x="1193292" y="2095500"/>
                </a:lnTo>
                <a:lnTo>
                  <a:pt x="1239012" y="2085975"/>
                </a:lnTo>
                <a:lnTo>
                  <a:pt x="1324355" y="2047875"/>
                </a:lnTo>
                <a:lnTo>
                  <a:pt x="1365503" y="2028825"/>
                </a:lnTo>
                <a:lnTo>
                  <a:pt x="1406651" y="2000250"/>
                </a:lnTo>
                <a:lnTo>
                  <a:pt x="1444751" y="1981200"/>
                </a:lnTo>
                <a:lnTo>
                  <a:pt x="1482851" y="1952625"/>
                </a:lnTo>
                <a:lnTo>
                  <a:pt x="1556003" y="1885950"/>
                </a:lnTo>
                <a:lnTo>
                  <a:pt x="1589532" y="1857375"/>
                </a:lnTo>
                <a:lnTo>
                  <a:pt x="1653540" y="1781175"/>
                </a:lnTo>
                <a:lnTo>
                  <a:pt x="1682496" y="1743075"/>
                </a:lnTo>
                <a:lnTo>
                  <a:pt x="1737360" y="1666875"/>
                </a:lnTo>
                <a:lnTo>
                  <a:pt x="1761744" y="1619250"/>
                </a:lnTo>
                <a:lnTo>
                  <a:pt x="1783080" y="1581150"/>
                </a:lnTo>
                <a:lnTo>
                  <a:pt x="1804416" y="1533525"/>
                </a:lnTo>
                <a:lnTo>
                  <a:pt x="1822703" y="1485900"/>
                </a:lnTo>
                <a:lnTo>
                  <a:pt x="1839467" y="1438275"/>
                </a:lnTo>
                <a:lnTo>
                  <a:pt x="1854708" y="1390650"/>
                </a:lnTo>
                <a:lnTo>
                  <a:pt x="1866899" y="1343025"/>
                </a:lnTo>
                <a:lnTo>
                  <a:pt x="1877567" y="1285875"/>
                </a:lnTo>
                <a:lnTo>
                  <a:pt x="1886712" y="1238250"/>
                </a:lnTo>
                <a:lnTo>
                  <a:pt x="1892808" y="1181100"/>
                </a:lnTo>
                <a:lnTo>
                  <a:pt x="1894332" y="1152525"/>
                </a:lnTo>
                <a:lnTo>
                  <a:pt x="1897380" y="1104900"/>
                </a:lnTo>
                <a:lnTo>
                  <a:pt x="1897380" y="1076325"/>
                </a:lnTo>
                <a:lnTo>
                  <a:pt x="1895855" y="1047750"/>
                </a:lnTo>
                <a:lnTo>
                  <a:pt x="1895855" y="1019175"/>
                </a:lnTo>
                <a:lnTo>
                  <a:pt x="1894332" y="990600"/>
                </a:lnTo>
                <a:lnTo>
                  <a:pt x="1891283" y="962025"/>
                </a:lnTo>
                <a:lnTo>
                  <a:pt x="1889760" y="942975"/>
                </a:lnTo>
                <a:lnTo>
                  <a:pt x="1886712" y="914400"/>
                </a:lnTo>
                <a:lnTo>
                  <a:pt x="1882140" y="885825"/>
                </a:lnTo>
                <a:lnTo>
                  <a:pt x="1877567" y="866775"/>
                </a:lnTo>
                <a:lnTo>
                  <a:pt x="1866899" y="809625"/>
                </a:lnTo>
                <a:lnTo>
                  <a:pt x="1854708" y="762000"/>
                </a:lnTo>
                <a:lnTo>
                  <a:pt x="1839467" y="714375"/>
                </a:lnTo>
                <a:lnTo>
                  <a:pt x="1822703" y="666750"/>
                </a:lnTo>
                <a:lnTo>
                  <a:pt x="1804416" y="619125"/>
                </a:lnTo>
                <a:lnTo>
                  <a:pt x="1761744" y="523875"/>
                </a:lnTo>
                <a:lnTo>
                  <a:pt x="1737360" y="485775"/>
                </a:lnTo>
                <a:lnTo>
                  <a:pt x="1711451" y="447675"/>
                </a:lnTo>
                <a:lnTo>
                  <a:pt x="1682496" y="400050"/>
                </a:lnTo>
                <a:lnTo>
                  <a:pt x="1653540" y="361950"/>
                </a:lnTo>
                <a:lnTo>
                  <a:pt x="1623060" y="323850"/>
                </a:lnTo>
                <a:lnTo>
                  <a:pt x="1589532" y="295275"/>
                </a:lnTo>
                <a:lnTo>
                  <a:pt x="1556003" y="257175"/>
                </a:lnTo>
                <a:lnTo>
                  <a:pt x="1520951" y="228600"/>
                </a:lnTo>
                <a:lnTo>
                  <a:pt x="1484376" y="200025"/>
                </a:lnTo>
                <a:lnTo>
                  <a:pt x="1446276" y="171450"/>
                </a:lnTo>
                <a:lnTo>
                  <a:pt x="1406651" y="142875"/>
                </a:lnTo>
                <a:lnTo>
                  <a:pt x="1367028" y="123825"/>
                </a:lnTo>
                <a:lnTo>
                  <a:pt x="1239012" y="66675"/>
                </a:lnTo>
                <a:lnTo>
                  <a:pt x="1216151" y="57150"/>
                </a:lnTo>
                <a:lnTo>
                  <a:pt x="1194816" y="57150"/>
                </a:lnTo>
                <a:lnTo>
                  <a:pt x="1171955" y="47625"/>
                </a:lnTo>
                <a:lnTo>
                  <a:pt x="1080516" y="28575"/>
                </a:lnTo>
                <a:lnTo>
                  <a:pt x="1056132" y="28575"/>
                </a:lnTo>
                <a:lnTo>
                  <a:pt x="1033271" y="19050"/>
                </a:lnTo>
                <a:lnTo>
                  <a:pt x="1178051" y="19050"/>
                </a:lnTo>
                <a:lnTo>
                  <a:pt x="1200912" y="28575"/>
                </a:lnTo>
                <a:lnTo>
                  <a:pt x="1269492" y="47625"/>
                </a:lnTo>
                <a:lnTo>
                  <a:pt x="1290828" y="57150"/>
                </a:lnTo>
                <a:lnTo>
                  <a:pt x="1313687" y="66675"/>
                </a:lnTo>
                <a:lnTo>
                  <a:pt x="1377696" y="104775"/>
                </a:lnTo>
                <a:lnTo>
                  <a:pt x="1418844" y="123825"/>
                </a:lnTo>
                <a:lnTo>
                  <a:pt x="1498092" y="180975"/>
                </a:lnTo>
                <a:lnTo>
                  <a:pt x="1536192" y="209550"/>
                </a:lnTo>
                <a:lnTo>
                  <a:pt x="1571244" y="238125"/>
                </a:lnTo>
                <a:lnTo>
                  <a:pt x="1606296" y="276225"/>
                </a:lnTo>
                <a:lnTo>
                  <a:pt x="1639824" y="314325"/>
                </a:lnTo>
                <a:lnTo>
                  <a:pt x="1671828" y="352425"/>
                </a:lnTo>
                <a:lnTo>
                  <a:pt x="1702308" y="390525"/>
                </a:lnTo>
                <a:lnTo>
                  <a:pt x="1757171" y="466725"/>
                </a:lnTo>
                <a:lnTo>
                  <a:pt x="1781555" y="514350"/>
                </a:lnTo>
                <a:lnTo>
                  <a:pt x="1804416" y="561975"/>
                </a:lnTo>
                <a:lnTo>
                  <a:pt x="1825751" y="609600"/>
                </a:lnTo>
                <a:lnTo>
                  <a:pt x="1845564" y="657225"/>
                </a:lnTo>
                <a:lnTo>
                  <a:pt x="1862328" y="704850"/>
                </a:lnTo>
                <a:lnTo>
                  <a:pt x="1877567" y="752475"/>
                </a:lnTo>
                <a:lnTo>
                  <a:pt x="1891283" y="800100"/>
                </a:lnTo>
                <a:lnTo>
                  <a:pt x="1901951" y="857250"/>
                </a:lnTo>
                <a:lnTo>
                  <a:pt x="1909571" y="914400"/>
                </a:lnTo>
                <a:lnTo>
                  <a:pt x="1918716" y="990600"/>
                </a:lnTo>
                <a:lnTo>
                  <a:pt x="1920240" y="1019175"/>
                </a:lnTo>
                <a:lnTo>
                  <a:pt x="1920240" y="1133475"/>
                </a:lnTo>
                <a:lnTo>
                  <a:pt x="1906524" y="1266825"/>
                </a:lnTo>
                <a:lnTo>
                  <a:pt x="1891283" y="1343025"/>
                </a:lnTo>
                <a:lnTo>
                  <a:pt x="1877567" y="1390650"/>
                </a:lnTo>
                <a:lnTo>
                  <a:pt x="1862328" y="1447800"/>
                </a:lnTo>
                <a:lnTo>
                  <a:pt x="1845564" y="1495425"/>
                </a:lnTo>
                <a:lnTo>
                  <a:pt x="1827276" y="1543050"/>
                </a:lnTo>
                <a:lnTo>
                  <a:pt x="1805940" y="1590675"/>
                </a:lnTo>
                <a:lnTo>
                  <a:pt x="1781555" y="1638300"/>
                </a:lnTo>
                <a:lnTo>
                  <a:pt x="1757171" y="1676400"/>
                </a:lnTo>
                <a:lnTo>
                  <a:pt x="1731264" y="1714500"/>
                </a:lnTo>
                <a:lnTo>
                  <a:pt x="1702308" y="1762125"/>
                </a:lnTo>
                <a:lnTo>
                  <a:pt x="1671828" y="1800225"/>
                </a:lnTo>
                <a:lnTo>
                  <a:pt x="1639824" y="1838325"/>
                </a:lnTo>
                <a:lnTo>
                  <a:pt x="1606296" y="1876425"/>
                </a:lnTo>
                <a:lnTo>
                  <a:pt x="1572767" y="1905000"/>
                </a:lnTo>
                <a:lnTo>
                  <a:pt x="1536192" y="1943100"/>
                </a:lnTo>
                <a:lnTo>
                  <a:pt x="1459992" y="2000250"/>
                </a:lnTo>
                <a:lnTo>
                  <a:pt x="1418844" y="2019300"/>
                </a:lnTo>
                <a:lnTo>
                  <a:pt x="1377696" y="2047875"/>
                </a:lnTo>
                <a:lnTo>
                  <a:pt x="1313687" y="2076450"/>
                </a:lnTo>
                <a:lnTo>
                  <a:pt x="1290828" y="2085975"/>
                </a:lnTo>
                <a:lnTo>
                  <a:pt x="1269492" y="2095500"/>
                </a:lnTo>
                <a:lnTo>
                  <a:pt x="1200912" y="2124075"/>
                </a:lnTo>
                <a:close/>
              </a:path>
              <a:path w="1920239" h="2152650" extrusionOk="0">
                <a:moveTo>
                  <a:pt x="935735" y="2133600"/>
                </a:moveTo>
                <a:lnTo>
                  <a:pt x="766571" y="2133600"/>
                </a:lnTo>
                <a:lnTo>
                  <a:pt x="720851" y="2124075"/>
                </a:lnTo>
                <a:lnTo>
                  <a:pt x="629412" y="2085975"/>
                </a:lnTo>
                <a:lnTo>
                  <a:pt x="544067" y="2047875"/>
                </a:lnTo>
                <a:lnTo>
                  <a:pt x="502920" y="2019300"/>
                </a:lnTo>
                <a:lnTo>
                  <a:pt x="461772" y="2000250"/>
                </a:lnTo>
                <a:lnTo>
                  <a:pt x="385572" y="1943100"/>
                </a:lnTo>
                <a:lnTo>
                  <a:pt x="348996" y="1905000"/>
                </a:lnTo>
                <a:lnTo>
                  <a:pt x="313944" y="1876425"/>
                </a:lnTo>
                <a:lnTo>
                  <a:pt x="280416" y="1838325"/>
                </a:lnTo>
                <a:lnTo>
                  <a:pt x="219456" y="1762125"/>
                </a:lnTo>
                <a:lnTo>
                  <a:pt x="190500" y="1714500"/>
                </a:lnTo>
                <a:lnTo>
                  <a:pt x="138683" y="1638300"/>
                </a:lnTo>
                <a:lnTo>
                  <a:pt x="115824" y="1590675"/>
                </a:lnTo>
                <a:lnTo>
                  <a:pt x="94488" y="1543050"/>
                </a:lnTo>
                <a:lnTo>
                  <a:pt x="74675" y="1495425"/>
                </a:lnTo>
                <a:lnTo>
                  <a:pt x="57912" y="1447800"/>
                </a:lnTo>
                <a:lnTo>
                  <a:pt x="42672" y="1390650"/>
                </a:lnTo>
                <a:lnTo>
                  <a:pt x="30480" y="1343025"/>
                </a:lnTo>
                <a:lnTo>
                  <a:pt x="19812" y="1295400"/>
                </a:lnTo>
                <a:lnTo>
                  <a:pt x="10667" y="1238250"/>
                </a:lnTo>
                <a:lnTo>
                  <a:pt x="4572" y="1181100"/>
                </a:lnTo>
                <a:lnTo>
                  <a:pt x="0" y="1104900"/>
                </a:lnTo>
                <a:lnTo>
                  <a:pt x="0" y="1076325"/>
                </a:lnTo>
                <a:lnTo>
                  <a:pt x="6096" y="1085850"/>
                </a:lnTo>
                <a:lnTo>
                  <a:pt x="24383" y="1085850"/>
                </a:lnTo>
                <a:lnTo>
                  <a:pt x="24383" y="1104900"/>
                </a:lnTo>
                <a:lnTo>
                  <a:pt x="25908" y="1123950"/>
                </a:lnTo>
                <a:lnTo>
                  <a:pt x="28956" y="1181100"/>
                </a:lnTo>
                <a:lnTo>
                  <a:pt x="38100" y="1257300"/>
                </a:lnTo>
                <a:lnTo>
                  <a:pt x="42672" y="1285875"/>
                </a:lnTo>
                <a:lnTo>
                  <a:pt x="53340" y="1333500"/>
                </a:lnTo>
                <a:lnTo>
                  <a:pt x="65532" y="1390650"/>
                </a:lnTo>
                <a:lnTo>
                  <a:pt x="80772" y="1438275"/>
                </a:lnTo>
                <a:lnTo>
                  <a:pt x="97536" y="1485900"/>
                </a:lnTo>
                <a:lnTo>
                  <a:pt x="115824" y="1533525"/>
                </a:lnTo>
                <a:lnTo>
                  <a:pt x="137159" y="1581150"/>
                </a:lnTo>
                <a:lnTo>
                  <a:pt x="160020" y="1619250"/>
                </a:lnTo>
                <a:lnTo>
                  <a:pt x="184404" y="1666875"/>
                </a:lnTo>
                <a:lnTo>
                  <a:pt x="210312" y="1704975"/>
                </a:lnTo>
                <a:lnTo>
                  <a:pt x="237744" y="1743075"/>
                </a:lnTo>
                <a:lnTo>
                  <a:pt x="298704" y="1819275"/>
                </a:lnTo>
                <a:lnTo>
                  <a:pt x="330708" y="1857375"/>
                </a:lnTo>
                <a:lnTo>
                  <a:pt x="400812" y="1924050"/>
                </a:lnTo>
                <a:lnTo>
                  <a:pt x="437388" y="1952625"/>
                </a:lnTo>
                <a:lnTo>
                  <a:pt x="475488" y="1981200"/>
                </a:lnTo>
                <a:lnTo>
                  <a:pt x="515112" y="2000250"/>
                </a:lnTo>
                <a:lnTo>
                  <a:pt x="554736" y="2028825"/>
                </a:lnTo>
                <a:lnTo>
                  <a:pt x="595883" y="2047875"/>
                </a:lnTo>
                <a:lnTo>
                  <a:pt x="659891" y="2076450"/>
                </a:lnTo>
                <a:lnTo>
                  <a:pt x="682751" y="2085975"/>
                </a:lnTo>
                <a:lnTo>
                  <a:pt x="704087" y="2085975"/>
                </a:lnTo>
                <a:lnTo>
                  <a:pt x="749808" y="2105025"/>
                </a:lnTo>
                <a:lnTo>
                  <a:pt x="771144" y="2105025"/>
                </a:lnTo>
                <a:lnTo>
                  <a:pt x="795528" y="2114550"/>
                </a:lnTo>
                <a:lnTo>
                  <a:pt x="818387" y="2114550"/>
                </a:lnTo>
                <a:lnTo>
                  <a:pt x="841248" y="2124075"/>
                </a:lnTo>
                <a:lnTo>
                  <a:pt x="912876" y="2124075"/>
                </a:lnTo>
                <a:lnTo>
                  <a:pt x="935735" y="2133600"/>
                </a:lnTo>
                <a:close/>
              </a:path>
              <a:path w="1920239" h="2152650" extrusionOk="0">
                <a:moveTo>
                  <a:pt x="24383" y="1085850"/>
                </a:moveTo>
                <a:lnTo>
                  <a:pt x="18288" y="1085850"/>
                </a:lnTo>
                <a:lnTo>
                  <a:pt x="24383" y="1076325"/>
                </a:lnTo>
                <a:lnTo>
                  <a:pt x="24383" y="1085850"/>
                </a:lnTo>
                <a:close/>
              </a:path>
              <a:path w="1920239" h="2152650" extrusionOk="0">
                <a:moveTo>
                  <a:pt x="1153667" y="2133600"/>
                </a:moveTo>
                <a:lnTo>
                  <a:pt x="1008887" y="2133600"/>
                </a:lnTo>
                <a:lnTo>
                  <a:pt x="1031748" y="2124075"/>
                </a:lnTo>
                <a:lnTo>
                  <a:pt x="1178051" y="2124075"/>
                </a:lnTo>
                <a:lnTo>
                  <a:pt x="1153667" y="2133600"/>
                </a:lnTo>
                <a:close/>
              </a:path>
              <a:path w="1920239" h="2152650" extrusionOk="0">
                <a:moveTo>
                  <a:pt x="1034796" y="2152650"/>
                </a:moveTo>
                <a:lnTo>
                  <a:pt x="886967" y="2152650"/>
                </a:lnTo>
                <a:lnTo>
                  <a:pt x="813816" y="2143125"/>
                </a:lnTo>
                <a:lnTo>
                  <a:pt x="790955" y="2133600"/>
                </a:lnTo>
                <a:lnTo>
                  <a:pt x="1130808" y="2133600"/>
                </a:lnTo>
                <a:lnTo>
                  <a:pt x="1106424" y="2143125"/>
                </a:lnTo>
                <a:lnTo>
                  <a:pt x="1083564" y="2143125"/>
                </a:lnTo>
                <a:lnTo>
                  <a:pt x="1034796" y="2152650"/>
                </a:lnTo>
                <a:close/>
              </a:path>
            </a:pathLst>
          </a:custGeom>
          <a:solidFill>
            <a:srgbClr val="385D89"/>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67" name="Google Shape;1867;p246"/>
          <p:cNvSpPr/>
          <p:nvPr/>
        </p:nvSpPr>
        <p:spPr>
          <a:xfrm>
            <a:off x="5583048" y="4809906"/>
            <a:ext cx="1197292" cy="1298124"/>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68" name="Google Shape;1868;p246"/>
          <p:cNvSpPr txBox="1"/>
          <p:nvPr/>
        </p:nvSpPr>
        <p:spPr>
          <a:xfrm>
            <a:off x="5907232" y="4649842"/>
            <a:ext cx="512461" cy="209323"/>
          </a:xfrm>
          <a:prstGeom prst="rect">
            <a:avLst/>
          </a:prstGeom>
          <a:noFill/>
          <a:ln>
            <a:noFill/>
          </a:ln>
        </p:spPr>
        <p:txBody>
          <a:bodyPr spcFirstLastPara="1" wrap="square" lIns="0" tIns="11200" rIns="0" bIns="0" anchor="t" anchorCtr="0">
            <a:noAutofit/>
          </a:bodyPr>
          <a:lstStyle/>
          <a:p>
            <a:pPr marL="11205"/>
            <a:r>
              <a:rPr lang="en-US" sz="1280">
                <a:solidFill>
                  <a:srgbClr val="000000"/>
                </a:solidFill>
                <a:latin typeface="Times New Roman"/>
                <a:ea typeface="Times New Roman"/>
                <a:cs typeface="Times New Roman"/>
                <a:sym typeface="Times New Roman"/>
              </a:rPr>
              <a:t>People</a:t>
            </a:r>
            <a:endParaRPr sz="128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5250854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247"/>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467" dirty="0"/>
              <a:t>Essential Information Security Practices</a:t>
            </a:r>
            <a:endParaRPr sz="3467" dirty="0"/>
          </a:p>
        </p:txBody>
      </p:sp>
      <p:sp>
        <p:nvSpPr>
          <p:cNvPr id="1874" name="Google Shape;1874;p247"/>
          <p:cNvSpPr txBox="1">
            <a:spLocks noGrp="1"/>
          </p:cNvSpPr>
          <p:nvPr>
            <p:ph idx="1"/>
          </p:nvPr>
        </p:nvSpPr>
        <p:spPr>
          <a:xfrm>
            <a:off x="611268" y="2052552"/>
            <a:ext cx="5315645" cy="4351338"/>
          </a:xfrm>
          <a:prstGeom prst="rect">
            <a:avLst/>
          </a:prstGeom>
          <a:noFill/>
          <a:ln>
            <a:noFill/>
          </a:ln>
        </p:spPr>
        <p:txBody>
          <a:bodyPr spcFirstLastPara="1" vert="horz" wrap="square" lIns="121900" tIns="121900" rIns="121900" bIns="121900" rtlCol="0" anchor="t" anchorCtr="0">
            <a:noAutofit/>
          </a:bodyPr>
          <a:lstStyle/>
          <a:p>
            <a:pPr marR="1301039" indent="-423323">
              <a:buClr>
                <a:schemeClr val="dk1"/>
              </a:buClr>
              <a:buSzPts val="1400"/>
            </a:pPr>
            <a:r>
              <a:rPr lang="en-US" sz="2000" dirty="0">
                <a:solidFill>
                  <a:schemeClr val="dk1"/>
                </a:solidFill>
              </a:rPr>
              <a:t>MANAGEMENT COMMITMENT  </a:t>
            </a:r>
            <a:endParaRPr sz="2000" dirty="0">
              <a:solidFill>
                <a:schemeClr val="dk1"/>
              </a:solidFill>
            </a:endParaRPr>
          </a:p>
          <a:p>
            <a:pPr marR="1301039" indent="-423323">
              <a:buClr>
                <a:schemeClr val="dk1"/>
              </a:buClr>
              <a:buSzPts val="1400"/>
            </a:pPr>
            <a:r>
              <a:rPr lang="en-US" sz="2000" dirty="0">
                <a:solidFill>
                  <a:schemeClr val="dk1"/>
                </a:solidFill>
              </a:rPr>
              <a:t>RISK MANAGEMENT</a:t>
            </a:r>
            <a:endParaRPr sz="2000" dirty="0">
              <a:solidFill>
                <a:schemeClr val="dk1"/>
              </a:solidFill>
            </a:endParaRPr>
          </a:p>
          <a:p>
            <a:pPr marR="185462" indent="-423323">
              <a:spcBef>
                <a:spcPts val="84"/>
              </a:spcBef>
              <a:buClr>
                <a:schemeClr val="dk1"/>
              </a:buClr>
              <a:buSzPts val="1400"/>
            </a:pPr>
            <a:r>
              <a:rPr lang="en-US" sz="2000" dirty="0">
                <a:solidFill>
                  <a:schemeClr val="dk1"/>
                </a:solidFill>
              </a:rPr>
              <a:t>ASSET INVENTORY AND MANAGEMENT  </a:t>
            </a:r>
            <a:endParaRPr sz="2000" dirty="0">
              <a:solidFill>
                <a:schemeClr val="dk1"/>
              </a:solidFill>
            </a:endParaRPr>
          </a:p>
          <a:p>
            <a:pPr marR="185462" indent="-423323">
              <a:spcBef>
                <a:spcPts val="84"/>
              </a:spcBef>
              <a:buClr>
                <a:schemeClr val="dk1"/>
              </a:buClr>
              <a:buSzPts val="1400"/>
            </a:pPr>
            <a:r>
              <a:rPr lang="en-US" sz="2000" dirty="0">
                <a:solidFill>
                  <a:schemeClr val="dk1"/>
                </a:solidFill>
              </a:rPr>
              <a:t>CHANGE MANAGEMENT</a:t>
            </a:r>
            <a:endParaRPr sz="2000" dirty="0">
              <a:solidFill>
                <a:schemeClr val="dk1"/>
              </a:solidFill>
            </a:endParaRPr>
          </a:p>
          <a:p>
            <a:pPr indent="-423323">
              <a:buClr>
                <a:schemeClr val="dk1"/>
              </a:buClr>
              <a:buSzPts val="1400"/>
            </a:pPr>
            <a:r>
              <a:rPr lang="en-US" sz="2000" dirty="0">
                <a:solidFill>
                  <a:schemeClr val="dk1"/>
                </a:solidFill>
              </a:rPr>
              <a:t>INCIDENT RESPONSE AND MANAGEMENT</a:t>
            </a:r>
            <a:endParaRPr sz="2000" dirty="0">
              <a:solidFill>
                <a:schemeClr val="dk1"/>
              </a:solidFill>
            </a:endParaRPr>
          </a:p>
          <a:p>
            <a:pPr marR="1023685" indent="-423323">
              <a:spcBef>
                <a:spcPts val="88"/>
              </a:spcBef>
              <a:buClr>
                <a:schemeClr val="dk1"/>
              </a:buClr>
              <a:buSzPts val="1400"/>
            </a:pPr>
            <a:r>
              <a:rPr lang="en-US" sz="2000" dirty="0">
                <a:solidFill>
                  <a:schemeClr val="dk1"/>
                </a:solidFill>
              </a:rPr>
              <a:t>CONFIGURATION MANAGEMENT  </a:t>
            </a:r>
            <a:endParaRPr sz="2000" dirty="0">
              <a:solidFill>
                <a:schemeClr val="dk1"/>
              </a:solidFill>
            </a:endParaRPr>
          </a:p>
          <a:p>
            <a:pPr marR="1023685" indent="-423323">
              <a:spcBef>
                <a:spcPts val="88"/>
              </a:spcBef>
              <a:buClr>
                <a:schemeClr val="dk1"/>
              </a:buClr>
              <a:buSzPts val="1400"/>
            </a:pPr>
            <a:r>
              <a:rPr lang="en-US" sz="2000" dirty="0">
                <a:solidFill>
                  <a:schemeClr val="dk1"/>
                </a:solidFill>
              </a:rPr>
              <a:t>TRAINING AND AWARENESS  </a:t>
            </a:r>
            <a:endParaRPr sz="2000" dirty="0">
              <a:solidFill>
                <a:schemeClr val="dk1"/>
              </a:solidFill>
            </a:endParaRPr>
          </a:p>
          <a:p>
            <a:pPr marR="1023685" indent="-423323">
              <a:spcBef>
                <a:spcPts val="88"/>
              </a:spcBef>
              <a:buClr>
                <a:schemeClr val="dk1"/>
              </a:buClr>
              <a:buSzPts val="1400"/>
            </a:pPr>
            <a:r>
              <a:rPr lang="en-US" sz="2000" dirty="0">
                <a:solidFill>
                  <a:schemeClr val="dk1"/>
                </a:solidFill>
              </a:rPr>
              <a:t>CONTINUOUS AUDIT</a:t>
            </a:r>
            <a:endParaRPr sz="2000" dirty="0">
              <a:solidFill>
                <a:schemeClr val="dk1"/>
              </a:solidFill>
            </a:endParaRPr>
          </a:p>
          <a:p>
            <a:pPr indent="-423323">
              <a:buClr>
                <a:schemeClr val="dk1"/>
              </a:buClr>
              <a:buSzPts val="1400"/>
            </a:pPr>
            <a:r>
              <a:rPr lang="en-US" sz="2000" dirty="0">
                <a:solidFill>
                  <a:schemeClr val="dk1"/>
                </a:solidFill>
              </a:rPr>
              <a:t>METRICS AND MEASUREMENT</a:t>
            </a:r>
            <a:endParaRPr sz="2000" dirty="0">
              <a:solidFill>
                <a:schemeClr val="dk1"/>
              </a:solidFill>
            </a:endParaRPr>
          </a:p>
          <a:p>
            <a:pPr marL="0" marR="4481" indent="0">
              <a:buNone/>
            </a:pPr>
            <a:endParaRPr sz="2000" dirty="0">
              <a:solidFill>
                <a:schemeClr val="dk1"/>
              </a:solidFill>
            </a:endParaRPr>
          </a:p>
        </p:txBody>
      </p:sp>
      <p:sp>
        <p:nvSpPr>
          <p:cNvPr id="3" name="Slide Number Placeholder 2">
            <a:extLst>
              <a:ext uri="{FF2B5EF4-FFF2-40B4-BE49-F238E27FC236}">
                <a16:creationId xmlns:a16="http://schemas.microsoft.com/office/drawing/2014/main" id="{3B1380A1-5216-4A2F-8714-550B1B5A3E2F}"/>
              </a:ext>
            </a:extLst>
          </p:cNvPr>
          <p:cNvSpPr>
            <a:spLocks noGrp="1"/>
          </p:cNvSpPr>
          <p:nvPr>
            <p:ph type="sldNum" sz="quarter" idx="12"/>
          </p:nvPr>
        </p:nvSpPr>
        <p:spPr/>
        <p:txBody>
          <a:bodyPr/>
          <a:lstStyle/>
          <a:p>
            <a:fld id="{00000000-1234-1234-1234-123412341234}" type="slidenum">
              <a:rPr lang="en-US" smtClean="0"/>
              <a:pPr/>
              <a:t>188</a:t>
            </a:fld>
            <a:endParaRPr lang="en-US"/>
          </a:p>
        </p:txBody>
      </p:sp>
      <p:sp>
        <p:nvSpPr>
          <p:cNvPr id="2" name="Rectangle 1">
            <a:extLst>
              <a:ext uri="{FF2B5EF4-FFF2-40B4-BE49-F238E27FC236}">
                <a16:creationId xmlns:a16="http://schemas.microsoft.com/office/drawing/2014/main" id="{5026744F-5649-4569-A722-C689DD9A4D02}"/>
              </a:ext>
            </a:extLst>
          </p:cNvPr>
          <p:cNvSpPr/>
          <p:nvPr/>
        </p:nvSpPr>
        <p:spPr>
          <a:xfrm>
            <a:off x="5839801" y="2052552"/>
            <a:ext cx="6096000" cy="2814617"/>
          </a:xfrm>
          <a:prstGeom prst="rect">
            <a:avLst/>
          </a:prstGeom>
        </p:spPr>
        <p:txBody>
          <a:bodyPr>
            <a:spAutoFit/>
          </a:bodyPr>
          <a:lstStyle/>
          <a:p>
            <a:pPr marL="609585" marR="1889926" indent="-423323">
              <a:lnSpc>
                <a:spcPct val="150000"/>
              </a:lnSpc>
              <a:buClr>
                <a:schemeClr val="dk1"/>
              </a:buClr>
              <a:buSzPts val="1400"/>
              <a:buFont typeface="Assistant SemiBold"/>
              <a:buChar char="●"/>
            </a:pPr>
            <a:r>
              <a:rPr lang="en-US" sz="2000" dirty="0">
                <a:solidFill>
                  <a:schemeClr val="dk1"/>
                </a:solidFill>
                <a:sym typeface="Assistant SemiBold"/>
              </a:rPr>
              <a:t>VULNERABILITY ASSESSMENT  </a:t>
            </a:r>
          </a:p>
          <a:p>
            <a:pPr marL="609585" marR="1889926" indent="-423323">
              <a:lnSpc>
                <a:spcPct val="150000"/>
              </a:lnSpc>
              <a:buClr>
                <a:schemeClr val="dk1"/>
              </a:buClr>
              <a:buSzPts val="1400"/>
              <a:buFont typeface="Assistant SemiBold"/>
              <a:buChar char="●"/>
            </a:pPr>
            <a:r>
              <a:rPr lang="en-US" sz="2000" dirty="0">
                <a:solidFill>
                  <a:schemeClr val="dk1"/>
                </a:solidFill>
                <a:sym typeface="Assistant SemiBold"/>
              </a:rPr>
              <a:t>PENETRATION TESTING  </a:t>
            </a:r>
          </a:p>
          <a:p>
            <a:pPr marL="609585" marR="1889926" indent="-423323">
              <a:lnSpc>
                <a:spcPct val="150000"/>
              </a:lnSpc>
              <a:buClr>
                <a:schemeClr val="dk1"/>
              </a:buClr>
              <a:buSzPts val="1400"/>
              <a:buFont typeface="Assistant SemiBold"/>
              <a:buChar char="●"/>
            </a:pPr>
            <a:r>
              <a:rPr lang="en-US" sz="2000" dirty="0">
                <a:solidFill>
                  <a:schemeClr val="dk1"/>
                </a:solidFill>
                <a:sym typeface="Assistant SemiBold"/>
              </a:rPr>
              <a:t>APPLICATION SECURITY TESTING  </a:t>
            </a:r>
          </a:p>
          <a:p>
            <a:pPr marL="609585" marR="1889926" indent="-423323">
              <a:lnSpc>
                <a:spcPct val="150000"/>
              </a:lnSpc>
              <a:buClr>
                <a:schemeClr val="dk1"/>
              </a:buClr>
              <a:buSzPts val="1400"/>
              <a:buFont typeface="Assistant SemiBold"/>
              <a:buChar char="●"/>
            </a:pPr>
            <a:r>
              <a:rPr lang="en-US" sz="2000" dirty="0">
                <a:solidFill>
                  <a:schemeClr val="dk1"/>
                </a:solidFill>
                <a:sym typeface="Assistant SemiBold"/>
              </a:rPr>
              <a:t>DEVICE MANAGEMENT</a:t>
            </a:r>
          </a:p>
          <a:p>
            <a:pPr marL="609585" marR="4481" indent="-423323">
              <a:lnSpc>
                <a:spcPct val="150000"/>
              </a:lnSpc>
              <a:buClr>
                <a:schemeClr val="dk1"/>
              </a:buClr>
              <a:buSzPts val="1400"/>
              <a:buFont typeface="Assistant SemiBold"/>
              <a:buChar char="●"/>
            </a:pPr>
            <a:r>
              <a:rPr lang="en-US" sz="2000" dirty="0">
                <a:solidFill>
                  <a:schemeClr val="dk1"/>
                </a:solidFill>
                <a:sym typeface="Assistant SemiBold"/>
              </a:rPr>
              <a:t>LOG MONITORING, ANALYSIS AND MANAGEMENT </a:t>
            </a:r>
          </a:p>
          <a:p>
            <a:pPr marL="609585" marR="4481" indent="-423323">
              <a:lnSpc>
                <a:spcPct val="150000"/>
              </a:lnSpc>
              <a:buClr>
                <a:schemeClr val="dk1"/>
              </a:buClr>
              <a:buSzPts val="1400"/>
              <a:buFont typeface="Assistant SemiBold"/>
              <a:buChar char="●"/>
            </a:pPr>
            <a:r>
              <a:rPr lang="en-US" sz="2000" dirty="0">
                <a:solidFill>
                  <a:schemeClr val="dk1"/>
                </a:solidFill>
                <a:sym typeface="Assistant SemiBold"/>
              </a:rPr>
              <a:t>SECURE DEVELOPMENT</a:t>
            </a:r>
          </a:p>
        </p:txBody>
      </p:sp>
    </p:spTree>
    <p:extLst>
      <p:ext uri="{BB962C8B-B14F-4D97-AF65-F5344CB8AC3E}">
        <p14:creationId xmlns:p14="http://schemas.microsoft.com/office/powerpoint/2010/main" val="11701728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249"/>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467"/>
              <a:t>Security Program Requirements</a:t>
            </a:r>
            <a:endParaRPr sz="3467"/>
          </a:p>
        </p:txBody>
      </p:sp>
      <p:sp>
        <p:nvSpPr>
          <p:cNvPr id="1886" name="Google Shape;1886;p249"/>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79003" indent="-423323">
              <a:buClr>
                <a:schemeClr val="dk1"/>
              </a:buClr>
              <a:buSzPts val="1400"/>
            </a:pPr>
            <a:r>
              <a:rPr lang="en-US" dirty="0">
                <a:solidFill>
                  <a:schemeClr val="dk1"/>
                </a:solidFill>
              </a:rPr>
              <a:t>Must develop an enterprise security architecture  at conceptual, logical, functional, and physical levels</a:t>
            </a:r>
            <a:endParaRPr dirty="0">
              <a:solidFill>
                <a:schemeClr val="dk1"/>
              </a:solidFill>
            </a:endParaRPr>
          </a:p>
          <a:p>
            <a:pPr indent="-423323">
              <a:buClr>
                <a:schemeClr val="dk1"/>
              </a:buClr>
              <a:buSzPts val="1400"/>
            </a:pPr>
            <a:r>
              <a:rPr lang="en-US" dirty="0">
                <a:solidFill>
                  <a:schemeClr val="dk1"/>
                </a:solidFill>
              </a:rPr>
              <a:t>Must manage risk to acceptable levels</a:t>
            </a:r>
            <a:endParaRPr dirty="0">
              <a:solidFill>
                <a:schemeClr val="dk1"/>
              </a:solidFill>
            </a:endParaRPr>
          </a:p>
          <a:p>
            <a:pPr marR="273432" lvl="1" indent="-423323">
              <a:spcBef>
                <a:spcPts val="229"/>
              </a:spcBef>
              <a:buClr>
                <a:schemeClr val="dk1"/>
              </a:buClr>
              <a:buSzPts val="1400"/>
            </a:pPr>
            <a:r>
              <a:rPr lang="en-US" dirty="0">
                <a:solidFill>
                  <a:schemeClr val="dk1"/>
                </a:solidFill>
              </a:rPr>
              <a:t>Risk develops the Business Case that convinces mgmt. security  should be performed</a:t>
            </a:r>
            <a:endParaRPr dirty="0">
              <a:solidFill>
                <a:schemeClr val="dk1"/>
              </a:solidFill>
            </a:endParaRPr>
          </a:p>
          <a:p>
            <a:pPr marR="177617" indent="-423323">
              <a:buClr>
                <a:schemeClr val="dk1"/>
              </a:buClr>
              <a:buSzPts val="1400"/>
            </a:pPr>
            <a:r>
              <a:rPr lang="en-US" dirty="0">
                <a:solidFill>
                  <a:schemeClr val="dk1"/>
                </a:solidFill>
              </a:rPr>
              <a:t>Must be defined in business terms to help  non-technical stakeholders understand and endorse program goals</a:t>
            </a:r>
            <a:endParaRPr dirty="0">
              <a:solidFill>
                <a:schemeClr val="dk1"/>
              </a:solidFill>
            </a:endParaRPr>
          </a:p>
          <a:p>
            <a:pPr indent="-423323">
              <a:buClr>
                <a:schemeClr val="dk1"/>
              </a:buClr>
              <a:buSzPts val="1400"/>
            </a:pPr>
            <a:r>
              <a:rPr lang="en-US" dirty="0">
                <a:solidFill>
                  <a:schemeClr val="dk1"/>
                </a:solidFill>
              </a:rPr>
              <a:t>Must provide security-related feedback to business owners and stakeholders</a:t>
            </a:r>
            <a:endParaRPr dirty="0">
              <a:solidFill>
                <a:schemeClr val="dk1"/>
              </a:solidFill>
            </a:endParaRPr>
          </a:p>
          <a:p>
            <a:pPr marR="70600" indent="-423323">
              <a:spcBef>
                <a:spcPts val="323"/>
              </a:spcBef>
              <a:buClr>
                <a:schemeClr val="dk1"/>
              </a:buClr>
              <a:buSzPts val="1400"/>
            </a:pPr>
            <a:r>
              <a:rPr lang="en-US" dirty="0">
                <a:solidFill>
                  <a:schemeClr val="dk1"/>
                </a:solidFill>
              </a:rPr>
              <a:t>Must address risks in relation to the five categories  of assets (See next slide)</a:t>
            </a:r>
            <a:endParaRPr dirty="0">
              <a:solidFill>
                <a:schemeClr val="dk1"/>
              </a:solidFill>
            </a:endParaRPr>
          </a:p>
          <a:p>
            <a:pPr marR="4481" indent="-423323">
              <a:buClr>
                <a:schemeClr val="dk1"/>
              </a:buClr>
              <a:buSzPts val="1400"/>
            </a:pPr>
            <a:endParaRPr dirty="0">
              <a:solidFill>
                <a:schemeClr val="dk1"/>
              </a:solidFill>
            </a:endParaRPr>
          </a:p>
        </p:txBody>
      </p:sp>
      <p:sp>
        <p:nvSpPr>
          <p:cNvPr id="2" name="Slide Number Placeholder 1">
            <a:extLst>
              <a:ext uri="{FF2B5EF4-FFF2-40B4-BE49-F238E27FC236}">
                <a16:creationId xmlns:a16="http://schemas.microsoft.com/office/drawing/2014/main" id="{24BA0796-5BE8-4171-ADB5-C28D6AC7077C}"/>
              </a:ext>
            </a:extLst>
          </p:cNvPr>
          <p:cNvSpPr>
            <a:spLocks noGrp="1"/>
          </p:cNvSpPr>
          <p:nvPr>
            <p:ph type="sldNum" sz="quarter" idx="12"/>
          </p:nvPr>
        </p:nvSpPr>
        <p:spPr/>
        <p:txBody>
          <a:bodyPr/>
          <a:lstStyle/>
          <a:p>
            <a:fld id="{00000000-1234-1234-1234-123412341234}" type="slidenum">
              <a:rPr lang="en-US" smtClean="0"/>
              <a:pPr/>
              <a:t>189</a:t>
            </a:fld>
            <a:endParaRPr lang="en-US"/>
          </a:p>
        </p:txBody>
      </p:sp>
    </p:spTree>
    <p:extLst>
      <p:ext uri="{BB962C8B-B14F-4D97-AF65-F5344CB8AC3E}">
        <p14:creationId xmlns:p14="http://schemas.microsoft.com/office/powerpoint/2010/main" val="2257265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59"/>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latin typeface="Arial" panose="020B0604020202020204" pitchFamily="34" charset="0"/>
                <a:ea typeface="Assistant ExtraBold"/>
              </a:rPr>
              <a:t>The Goal of Information Security </a:t>
            </a:r>
            <a:endParaRPr dirty="0">
              <a:latin typeface="Arial" panose="020B0604020202020204" pitchFamily="34" charset="0"/>
              <a:ea typeface="Assistant ExtraBold"/>
            </a:endParaRPr>
          </a:p>
        </p:txBody>
      </p:sp>
      <p:sp>
        <p:nvSpPr>
          <p:cNvPr id="619" name="Google Shape;619;p59"/>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391637" marR="22413" indent="-380990">
              <a:spcBef>
                <a:spcPts val="75"/>
              </a:spcBef>
            </a:pPr>
            <a:r>
              <a:rPr lang="en-US" dirty="0"/>
              <a:t>The goal of information security is to protect the organization’s assets, individuals, mission and vision</a:t>
            </a:r>
            <a:endParaRPr dirty="0"/>
          </a:p>
          <a:p>
            <a:pPr marL="391637" marR="22413" indent="-380990">
              <a:spcBef>
                <a:spcPts val="75"/>
              </a:spcBef>
            </a:pPr>
            <a:r>
              <a:rPr lang="en-US" dirty="0"/>
              <a:t>In order to achieve this, organization has to do:</a:t>
            </a:r>
            <a:endParaRPr dirty="0"/>
          </a:p>
          <a:p>
            <a:pPr marL="1001222" marR="22413" lvl="1" indent="-380990">
              <a:spcBef>
                <a:spcPts val="75"/>
              </a:spcBef>
            </a:pPr>
            <a:r>
              <a:rPr lang="en-US" dirty="0"/>
              <a:t>Asset identification </a:t>
            </a:r>
            <a:endParaRPr dirty="0"/>
          </a:p>
          <a:p>
            <a:pPr marL="1001222" marR="22413" lvl="1" indent="-380990">
              <a:spcBef>
                <a:spcPts val="75"/>
              </a:spcBef>
            </a:pPr>
            <a:r>
              <a:rPr lang="en-US" dirty="0"/>
              <a:t>Classification of data/information and systems according to  criticality and sensitivity</a:t>
            </a:r>
            <a:endParaRPr dirty="0"/>
          </a:p>
          <a:p>
            <a:pPr marL="1001222" marR="22413" lvl="1" indent="-380990">
              <a:spcBef>
                <a:spcPts val="75"/>
              </a:spcBef>
            </a:pPr>
            <a:r>
              <a:rPr lang="en-US" dirty="0"/>
              <a:t>Application of appropriate controls</a:t>
            </a:r>
            <a:endParaRPr dirty="0"/>
          </a:p>
          <a:p>
            <a:pPr marL="1001222" marR="22413" lvl="1" indent="-296326">
              <a:spcBef>
                <a:spcPts val="75"/>
              </a:spcBef>
              <a:buNone/>
            </a:pPr>
            <a:endParaRPr dirty="0"/>
          </a:p>
          <a:p>
            <a:pPr marL="391637" marR="22413" indent="-296326">
              <a:spcBef>
                <a:spcPts val="75"/>
              </a:spcBef>
              <a:buNone/>
            </a:pPr>
            <a:endParaRPr dirty="0"/>
          </a:p>
          <a:p>
            <a:pPr marL="1001222" marR="22413" lvl="1" indent="-296326">
              <a:spcBef>
                <a:spcPts val="75"/>
              </a:spcBef>
              <a:buNone/>
            </a:pPr>
            <a:endParaRPr dirty="0"/>
          </a:p>
        </p:txBody>
      </p:sp>
      <p:sp>
        <p:nvSpPr>
          <p:cNvPr id="2" name="Slide Number Placeholder 1">
            <a:extLst>
              <a:ext uri="{FF2B5EF4-FFF2-40B4-BE49-F238E27FC236}">
                <a16:creationId xmlns:a16="http://schemas.microsoft.com/office/drawing/2014/main" id="{B562B69E-8354-463D-8D4F-9FCDD74D17FE}"/>
              </a:ext>
            </a:extLst>
          </p:cNvPr>
          <p:cNvSpPr>
            <a:spLocks noGrp="1"/>
          </p:cNvSpPr>
          <p:nvPr>
            <p:ph type="sldNum" sz="quarter" idx="12"/>
          </p:nvPr>
        </p:nvSpPr>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199367431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5E887-5FAD-4641-BDDF-836594F03BB1}"/>
              </a:ext>
            </a:extLst>
          </p:cNvPr>
          <p:cNvSpPr>
            <a:spLocks noGrp="1"/>
          </p:cNvSpPr>
          <p:nvPr>
            <p:ph type="title"/>
          </p:nvPr>
        </p:nvSpPr>
        <p:spPr/>
        <p:txBody>
          <a:bodyPr>
            <a:normAutofit/>
          </a:bodyPr>
          <a:lstStyle/>
          <a:p>
            <a:r>
              <a:rPr lang="en-US" dirty="0"/>
              <a:t>Enterprise Information Security Program</a:t>
            </a:r>
          </a:p>
        </p:txBody>
      </p:sp>
      <p:sp>
        <p:nvSpPr>
          <p:cNvPr id="3" name="Slide Number Placeholder 2">
            <a:extLst>
              <a:ext uri="{FF2B5EF4-FFF2-40B4-BE49-F238E27FC236}">
                <a16:creationId xmlns:a16="http://schemas.microsoft.com/office/drawing/2014/main" id="{47F8C2E3-A4EC-45CB-BBAF-90FC1C4C7EA3}"/>
              </a:ext>
            </a:extLst>
          </p:cNvPr>
          <p:cNvSpPr>
            <a:spLocks noGrp="1"/>
          </p:cNvSpPr>
          <p:nvPr>
            <p:ph type="sldNum" sz="quarter" idx="12"/>
          </p:nvPr>
        </p:nvSpPr>
        <p:spPr/>
        <p:txBody>
          <a:bodyPr/>
          <a:lstStyle/>
          <a:p>
            <a:fld id="{00000000-1234-1234-1234-123412341234}" type="slidenum">
              <a:rPr lang="en-US" smtClean="0"/>
              <a:pPr/>
              <a:t>190</a:t>
            </a:fld>
            <a:endParaRPr lang="en-US"/>
          </a:p>
        </p:txBody>
      </p:sp>
      <p:pic>
        <p:nvPicPr>
          <p:cNvPr id="4" name="Picture 3">
            <a:extLst>
              <a:ext uri="{FF2B5EF4-FFF2-40B4-BE49-F238E27FC236}">
                <a16:creationId xmlns:a16="http://schemas.microsoft.com/office/drawing/2014/main" id="{E5881855-E9B8-4245-AB91-2B066C18B4AB}"/>
              </a:ext>
            </a:extLst>
          </p:cNvPr>
          <p:cNvPicPr>
            <a:picLocks noChangeAspect="1"/>
          </p:cNvPicPr>
          <p:nvPr/>
        </p:nvPicPr>
        <p:blipFill>
          <a:blip r:embed="rId3"/>
          <a:stretch>
            <a:fillRect/>
          </a:stretch>
        </p:blipFill>
        <p:spPr>
          <a:xfrm>
            <a:off x="2647165" y="1690687"/>
            <a:ext cx="6308300" cy="4486275"/>
          </a:xfrm>
          <a:prstGeom prst="rect">
            <a:avLst/>
          </a:prstGeom>
        </p:spPr>
      </p:pic>
    </p:spTree>
    <p:extLst>
      <p:ext uri="{BB962C8B-B14F-4D97-AF65-F5344CB8AC3E}">
        <p14:creationId xmlns:p14="http://schemas.microsoft.com/office/powerpoint/2010/main" val="171437172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012BA-A6E7-4398-B19E-997A08D99810}"/>
              </a:ext>
            </a:extLst>
          </p:cNvPr>
          <p:cNvSpPr>
            <a:spLocks noGrp="1"/>
          </p:cNvSpPr>
          <p:nvPr>
            <p:ph type="title"/>
          </p:nvPr>
        </p:nvSpPr>
        <p:spPr/>
        <p:txBody>
          <a:bodyPr>
            <a:normAutofit/>
          </a:bodyPr>
          <a:lstStyle/>
          <a:p>
            <a:r>
              <a:rPr lang="en-US" dirty="0"/>
              <a:t>Information Security Program Concepts</a:t>
            </a:r>
          </a:p>
        </p:txBody>
      </p:sp>
      <p:sp>
        <p:nvSpPr>
          <p:cNvPr id="3" name="Text Placeholder 2">
            <a:extLst>
              <a:ext uri="{FF2B5EF4-FFF2-40B4-BE49-F238E27FC236}">
                <a16:creationId xmlns:a16="http://schemas.microsoft.com/office/drawing/2014/main" id="{4AEB75A2-CA23-4903-A09A-6A7B34EB38FA}"/>
              </a:ext>
            </a:extLst>
          </p:cNvPr>
          <p:cNvSpPr>
            <a:spLocks noGrp="1"/>
          </p:cNvSpPr>
          <p:nvPr>
            <p:ph idx="1"/>
          </p:nvPr>
        </p:nvSpPr>
        <p:spPr/>
        <p:txBody>
          <a:bodyPr>
            <a:normAutofit/>
          </a:bodyPr>
          <a:lstStyle/>
          <a:p>
            <a:r>
              <a:rPr lang="en-US" sz="2400" dirty="0"/>
              <a:t>An IS Program includes the practical elements that make the information security strategy possible.</a:t>
            </a:r>
          </a:p>
          <a:p>
            <a:r>
              <a:rPr lang="en-US" sz="2400" dirty="0"/>
              <a:t>Provides the means for closing the gap between current state and desired state</a:t>
            </a:r>
          </a:p>
        </p:txBody>
      </p:sp>
      <p:sp>
        <p:nvSpPr>
          <p:cNvPr id="25" name="Slide Number Placeholder 24">
            <a:extLst>
              <a:ext uri="{FF2B5EF4-FFF2-40B4-BE49-F238E27FC236}">
                <a16:creationId xmlns:a16="http://schemas.microsoft.com/office/drawing/2014/main" id="{CE027F1E-6D70-4746-AA89-9756DA4A0AAD}"/>
              </a:ext>
            </a:extLst>
          </p:cNvPr>
          <p:cNvSpPr>
            <a:spLocks noGrp="1"/>
          </p:cNvSpPr>
          <p:nvPr>
            <p:ph type="sldNum" sz="quarter" idx="12"/>
          </p:nvPr>
        </p:nvSpPr>
        <p:spPr/>
        <p:txBody>
          <a:bodyPr/>
          <a:lstStyle/>
          <a:p>
            <a:fld id="{00000000-1234-1234-1234-123412341234}" type="slidenum">
              <a:rPr lang="en-US" smtClean="0"/>
              <a:pPr/>
              <a:t>191</a:t>
            </a:fld>
            <a:endParaRPr lang="en-US"/>
          </a:p>
        </p:txBody>
      </p:sp>
      <p:grpSp>
        <p:nvGrpSpPr>
          <p:cNvPr id="24" name="Group 23">
            <a:extLst>
              <a:ext uri="{FF2B5EF4-FFF2-40B4-BE49-F238E27FC236}">
                <a16:creationId xmlns:a16="http://schemas.microsoft.com/office/drawing/2014/main" id="{3C13ED1F-EB5A-417E-BB34-D8FFB4B2492F}"/>
              </a:ext>
            </a:extLst>
          </p:cNvPr>
          <p:cNvGrpSpPr/>
          <p:nvPr/>
        </p:nvGrpSpPr>
        <p:grpSpPr>
          <a:xfrm>
            <a:off x="941098" y="3330550"/>
            <a:ext cx="10151248" cy="2829332"/>
            <a:chOff x="859166" y="2571750"/>
            <a:chExt cx="7816034" cy="1994113"/>
          </a:xfrm>
        </p:grpSpPr>
        <p:sp>
          <p:nvSpPr>
            <p:cNvPr id="4" name="Rectangle 3">
              <a:extLst>
                <a:ext uri="{FF2B5EF4-FFF2-40B4-BE49-F238E27FC236}">
                  <a16:creationId xmlns:a16="http://schemas.microsoft.com/office/drawing/2014/main" id="{8D346FBF-0BA2-44E5-ADD0-97ACFA0FA215}"/>
                </a:ext>
              </a:extLst>
            </p:cNvPr>
            <p:cNvSpPr/>
            <p:nvPr/>
          </p:nvSpPr>
          <p:spPr>
            <a:xfrm>
              <a:off x="859167" y="2571750"/>
              <a:ext cx="1497407" cy="454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Determine Desired Outcome</a:t>
              </a:r>
            </a:p>
          </p:txBody>
        </p:sp>
        <p:sp>
          <p:nvSpPr>
            <p:cNvPr id="5" name="Rectangle 4">
              <a:extLst>
                <a:ext uri="{FF2B5EF4-FFF2-40B4-BE49-F238E27FC236}">
                  <a16:creationId xmlns:a16="http://schemas.microsoft.com/office/drawing/2014/main" id="{8DE1C4AD-D411-4525-841C-311E11B90D5D}"/>
                </a:ext>
              </a:extLst>
            </p:cNvPr>
            <p:cNvSpPr/>
            <p:nvPr/>
          </p:nvSpPr>
          <p:spPr>
            <a:xfrm>
              <a:off x="859166" y="3919216"/>
              <a:ext cx="1497407" cy="515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Determine Current State</a:t>
              </a:r>
            </a:p>
          </p:txBody>
        </p:sp>
        <p:sp>
          <p:nvSpPr>
            <p:cNvPr id="6" name="Rectangle 5">
              <a:extLst>
                <a:ext uri="{FF2B5EF4-FFF2-40B4-BE49-F238E27FC236}">
                  <a16:creationId xmlns:a16="http://schemas.microsoft.com/office/drawing/2014/main" id="{468688DD-5F38-457A-AC75-40179A5F4CD7}"/>
                </a:ext>
              </a:extLst>
            </p:cNvPr>
            <p:cNvSpPr/>
            <p:nvPr/>
          </p:nvSpPr>
          <p:spPr>
            <a:xfrm>
              <a:off x="859166" y="3209989"/>
              <a:ext cx="1497407" cy="454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Determine Desired State</a:t>
              </a:r>
            </a:p>
          </p:txBody>
        </p:sp>
        <p:sp>
          <p:nvSpPr>
            <p:cNvPr id="7" name="Rectangle 6">
              <a:extLst>
                <a:ext uri="{FF2B5EF4-FFF2-40B4-BE49-F238E27FC236}">
                  <a16:creationId xmlns:a16="http://schemas.microsoft.com/office/drawing/2014/main" id="{01F27B99-19A7-4B1C-8B04-F4733D59CC92}"/>
                </a:ext>
              </a:extLst>
            </p:cNvPr>
            <p:cNvSpPr/>
            <p:nvPr/>
          </p:nvSpPr>
          <p:spPr>
            <a:xfrm>
              <a:off x="2603496" y="3209989"/>
              <a:ext cx="1060241" cy="442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Perform Gap Analysis</a:t>
              </a:r>
            </a:p>
          </p:txBody>
        </p:sp>
        <p:sp>
          <p:nvSpPr>
            <p:cNvPr id="8" name="Rectangle 7">
              <a:extLst>
                <a:ext uri="{FF2B5EF4-FFF2-40B4-BE49-F238E27FC236}">
                  <a16:creationId xmlns:a16="http://schemas.microsoft.com/office/drawing/2014/main" id="{662968B6-8CE6-43E6-9B40-CCCF7C261410}"/>
                </a:ext>
              </a:extLst>
            </p:cNvPr>
            <p:cNvSpPr/>
            <p:nvPr/>
          </p:nvSpPr>
          <p:spPr>
            <a:xfrm>
              <a:off x="3880270" y="3221956"/>
              <a:ext cx="1226360" cy="442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Develop Strategy to Close Gaps</a:t>
              </a:r>
            </a:p>
          </p:txBody>
        </p:sp>
        <p:sp>
          <p:nvSpPr>
            <p:cNvPr id="9" name="Rectangle 8">
              <a:extLst>
                <a:ext uri="{FF2B5EF4-FFF2-40B4-BE49-F238E27FC236}">
                  <a16:creationId xmlns:a16="http://schemas.microsoft.com/office/drawing/2014/main" id="{ABC5F288-C5CE-4F21-A3F6-51D07157E9C7}"/>
                </a:ext>
              </a:extLst>
            </p:cNvPr>
            <p:cNvSpPr/>
            <p:nvPr/>
          </p:nvSpPr>
          <p:spPr>
            <a:xfrm>
              <a:off x="5375124" y="3204617"/>
              <a:ext cx="1382722" cy="454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Develop Program to Implement Strategy</a:t>
              </a:r>
            </a:p>
          </p:txBody>
        </p:sp>
        <p:sp>
          <p:nvSpPr>
            <p:cNvPr id="12" name="Rectangle 11">
              <a:extLst>
                <a:ext uri="{FF2B5EF4-FFF2-40B4-BE49-F238E27FC236}">
                  <a16:creationId xmlns:a16="http://schemas.microsoft.com/office/drawing/2014/main" id="{F7EC6E7C-C176-4A9F-8533-843A3CCB58D4}"/>
                </a:ext>
              </a:extLst>
            </p:cNvPr>
            <p:cNvSpPr/>
            <p:nvPr/>
          </p:nvSpPr>
          <p:spPr>
            <a:xfrm>
              <a:off x="4385547" y="3984836"/>
              <a:ext cx="1303371" cy="581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Risk Management Activities</a:t>
              </a:r>
            </a:p>
          </p:txBody>
        </p:sp>
        <p:sp>
          <p:nvSpPr>
            <p:cNvPr id="13" name="Rectangle 12">
              <a:extLst>
                <a:ext uri="{FF2B5EF4-FFF2-40B4-BE49-F238E27FC236}">
                  <a16:creationId xmlns:a16="http://schemas.microsoft.com/office/drawing/2014/main" id="{4AA106D4-2D84-4F4B-AD62-0C18E273C745}"/>
                </a:ext>
              </a:extLst>
            </p:cNvPr>
            <p:cNvSpPr/>
            <p:nvPr/>
          </p:nvSpPr>
          <p:spPr>
            <a:xfrm>
              <a:off x="7029989" y="3204234"/>
              <a:ext cx="1645211" cy="447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Manage Security Program to Ensure Objectives are Met</a:t>
              </a:r>
            </a:p>
          </p:txBody>
        </p:sp>
        <p:sp>
          <p:nvSpPr>
            <p:cNvPr id="14" name="Arrow: Down 13">
              <a:extLst>
                <a:ext uri="{FF2B5EF4-FFF2-40B4-BE49-F238E27FC236}">
                  <a16:creationId xmlns:a16="http://schemas.microsoft.com/office/drawing/2014/main" id="{DBBC8EAC-0C68-4AB8-BA9E-6F787538FEC4}"/>
                </a:ext>
              </a:extLst>
            </p:cNvPr>
            <p:cNvSpPr/>
            <p:nvPr/>
          </p:nvSpPr>
          <p:spPr>
            <a:xfrm>
              <a:off x="1491268" y="3025881"/>
              <a:ext cx="135013" cy="1783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Arrow: Down 14">
              <a:extLst>
                <a:ext uri="{FF2B5EF4-FFF2-40B4-BE49-F238E27FC236}">
                  <a16:creationId xmlns:a16="http://schemas.microsoft.com/office/drawing/2014/main" id="{3FFC99D4-B62E-4B6C-B377-47D093D2D65B}"/>
                </a:ext>
              </a:extLst>
            </p:cNvPr>
            <p:cNvSpPr/>
            <p:nvPr/>
          </p:nvSpPr>
          <p:spPr>
            <a:xfrm rot="16200000">
              <a:off x="2413249" y="3339055"/>
              <a:ext cx="135013" cy="1783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Arrow: Down 15">
              <a:extLst>
                <a:ext uri="{FF2B5EF4-FFF2-40B4-BE49-F238E27FC236}">
                  <a16:creationId xmlns:a16="http://schemas.microsoft.com/office/drawing/2014/main" id="{0F712A66-9965-41A9-852B-31566E729BAA}"/>
                </a:ext>
              </a:extLst>
            </p:cNvPr>
            <p:cNvSpPr/>
            <p:nvPr/>
          </p:nvSpPr>
          <p:spPr>
            <a:xfrm rot="13731226">
              <a:off x="2424418" y="3744753"/>
              <a:ext cx="135013" cy="1783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Arrow: Down 16">
              <a:extLst>
                <a:ext uri="{FF2B5EF4-FFF2-40B4-BE49-F238E27FC236}">
                  <a16:creationId xmlns:a16="http://schemas.microsoft.com/office/drawing/2014/main" id="{CD5B3C34-9BE9-4798-8FED-62467486E030}"/>
                </a:ext>
              </a:extLst>
            </p:cNvPr>
            <p:cNvSpPr/>
            <p:nvPr/>
          </p:nvSpPr>
          <p:spPr>
            <a:xfrm rot="5400000">
              <a:off x="3305355" y="3195874"/>
              <a:ext cx="155503" cy="19830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Arrow: Down 17">
              <a:extLst>
                <a:ext uri="{FF2B5EF4-FFF2-40B4-BE49-F238E27FC236}">
                  <a16:creationId xmlns:a16="http://schemas.microsoft.com/office/drawing/2014/main" id="{87E259AD-D27E-42D4-87DB-C7574C2FE4FC}"/>
                </a:ext>
              </a:extLst>
            </p:cNvPr>
            <p:cNvSpPr/>
            <p:nvPr/>
          </p:nvSpPr>
          <p:spPr>
            <a:xfrm rot="10800000">
              <a:off x="4617343" y="3716372"/>
              <a:ext cx="135013" cy="1783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Arrow: Down 18">
              <a:extLst>
                <a:ext uri="{FF2B5EF4-FFF2-40B4-BE49-F238E27FC236}">
                  <a16:creationId xmlns:a16="http://schemas.microsoft.com/office/drawing/2014/main" id="{8D27D1B9-20D2-402F-AA64-FAA7ECE69647}"/>
                </a:ext>
              </a:extLst>
            </p:cNvPr>
            <p:cNvSpPr/>
            <p:nvPr/>
          </p:nvSpPr>
          <p:spPr>
            <a:xfrm rot="14971843">
              <a:off x="6460826" y="3188121"/>
              <a:ext cx="153587" cy="17302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Arrow: Down 19">
              <a:extLst>
                <a:ext uri="{FF2B5EF4-FFF2-40B4-BE49-F238E27FC236}">
                  <a16:creationId xmlns:a16="http://schemas.microsoft.com/office/drawing/2014/main" id="{689ED47F-7FB7-46E3-B19C-56F1916CDB18}"/>
                </a:ext>
              </a:extLst>
            </p:cNvPr>
            <p:cNvSpPr/>
            <p:nvPr/>
          </p:nvSpPr>
          <p:spPr>
            <a:xfrm rot="10800000">
              <a:off x="5538827" y="3743657"/>
              <a:ext cx="135013" cy="1783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Arrow: Down 20">
              <a:extLst>
                <a:ext uri="{FF2B5EF4-FFF2-40B4-BE49-F238E27FC236}">
                  <a16:creationId xmlns:a16="http://schemas.microsoft.com/office/drawing/2014/main" id="{3ACB7B97-3C78-4DB6-A084-84B43716215D}"/>
                </a:ext>
              </a:extLst>
            </p:cNvPr>
            <p:cNvSpPr/>
            <p:nvPr/>
          </p:nvSpPr>
          <p:spPr>
            <a:xfrm rot="16200000">
              <a:off x="3685407" y="3406375"/>
              <a:ext cx="135013" cy="1783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Arrow: Down 21">
              <a:extLst>
                <a:ext uri="{FF2B5EF4-FFF2-40B4-BE49-F238E27FC236}">
                  <a16:creationId xmlns:a16="http://schemas.microsoft.com/office/drawing/2014/main" id="{34D7726C-AA28-4229-A34B-22BA143CE765}"/>
                </a:ext>
              </a:extLst>
            </p:cNvPr>
            <p:cNvSpPr/>
            <p:nvPr/>
          </p:nvSpPr>
          <p:spPr>
            <a:xfrm rot="16200000">
              <a:off x="5132267" y="3406375"/>
              <a:ext cx="135013" cy="1783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Arrow: Down 22">
              <a:extLst>
                <a:ext uri="{FF2B5EF4-FFF2-40B4-BE49-F238E27FC236}">
                  <a16:creationId xmlns:a16="http://schemas.microsoft.com/office/drawing/2014/main" id="{9EB28AA9-35BC-48DD-A92E-C26A2E73A192}"/>
                </a:ext>
              </a:extLst>
            </p:cNvPr>
            <p:cNvSpPr/>
            <p:nvPr/>
          </p:nvSpPr>
          <p:spPr>
            <a:xfrm rot="16200000">
              <a:off x="6793134" y="3406374"/>
              <a:ext cx="135013" cy="1783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110634892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EF14E-8A78-40F8-9849-6153DAA6AC15}"/>
              </a:ext>
            </a:extLst>
          </p:cNvPr>
          <p:cNvSpPr>
            <a:spLocks noGrp="1"/>
          </p:cNvSpPr>
          <p:nvPr>
            <p:ph type="title"/>
          </p:nvPr>
        </p:nvSpPr>
        <p:spPr/>
        <p:txBody>
          <a:bodyPr/>
          <a:lstStyle/>
          <a:p>
            <a:r>
              <a:rPr lang="en-US" sz="3200" dirty="0">
                <a:latin typeface="+mn-lt"/>
              </a:rPr>
              <a:t>Essential Elements of an Information Security Program</a:t>
            </a:r>
          </a:p>
        </p:txBody>
      </p:sp>
      <p:sp>
        <p:nvSpPr>
          <p:cNvPr id="3" name="Text Placeholder 2">
            <a:extLst>
              <a:ext uri="{FF2B5EF4-FFF2-40B4-BE49-F238E27FC236}">
                <a16:creationId xmlns:a16="http://schemas.microsoft.com/office/drawing/2014/main" id="{0C30E3BD-C6DB-46BC-9FB3-31A0492E3266}"/>
              </a:ext>
            </a:extLst>
          </p:cNvPr>
          <p:cNvSpPr>
            <a:spLocks noGrp="1"/>
          </p:cNvSpPr>
          <p:nvPr>
            <p:ph idx="1"/>
          </p:nvPr>
        </p:nvSpPr>
        <p:spPr/>
        <p:txBody>
          <a:bodyPr/>
          <a:lstStyle/>
          <a:p>
            <a:r>
              <a:rPr lang="en-US" dirty="0"/>
              <a:t>An IS Program allows the execution of a well-planned IS strategy, which is closely aligned with business goals</a:t>
            </a:r>
          </a:p>
          <a:p>
            <a:r>
              <a:rPr lang="en-US" dirty="0"/>
              <a:t>Management and key stakeholders must be directly involved in its development</a:t>
            </a:r>
          </a:p>
          <a:p>
            <a:r>
              <a:rPr lang="en-US" dirty="0"/>
              <a:t>Effective metrics must be established to determine the efficacy of the program and implemented controls</a:t>
            </a:r>
          </a:p>
        </p:txBody>
      </p:sp>
      <p:sp>
        <p:nvSpPr>
          <p:cNvPr id="4" name="Slide Number Placeholder 3">
            <a:extLst>
              <a:ext uri="{FF2B5EF4-FFF2-40B4-BE49-F238E27FC236}">
                <a16:creationId xmlns:a16="http://schemas.microsoft.com/office/drawing/2014/main" id="{0F92D321-8DF4-4182-A6C6-7DA2D9518DE4}"/>
              </a:ext>
            </a:extLst>
          </p:cNvPr>
          <p:cNvSpPr>
            <a:spLocks noGrp="1"/>
          </p:cNvSpPr>
          <p:nvPr>
            <p:ph type="sldNum" sz="quarter" idx="12"/>
          </p:nvPr>
        </p:nvSpPr>
        <p:spPr/>
        <p:txBody>
          <a:bodyPr/>
          <a:lstStyle/>
          <a:p>
            <a:fld id="{00000000-1234-1234-1234-123412341234}" type="slidenum">
              <a:rPr lang="en-US" smtClean="0"/>
              <a:pPr/>
              <a:t>192</a:t>
            </a:fld>
            <a:endParaRPr lang="en-US"/>
          </a:p>
        </p:txBody>
      </p:sp>
    </p:spTree>
    <p:extLst>
      <p:ext uri="{BB962C8B-B14F-4D97-AF65-F5344CB8AC3E}">
        <p14:creationId xmlns:p14="http://schemas.microsoft.com/office/powerpoint/2010/main" val="411945055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72A8D-1DDC-43AA-85C7-083791181520}"/>
              </a:ext>
            </a:extLst>
          </p:cNvPr>
          <p:cNvSpPr>
            <a:spLocks noGrp="1"/>
          </p:cNvSpPr>
          <p:nvPr>
            <p:ph type="title"/>
          </p:nvPr>
        </p:nvSpPr>
        <p:spPr/>
        <p:txBody>
          <a:bodyPr>
            <a:normAutofit/>
          </a:bodyPr>
          <a:lstStyle/>
          <a:p>
            <a:r>
              <a:rPr lang="en-US" b="0" dirty="0">
                <a:latin typeface="+mj-lt"/>
              </a:rPr>
              <a:t>An Information Security Program should...</a:t>
            </a:r>
          </a:p>
        </p:txBody>
      </p:sp>
      <p:sp>
        <p:nvSpPr>
          <p:cNvPr id="3" name="Text Placeholder 2">
            <a:extLst>
              <a:ext uri="{FF2B5EF4-FFF2-40B4-BE49-F238E27FC236}">
                <a16:creationId xmlns:a16="http://schemas.microsoft.com/office/drawing/2014/main" id="{8A8C7C15-34C4-49C9-80AE-9A3457197AC2}"/>
              </a:ext>
            </a:extLst>
          </p:cNvPr>
          <p:cNvSpPr>
            <a:spLocks noGrp="1"/>
          </p:cNvSpPr>
          <p:nvPr>
            <p:ph idx="1"/>
          </p:nvPr>
        </p:nvSpPr>
        <p:spPr/>
        <p:txBody>
          <a:bodyPr/>
          <a:lstStyle/>
          <a:p>
            <a:r>
              <a:rPr lang="en-US" dirty="0"/>
              <a:t>Provide Strategic Alignment with business objectives</a:t>
            </a:r>
          </a:p>
          <a:p>
            <a:r>
              <a:rPr lang="en-US" dirty="0"/>
              <a:t>Use risk management as the foundation for security related decisions</a:t>
            </a:r>
          </a:p>
          <a:p>
            <a:r>
              <a:rPr lang="en-US" dirty="0"/>
              <a:t>Deliver value to stakeholders</a:t>
            </a:r>
          </a:p>
          <a:p>
            <a:r>
              <a:rPr lang="en-US" dirty="0"/>
              <a:t>Manage resources efficiently and effectively</a:t>
            </a:r>
          </a:p>
          <a:p>
            <a:r>
              <a:rPr lang="en-US" dirty="0"/>
              <a:t>Provide integration with other assurance functions (operational security, physical security, facility security, etc.)</a:t>
            </a:r>
          </a:p>
          <a:p>
            <a:r>
              <a:rPr lang="en-US" dirty="0"/>
              <a:t>Use performance measurements to provide a means of measuring progress and monitoring activities</a:t>
            </a:r>
          </a:p>
        </p:txBody>
      </p:sp>
      <p:sp>
        <p:nvSpPr>
          <p:cNvPr id="4" name="Slide Number Placeholder 3">
            <a:extLst>
              <a:ext uri="{FF2B5EF4-FFF2-40B4-BE49-F238E27FC236}">
                <a16:creationId xmlns:a16="http://schemas.microsoft.com/office/drawing/2014/main" id="{EBF3A068-247C-43C6-B0A2-1D3DCB31316B}"/>
              </a:ext>
            </a:extLst>
          </p:cNvPr>
          <p:cNvSpPr>
            <a:spLocks noGrp="1"/>
          </p:cNvSpPr>
          <p:nvPr>
            <p:ph type="sldNum" sz="quarter" idx="12"/>
          </p:nvPr>
        </p:nvSpPr>
        <p:spPr/>
        <p:txBody>
          <a:bodyPr/>
          <a:lstStyle/>
          <a:p>
            <a:fld id="{00000000-1234-1234-1234-123412341234}" type="slidenum">
              <a:rPr lang="en-US" smtClean="0"/>
              <a:pPr/>
              <a:t>193</a:t>
            </a:fld>
            <a:endParaRPr lang="en-US"/>
          </a:p>
        </p:txBody>
      </p:sp>
    </p:spTree>
    <p:extLst>
      <p:ext uri="{BB962C8B-B14F-4D97-AF65-F5344CB8AC3E}">
        <p14:creationId xmlns:p14="http://schemas.microsoft.com/office/powerpoint/2010/main" val="187690703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C815F7-C70C-43AD-A4ED-7700A87F0772}"/>
              </a:ext>
            </a:extLst>
          </p:cNvPr>
          <p:cNvSpPr>
            <a:spLocks noGrp="1"/>
          </p:cNvSpPr>
          <p:nvPr>
            <p:ph type="title"/>
          </p:nvPr>
        </p:nvSpPr>
        <p:spPr/>
        <p:txBody>
          <a:bodyPr/>
          <a:lstStyle/>
          <a:p>
            <a:r>
              <a:rPr lang="en-US" dirty="0"/>
              <a:t>Information Security Frameworks</a:t>
            </a:r>
          </a:p>
        </p:txBody>
      </p:sp>
      <p:sp>
        <p:nvSpPr>
          <p:cNvPr id="5" name="Text Placeholder 4">
            <a:extLst>
              <a:ext uri="{FF2B5EF4-FFF2-40B4-BE49-F238E27FC236}">
                <a16:creationId xmlns:a16="http://schemas.microsoft.com/office/drawing/2014/main" id="{4131288C-399E-44BC-9D8B-F672D72AF6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771318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251"/>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467"/>
              <a:t>Security Program are Based on Frameworks</a:t>
            </a:r>
            <a:endParaRPr sz="3467"/>
          </a:p>
        </p:txBody>
      </p:sp>
      <p:sp>
        <p:nvSpPr>
          <p:cNvPr id="1898" name="Google Shape;1898;p251"/>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indent="-423323">
              <a:buClr>
                <a:schemeClr val="dk1"/>
              </a:buClr>
              <a:buSzPts val="1400"/>
            </a:pPr>
            <a:r>
              <a:rPr lang="en-US" dirty="0">
                <a:solidFill>
                  <a:schemeClr val="dk1"/>
                </a:solidFill>
              </a:rPr>
              <a:t>ISO 27000 Series</a:t>
            </a:r>
            <a:endParaRPr dirty="0">
              <a:solidFill>
                <a:schemeClr val="dk1"/>
              </a:solidFill>
            </a:endParaRPr>
          </a:p>
          <a:p>
            <a:pPr indent="-423323">
              <a:spcBef>
                <a:spcPts val="27"/>
              </a:spcBef>
              <a:buClr>
                <a:schemeClr val="dk1"/>
              </a:buClr>
              <a:buSzPts val="1400"/>
            </a:pPr>
            <a:r>
              <a:rPr lang="en-US" dirty="0">
                <a:solidFill>
                  <a:schemeClr val="dk1"/>
                </a:solidFill>
              </a:rPr>
              <a:t>COBIT</a:t>
            </a:r>
            <a:endParaRPr dirty="0">
              <a:solidFill>
                <a:schemeClr val="dk1"/>
              </a:solidFill>
            </a:endParaRPr>
          </a:p>
          <a:p>
            <a:pPr indent="-423323">
              <a:spcBef>
                <a:spcPts val="27"/>
              </a:spcBef>
              <a:buClr>
                <a:schemeClr val="dk1"/>
              </a:buClr>
              <a:buSzPts val="1400"/>
            </a:pPr>
            <a:r>
              <a:rPr lang="en-US" dirty="0">
                <a:solidFill>
                  <a:schemeClr val="dk1"/>
                </a:solidFill>
              </a:rPr>
              <a:t>COSO</a:t>
            </a:r>
            <a:endParaRPr dirty="0">
              <a:solidFill>
                <a:schemeClr val="dk1"/>
              </a:solidFill>
            </a:endParaRPr>
          </a:p>
          <a:p>
            <a:pPr indent="-423323">
              <a:spcBef>
                <a:spcPts val="31"/>
              </a:spcBef>
              <a:buClr>
                <a:schemeClr val="dk1"/>
              </a:buClr>
              <a:buSzPts val="1400"/>
            </a:pPr>
            <a:r>
              <a:rPr lang="en-US" dirty="0">
                <a:solidFill>
                  <a:schemeClr val="dk1"/>
                </a:solidFill>
              </a:rPr>
              <a:t>TOGAF</a:t>
            </a:r>
            <a:endParaRPr dirty="0">
              <a:solidFill>
                <a:schemeClr val="dk1"/>
              </a:solidFill>
            </a:endParaRPr>
          </a:p>
          <a:p>
            <a:pPr indent="-423323">
              <a:spcBef>
                <a:spcPts val="40"/>
              </a:spcBef>
              <a:buClr>
                <a:schemeClr val="dk1"/>
              </a:buClr>
              <a:buSzPts val="1400"/>
            </a:pPr>
            <a:r>
              <a:rPr lang="en-US" dirty="0">
                <a:solidFill>
                  <a:schemeClr val="dk1"/>
                </a:solidFill>
              </a:rPr>
              <a:t>Zachman</a:t>
            </a:r>
            <a:endParaRPr dirty="0">
              <a:solidFill>
                <a:schemeClr val="dk1"/>
              </a:solidFill>
            </a:endParaRPr>
          </a:p>
          <a:p>
            <a:pPr indent="-423323">
              <a:spcBef>
                <a:spcPts val="27"/>
              </a:spcBef>
              <a:buClr>
                <a:schemeClr val="dk1"/>
              </a:buClr>
              <a:buSzPts val="1400"/>
            </a:pPr>
            <a:r>
              <a:rPr lang="en-US" dirty="0">
                <a:solidFill>
                  <a:schemeClr val="dk1"/>
                </a:solidFill>
              </a:rPr>
              <a:t>SABSA</a:t>
            </a:r>
            <a:endParaRPr dirty="0">
              <a:solidFill>
                <a:schemeClr val="dk1"/>
              </a:solidFill>
            </a:endParaRPr>
          </a:p>
          <a:p>
            <a:pPr marL="0" marR="4481" indent="0">
              <a:spcBef>
                <a:spcPts val="84"/>
              </a:spcBef>
              <a:buNone/>
            </a:pPr>
            <a:endParaRPr dirty="0">
              <a:solidFill>
                <a:schemeClr val="dk1"/>
              </a:solidFill>
            </a:endParaRPr>
          </a:p>
        </p:txBody>
      </p:sp>
      <p:sp>
        <p:nvSpPr>
          <p:cNvPr id="2" name="Slide Number Placeholder 1">
            <a:extLst>
              <a:ext uri="{FF2B5EF4-FFF2-40B4-BE49-F238E27FC236}">
                <a16:creationId xmlns:a16="http://schemas.microsoft.com/office/drawing/2014/main" id="{E464D790-B422-4DA8-B2D8-277B6BF18870}"/>
              </a:ext>
            </a:extLst>
          </p:cNvPr>
          <p:cNvSpPr>
            <a:spLocks noGrp="1"/>
          </p:cNvSpPr>
          <p:nvPr>
            <p:ph type="sldNum" sz="quarter" idx="12"/>
          </p:nvPr>
        </p:nvSpPr>
        <p:spPr/>
        <p:txBody>
          <a:bodyPr/>
          <a:lstStyle/>
          <a:p>
            <a:fld id="{00000000-1234-1234-1234-123412341234}" type="slidenum">
              <a:rPr lang="en-US" smtClean="0"/>
              <a:pPr/>
              <a:t>195</a:t>
            </a:fld>
            <a:endParaRPr lang="en-US"/>
          </a:p>
        </p:txBody>
      </p:sp>
    </p:spTree>
    <p:extLst>
      <p:ext uri="{BB962C8B-B14F-4D97-AF65-F5344CB8AC3E}">
        <p14:creationId xmlns:p14="http://schemas.microsoft.com/office/powerpoint/2010/main" val="347128794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p252"/>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467"/>
              <a:t>ISO </a:t>
            </a:r>
            <a:r>
              <a:rPr lang="en-US" sz="3467" dirty="0"/>
              <a:t>27001/27002 </a:t>
            </a:r>
            <a:endParaRPr sz="3467" dirty="0"/>
          </a:p>
        </p:txBody>
      </p:sp>
      <p:sp>
        <p:nvSpPr>
          <p:cNvPr id="2" name="Slide Number Placeholder 1">
            <a:extLst>
              <a:ext uri="{FF2B5EF4-FFF2-40B4-BE49-F238E27FC236}">
                <a16:creationId xmlns:a16="http://schemas.microsoft.com/office/drawing/2014/main" id="{C7700279-FA40-4CA0-AA89-C41BC6215DE7}"/>
              </a:ext>
            </a:extLst>
          </p:cNvPr>
          <p:cNvSpPr>
            <a:spLocks noGrp="1"/>
          </p:cNvSpPr>
          <p:nvPr>
            <p:ph type="sldNum" sz="quarter" idx="12"/>
          </p:nvPr>
        </p:nvSpPr>
        <p:spPr/>
        <p:txBody>
          <a:bodyPr/>
          <a:lstStyle/>
          <a:p>
            <a:fld id="{00000000-1234-1234-1234-123412341234}" type="slidenum">
              <a:rPr lang="en-US" smtClean="0"/>
              <a:pPr/>
              <a:t>196</a:t>
            </a:fld>
            <a:endParaRPr lang="en-US"/>
          </a:p>
        </p:txBody>
      </p:sp>
      <p:pic>
        <p:nvPicPr>
          <p:cNvPr id="1904" name="Google Shape;1904;p252"/>
          <p:cNvPicPr preferRelativeResize="0"/>
          <p:nvPr/>
        </p:nvPicPr>
        <p:blipFill>
          <a:blip r:embed="rId3">
            <a:alphaModFix/>
          </a:blip>
          <a:stretch>
            <a:fillRect/>
          </a:stretch>
        </p:blipFill>
        <p:spPr>
          <a:xfrm>
            <a:off x="2020517" y="1931850"/>
            <a:ext cx="7176879" cy="4448626"/>
          </a:xfrm>
          <a:prstGeom prst="rect">
            <a:avLst/>
          </a:prstGeom>
          <a:noFill/>
          <a:ln>
            <a:noFill/>
          </a:ln>
        </p:spPr>
      </p:pic>
    </p:spTree>
    <p:extLst>
      <p:ext uri="{BB962C8B-B14F-4D97-AF65-F5344CB8AC3E}">
        <p14:creationId xmlns:p14="http://schemas.microsoft.com/office/powerpoint/2010/main" val="9476223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253"/>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467" dirty="0"/>
              <a:t>ISO 27001 Culture and Controls</a:t>
            </a:r>
            <a:endParaRPr sz="3467" dirty="0"/>
          </a:p>
        </p:txBody>
      </p:sp>
      <p:sp>
        <p:nvSpPr>
          <p:cNvPr id="1910" name="Google Shape;1910;p253"/>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indent="-423323">
              <a:buClr>
                <a:schemeClr val="dk1"/>
              </a:buClr>
              <a:buSzPts val="1400"/>
            </a:pPr>
            <a:r>
              <a:rPr lang="en-US" dirty="0">
                <a:solidFill>
                  <a:schemeClr val="dk1"/>
                </a:solidFill>
              </a:rPr>
              <a:t>ISO27001 is a culture one has to build in the organization which would help to:</a:t>
            </a:r>
            <a:endParaRPr dirty="0">
              <a:solidFill>
                <a:schemeClr val="dk1"/>
              </a:solidFill>
            </a:endParaRPr>
          </a:p>
          <a:p>
            <a:pPr lvl="1" indent="-423323">
              <a:spcBef>
                <a:spcPts val="0"/>
              </a:spcBef>
              <a:buClr>
                <a:schemeClr val="dk1"/>
              </a:buClr>
              <a:buSzPts val="1400"/>
            </a:pPr>
            <a:r>
              <a:rPr lang="en-US" dirty="0">
                <a:solidFill>
                  <a:schemeClr val="dk1"/>
                </a:solidFill>
              </a:rPr>
              <a:t>Increase security awareness within the organization</a:t>
            </a:r>
            <a:endParaRPr dirty="0">
              <a:solidFill>
                <a:schemeClr val="dk1"/>
              </a:solidFill>
            </a:endParaRPr>
          </a:p>
          <a:p>
            <a:pPr lvl="1" indent="-423323">
              <a:spcBef>
                <a:spcPts val="0"/>
              </a:spcBef>
              <a:buClr>
                <a:schemeClr val="dk1"/>
              </a:buClr>
              <a:buSzPts val="1400"/>
            </a:pPr>
            <a:r>
              <a:rPr lang="en-US" dirty="0">
                <a:solidFill>
                  <a:schemeClr val="dk1"/>
                </a:solidFill>
              </a:rPr>
              <a:t>Identify critical assets via the Business Risk Assessment</a:t>
            </a:r>
            <a:endParaRPr dirty="0">
              <a:solidFill>
                <a:schemeClr val="dk1"/>
              </a:solidFill>
            </a:endParaRPr>
          </a:p>
          <a:p>
            <a:pPr lvl="1" indent="-423323">
              <a:spcBef>
                <a:spcPts val="0"/>
              </a:spcBef>
              <a:buClr>
                <a:schemeClr val="dk1"/>
              </a:buClr>
              <a:buSzPts val="1400"/>
            </a:pPr>
            <a:r>
              <a:rPr lang="en-US" dirty="0">
                <a:solidFill>
                  <a:schemeClr val="dk1"/>
                </a:solidFill>
              </a:rPr>
              <a:t>Provide a framework for continuous improvement</a:t>
            </a:r>
            <a:endParaRPr dirty="0">
              <a:solidFill>
                <a:schemeClr val="dk1"/>
              </a:solidFill>
            </a:endParaRPr>
          </a:p>
          <a:p>
            <a:pPr lvl="1" indent="-423323">
              <a:spcBef>
                <a:spcPts val="0"/>
              </a:spcBef>
              <a:buClr>
                <a:schemeClr val="dk1"/>
              </a:buClr>
              <a:buSzPts val="1400"/>
            </a:pPr>
            <a:r>
              <a:rPr lang="en-US" dirty="0">
                <a:solidFill>
                  <a:schemeClr val="dk1"/>
                </a:solidFill>
              </a:rPr>
              <a:t>Bring confidence internally as well as to external business partners</a:t>
            </a:r>
            <a:endParaRPr dirty="0">
              <a:solidFill>
                <a:schemeClr val="dk1"/>
              </a:solidFill>
            </a:endParaRPr>
          </a:p>
          <a:p>
            <a:pPr lvl="1" indent="-423323">
              <a:spcBef>
                <a:spcPts val="0"/>
              </a:spcBef>
              <a:buClr>
                <a:schemeClr val="dk1"/>
              </a:buClr>
              <a:buSzPts val="1400"/>
            </a:pPr>
            <a:r>
              <a:rPr lang="en-US" dirty="0">
                <a:solidFill>
                  <a:schemeClr val="dk1"/>
                </a:solidFill>
              </a:rPr>
              <a:t>Enhance the knowledge and importance of security-related issues at the management level</a:t>
            </a:r>
            <a:endParaRPr dirty="0">
              <a:solidFill>
                <a:schemeClr val="dk1"/>
              </a:solidFill>
            </a:endParaRPr>
          </a:p>
          <a:p>
            <a:pPr marR="410147" indent="-423323">
              <a:buClr>
                <a:schemeClr val="dk1"/>
              </a:buClr>
              <a:buSzPts val="1400"/>
            </a:pPr>
            <a:r>
              <a:rPr lang="en-US" dirty="0">
                <a:solidFill>
                  <a:schemeClr val="dk1"/>
                </a:solidFill>
              </a:rPr>
              <a:t>Combined framework to meet multiple client requirements/compliance  requirements</a:t>
            </a:r>
            <a:endParaRPr dirty="0">
              <a:solidFill>
                <a:schemeClr val="dk1"/>
              </a:solidFill>
            </a:endParaRPr>
          </a:p>
        </p:txBody>
      </p:sp>
      <p:sp>
        <p:nvSpPr>
          <p:cNvPr id="2" name="Slide Number Placeholder 1">
            <a:extLst>
              <a:ext uri="{FF2B5EF4-FFF2-40B4-BE49-F238E27FC236}">
                <a16:creationId xmlns:a16="http://schemas.microsoft.com/office/drawing/2014/main" id="{8018E1EB-522C-4A44-9676-84121162E584}"/>
              </a:ext>
            </a:extLst>
          </p:cNvPr>
          <p:cNvSpPr>
            <a:spLocks noGrp="1"/>
          </p:cNvSpPr>
          <p:nvPr>
            <p:ph type="sldNum" sz="quarter" idx="12"/>
          </p:nvPr>
        </p:nvSpPr>
        <p:spPr/>
        <p:txBody>
          <a:bodyPr/>
          <a:lstStyle/>
          <a:p>
            <a:fld id="{00000000-1234-1234-1234-123412341234}" type="slidenum">
              <a:rPr lang="en-US" smtClean="0"/>
              <a:pPr/>
              <a:t>197</a:t>
            </a:fld>
            <a:endParaRPr lang="en-US"/>
          </a:p>
        </p:txBody>
      </p:sp>
      <p:sp>
        <p:nvSpPr>
          <p:cNvPr id="1911" name="Google Shape;1911;p253"/>
          <p:cNvSpPr/>
          <p:nvPr/>
        </p:nvSpPr>
        <p:spPr>
          <a:xfrm>
            <a:off x="8412767" y="1139367"/>
            <a:ext cx="3550400" cy="1980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pic>
        <p:nvPicPr>
          <p:cNvPr id="1912" name="Google Shape;1912;p253"/>
          <p:cNvPicPr preferRelativeResize="0"/>
          <p:nvPr/>
        </p:nvPicPr>
        <p:blipFill>
          <a:blip r:embed="rId4">
            <a:alphaModFix/>
          </a:blip>
          <a:stretch>
            <a:fillRect/>
          </a:stretch>
        </p:blipFill>
        <p:spPr>
          <a:xfrm>
            <a:off x="8845167" y="3472467"/>
            <a:ext cx="3118000" cy="2104016"/>
          </a:xfrm>
          <a:prstGeom prst="rect">
            <a:avLst/>
          </a:prstGeom>
          <a:noFill/>
          <a:ln>
            <a:noFill/>
          </a:ln>
        </p:spPr>
      </p:pic>
    </p:spTree>
    <p:extLst>
      <p:ext uri="{BB962C8B-B14F-4D97-AF65-F5344CB8AC3E}">
        <p14:creationId xmlns:p14="http://schemas.microsoft.com/office/powerpoint/2010/main" val="27952399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1917" name="Google Shape;1917;p254"/>
          <p:cNvSpPr txBox="1">
            <a:spLocks noGrp="1"/>
          </p:cNvSpPr>
          <p:nvPr>
            <p:ph type="title"/>
          </p:nvPr>
        </p:nvSpPr>
        <p:spPr>
          <a:xfrm>
            <a:off x="838200" y="1016312"/>
            <a:ext cx="10515600" cy="789637"/>
          </a:xfrm>
          <a:prstGeom prst="rect">
            <a:avLst/>
          </a:prstGeom>
          <a:noFill/>
          <a:ln>
            <a:noFill/>
          </a:ln>
        </p:spPr>
        <p:txBody>
          <a:bodyPr spcFirstLastPara="1" vert="horz" wrap="square" lIns="121900" tIns="121900" rIns="121900" bIns="121900" rtlCol="0" anchor="t" anchorCtr="0">
            <a:noAutofit/>
          </a:bodyPr>
          <a:lstStyle/>
          <a:p>
            <a:r>
              <a:rPr lang="en-US" sz="3467" dirty="0"/>
              <a:t>ISO 27002 Code of Practice</a:t>
            </a:r>
            <a:endParaRPr sz="3467" dirty="0"/>
          </a:p>
        </p:txBody>
      </p:sp>
      <p:sp>
        <p:nvSpPr>
          <p:cNvPr id="2" name="Slide Number Placeholder 1">
            <a:extLst>
              <a:ext uri="{FF2B5EF4-FFF2-40B4-BE49-F238E27FC236}">
                <a16:creationId xmlns:a16="http://schemas.microsoft.com/office/drawing/2014/main" id="{6DD3E149-B169-4375-A68F-C0131F51D926}"/>
              </a:ext>
            </a:extLst>
          </p:cNvPr>
          <p:cNvSpPr>
            <a:spLocks noGrp="1"/>
          </p:cNvSpPr>
          <p:nvPr>
            <p:ph type="sldNum" sz="quarter" idx="12"/>
          </p:nvPr>
        </p:nvSpPr>
        <p:spPr/>
        <p:txBody>
          <a:bodyPr/>
          <a:lstStyle/>
          <a:p>
            <a:fld id="{00000000-1234-1234-1234-123412341234}" type="slidenum">
              <a:rPr lang="en-US" smtClean="0"/>
              <a:pPr/>
              <a:t>198</a:t>
            </a:fld>
            <a:endParaRPr lang="en-US"/>
          </a:p>
        </p:txBody>
      </p:sp>
      <p:sp>
        <p:nvSpPr>
          <p:cNvPr id="1918" name="Google Shape;1918;p254"/>
          <p:cNvSpPr/>
          <p:nvPr/>
        </p:nvSpPr>
        <p:spPr>
          <a:xfrm>
            <a:off x="3025267" y="1936577"/>
            <a:ext cx="5694504" cy="434575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Tree>
    <p:extLst>
      <p:ext uri="{BB962C8B-B14F-4D97-AF65-F5344CB8AC3E}">
        <p14:creationId xmlns:p14="http://schemas.microsoft.com/office/powerpoint/2010/main" val="361472842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COBIT</a:t>
            </a:r>
            <a:r>
              <a:rPr lang="en-US" sz="2000" baseline="92000" dirty="0">
                <a:latin typeface="+mn-lt"/>
              </a:rPr>
              <a:t>®</a:t>
            </a:r>
            <a:r>
              <a:rPr lang="en-US" sz="3200" baseline="50000" dirty="0">
                <a:latin typeface="+mn-lt"/>
              </a:rPr>
              <a:t> </a:t>
            </a:r>
            <a:r>
              <a:rPr lang="en-US" dirty="0">
                <a:latin typeface="+mn-lt"/>
              </a:rPr>
              <a:t>5 </a:t>
            </a:r>
          </a:p>
        </p:txBody>
      </p:sp>
      <p:sp>
        <p:nvSpPr>
          <p:cNvPr id="3" name="Content Placeholder 2"/>
          <p:cNvSpPr>
            <a:spLocks noGrp="1"/>
          </p:cNvSpPr>
          <p:nvPr>
            <p:ph idx="1"/>
          </p:nvPr>
        </p:nvSpPr>
        <p:spPr/>
        <p:txBody>
          <a:bodyPr>
            <a:normAutofit fontScale="92500"/>
          </a:bodyPr>
          <a:lstStyle/>
          <a:p>
            <a:r>
              <a:rPr lang="en-US" dirty="0"/>
              <a:t>A comprehensive framework that helps enterprises to achieve their objectives for the governance and management of IT in the enterprise</a:t>
            </a:r>
          </a:p>
          <a:p>
            <a:r>
              <a:rPr lang="en-US" dirty="0"/>
              <a:t>Assists in maintaining a balance between benefits, risks and resource usage</a:t>
            </a:r>
          </a:p>
          <a:p>
            <a:r>
              <a:rPr lang="en-US" dirty="0"/>
              <a:t>Allows a holistic approach to IT governance and management to provide the greatest benefit</a:t>
            </a:r>
          </a:p>
          <a:p>
            <a:r>
              <a:rPr lang="en-US" dirty="0"/>
              <a:t>Allows the needs of both internal and external stakeholders to be met.</a:t>
            </a:r>
          </a:p>
          <a:p>
            <a:r>
              <a:rPr lang="en-US" dirty="0"/>
              <a:t>A generic framework that can benefit organizations of all size, whether commercial, not-for-profit, or public sector</a:t>
            </a:r>
          </a:p>
          <a:p>
            <a:r>
              <a:rPr lang="en-US" dirty="0"/>
              <a:t>5 main principles and 34 processes</a:t>
            </a:r>
          </a:p>
          <a:p>
            <a:endParaRPr lang="en-US" dirty="0"/>
          </a:p>
          <a:p>
            <a:endParaRPr lang="en-US" dirty="0"/>
          </a:p>
        </p:txBody>
      </p:sp>
      <p:sp>
        <p:nvSpPr>
          <p:cNvPr id="5" name="Slide Number Placeholder 4">
            <a:extLst>
              <a:ext uri="{FF2B5EF4-FFF2-40B4-BE49-F238E27FC236}">
                <a16:creationId xmlns:a16="http://schemas.microsoft.com/office/drawing/2014/main" id="{F212C3EE-8A01-4DD5-8F49-017D9B710B2D}"/>
              </a:ext>
            </a:extLst>
          </p:cNvPr>
          <p:cNvSpPr>
            <a:spLocks noGrp="1"/>
          </p:cNvSpPr>
          <p:nvPr>
            <p:ph type="sldNum" sz="quarter" idx="12"/>
          </p:nvPr>
        </p:nvSpPr>
        <p:spPr/>
        <p:txBody>
          <a:bodyPr/>
          <a:lstStyle/>
          <a:p>
            <a:fld id="{B3C9C5E9-1746-4F20-AD12-CD102FD25AD3}" type="slidenum">
              <a:rPr lang="en-US" smtClean="0"/>
              <a:pPr/>
              <a:t>199</a:t>
            </a:fld>
            <a:endParaRPr lang="en-US"/>
          </a:p>
        </p:txBody>
      </p:sp>
      <p:pic>
        <p:nvPicPr>
          <p:cNvPr id="4" name="Picture 3">
            <a:extLst>
              <a:ext uri="{FF2B5EF4-FFF2-40B4-BE49-F238E27FC236}">
                <a16:creationId xmlns:a16="http://schemas.microsoft.com/office/drawing/2014/main" id="{F5A50DD8-C520-48B4-95CC-2B268BDB4D6A}"/>
              </a:ext>
            </a:extLst>
          </p:cNvPr>
          <p:cNvPicPr>
            <a:picLocks noChangeAspect="1"/>
          </p:cNvPicPr>
          <p:nvPr/>
        </p:nvPicPr>
        <p:blipFill>
          <a:blip r:embed="rId2"/>
          <a:stretch>
            <a:fillRect/>
          </a:stretch>
        </p:blipFill>
        <p:spPr>
          <a:xfrm>
            <a:off x="4775711" y="5746665"/>
            <a:ext cx="3098800" cy="977900"/>
          </a:xfrm>
          <a:prstGeom prst="rect">
            <a:avLst/>
          </a:prstGeom>
        </p:spPr>
      </p:pic>
    </p:spTree>
    <p:extLst>
      <p:ext uri="{BB962C8B-B14F-4D97-AF65-F5344CB8AC3E}">
        <p14:creationId xmlns:p14="http://schemas.microsoft.com/office/powerpoint/2010/main" val="1721474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0"/>
          <p:cNvSpPr txBox="1">
            <a:spLocks noGrp="1"/>
          </p:cNvSpPr>
          <p:nvPr>
            <p:ph type="title"/>
          </p:nvPr>
        </p:nvSpPr>
        <p:spPr>
          <a:xfrm>
            <a:off x="475670" y="1089927"/>
            <a:ext cx="11360800" cy="763600"/>
          </a:xfrm>
          <a:prstGeom prst="rect">
            <a:avLst/>
          </a:prstGeom>
          <a:noFill/>
          <a:ln>
            <a:noFill/>
          </a:ln>
        </p:spPr>
        <p:txBody>
          <a:bodyPr spcFirstLastPara="1" vert="horz" wrap="square" lIns="121900" tIns="121900" rIns="121900" bIns="121900" rtlCol="0" anchor="t" anchorCtr="0">
            <a:noAutofit/>
          </a:bodyPr>
          <a:lstStyle/>
          <a:p>
            <a:r>
              <a:rPr lang="en-US" b="1" dirty="0">
                <a:latin typeface="Arial" panose="020B0604020202020204" pitchFamily="34" charset="0"/>
                <a:ea typeface="Assistant ExtraBold"/>
              </a:rPr>
              <a:t>About Your Instructor</a:t>
            </a:r>
            <a:endParaRPr b="1" dirty="0">
              <a:latin typeface="Arial" panose="020B0604020202020204" pitchFamily="34" charset="0"/>
              <a:ea typeface="Assistant ExtraBold"/>
            </a:endParaRPr>
          </a:p>
        </p:txBody>
      </p:sp>
      <p:sp>
        <p:nvSpPr>
          <p:cNvPr id="255" name="Google Shape;255;p20"/>
          <p:cNvSpPr txBox="1">
            <a:spLocks noGrp="1"/>
          </p:cNvSpPr>
          <p:nvPr>
            <p:ph type="body" idx="1"/>
          </p:nvPr>
        </p:nvSpPr>
        <p:spPr>
          <a:xfrm>
            <a:off x="475670" y="2033470"/>
            <a:ext cx="10710712" cy="4555200"/>
          </a:xfrm>
          <a:prstGeom prst="rect">
            <a:avLst/>
          </a:prstGeom>
          <a:noFill/>
          <a:ln>
            <a:noFill/>
          </a:ln>
        </p:spPr>
        <p:txBody>
          <a:bodyPr spcFirstLastPara="1" vert="horz" wrap="square" lIns="121900" tIns="121900" rIns="121900" bIns="121900" rtlCol="0" anchor="t" anchorCtr="0">
            <a:noAutofit/>
          </a:bodyPr>
          <a:lstStyle/>
          <a:p>
            <a:pPr marL="0" marR="4483" indent="0">
              <a:spcBef>
                <a:spcPts val="97"/>
              </a:spcBef>
              <a:buNone/>
            </a:pPr>
            <a:r>
              <a:rPr lang="en-US" dirty="0"/>
              <a:t>Kelly  Handerhan, CISM, CISA CRISC, CISSP, PMP, etc.  </a:t>
            </a:r>
            <a:endParaRPr dirty="0"/>
          </a:p>
          <a:p>
            <a:pPr marL="0" marR="4483" indent="0">
              <a:spcBef>
                <a:spcPts val="97"/>
              </a:spcBef>
              <a:buNone/>
            </a:pPr>
            <a:r>
              <a:rPr lang="en-US" u="sng" dirty="0">
                <a:solidFill>
                  <a:schemeClr val="hlink"/>
                </a:solidFill>
                <a:hlinkClick r:id="rId3"/>
              </a:rPr>
              <a:t>KellyH@Cybertrain.IT</a:t>
            </a:r>
            <a:endParaRPr lang="en-US" u="sng" dirty="0">
              <a:solidFill>
                <a:schemeClr val="hlink"/>
              </a:solidFill>
            </a:endParaRPr>
          </a:p>
          <a:p>
            <a:pPr marL="0" marR="4483" indent="0">
              <a:spcBef>
                <a:spcPts val="97"/>
              </a:spcBef>
              <a:buNone/>
            </a:pPr>
            <a:r>
              <a:rPr lang="en-US" dirty="0">
                <a:solidFill>
                  <a:schemeClr val="tx1"/>
                </a:solidFill>
              </a:rPr>
              <a:t>703-568-1663</a:t>
            </a:r>
            <a:endParaRPr dirty="0">
              <a:solidFill>
                <a:schemeClr val="tx1"/>
              </a:solidFill>
            </a:endParaRPr>
          </a:p>
        </p:txBody>
      </p:sp>
      <p:sp>
        <p:nvSpPr>
          <p:cNvPr id="2" name="Slide Number Placeholder 1">
            <a:extLst>
              <a:ext uri="{FF2B5EF4-FFF2-40B4-BE49-F238E27FC236}">
                <a16:creationId xmlns:a16="http://schemas.microsoft.com/office/drawing/2014/main" id="{B4D82B2A-FB33-44D9-8B3A-DF89FF493A36}"/>
              </a:ext>
            </a:extLst>
          </p:cNvPr>
          <p:cNvSpPr>
            <a:spLocks noGrp="1"/>
          </p:cNvSpPr>
          <p:nvPr>
            <p:ph type="sldNum" idx="12"/>
          </p:nvPr>
        </p:nvSpPr>
        <p:spPr/>
        <p:txBody>
          <a:bodyPr/>
          <a:lstStyle/>
          <a:p>
            <a:fld id="{00000000-1234-1234-1234-123412341234}" type="slidenum">
              <a:rPr lang="en-US" smtClean="0"/>
              <a:pPr/>
              <a:t>2</a:t>
            </a:fld>
            <a:endParaRPr lang="en-US"/>
          </a:p>
        </p:txBody>
      </p:sp>
      <p:pic>
        <p:nvPicPr>
          <p:cNvPr id="3" name="Picture 2" descr="A person wearing a white shirt and smiling at the camera&#10;&#10;Description generated with very high confidence">
            <a:extLst>
              <a:ext uri="{FF2B5EF4-FFF2-40B4-BE49-F238E27FC236}">
                <a16:creationId xmlns:a16="http://schemas.microsoft.com/office/drawing/2014/main" id="{9462CDF1-CBB7-4F24-BCAD-E675C5F03B80}"/>
              </a:ext>
            </a:extLst>
          </p:cNvPr>
          <p:cNvPicPr>
            <a:picLocks noChangeAspect="1"/>
          </p:cNvPicPr>
          <p:nvPr/>
        </p:nvPicPr>
        <p:blipFill>
          <a:blip r:embed="rId4"/>
          <a:stretch>
            <a:fillRect/>
          </a:stretch>
        </p:blipFill>
        <p:spPr>
          <a:xfrm>
            <a:off x="6387379" y="1265233"/>
            <a:ext cx="5114571" cy="383441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3" name="Picture 2">
            <a:extLst>
              <a:ext uri="{FF2B5EF4-FFF2-40B4-BE49-F238E27FC236}">
                <a16:creationId xmlns:a16="http://schemas.microsoft.com/office/drawing/2014/main" id="{B70A1BF4-F481-410A-AB85-65F94B40A548}"/>
              </a:ext>
            </a:extLst>
          </p:cNvPr>
          <p:cNvPicPr>
            <a:picLocks noChangeAspect="1"/>
          </p:cNvPicPr>
          <p:nvPr/>
        </p:nvPicPr>
        <p:blipFill>
          <a:blip r:embed="rId3"/>
          <a:stretch>
            <a:fillRect/>
          </a:stretch>
        </p:blipFill>
        <p:spPr>
          <a:xfrm>
            <a:off x="3027582" y="1848456"/>
            <a:ext cx="5967787" cy="4646674"/>
          </a:xfrm>
          <a:prstGeom prst="rect">
            <a:avLst/>
          </a:prstGeom>
        </p:spPr>
      </p:pic>
      <p:sp>
        <p:nvSpPr>
          <p:cNvPr id="166" name="Google Shape;166;p28"/>
          <p:cNvSpPr txBox="1">
            <a:spLocks noGrp="1"/>
          </p:cNvSpPr>
          <p:nvPr>
            <p:ph type="title"/>
          </p:nvPr>
        </p:nvSpPr>
        <p:spPr>
          <a:xfrm>
            <a:off x="838200" y="661635"/>
            <a:ext cx="105156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What is Security?</a:t>
            </a:r>
            <a:endParaRPr sz="1600" dirty="0">
              <a:latin typeface="Assistant"/>
              <a:ea typeface="Assistant"/>
              <a:cs typeface="Assistant"/>
              <a:sym typeface="Assistant"/>
            </a:endParaRPr>
          </a:p>
        </p:txBody>
      </p:sp>
      <p:sp>
        <p:nvSpPr>
          <p:cNvPr id="167" name="Google Shape;167;p28"/>
          <p:cNvSpPr txBox="1">
            <a:spLocks noGrp="1"/>
          </p:cNvSpPr>
          <p:nvPr>
            <p:ph idx="1"/>
          </p:nvPr>
        </p:nvSpPr>
        <p:spPr>
          <a:xfrm>
            <a:off x="737921" y="2207645"/>
            <a:ext cx="5572000" cy="3054000"/>
          </a:xfrm>
          <a:prstGeom prst="rect">
            <a:avLst/>
          </a:prstGeom>
          <a:noFill/>
          <a:ln>
            <a:noFill/>
          </a:ln>
        </p:spPr>
        <p:txBody>
          <a:bodyPr spcFirstLastPara="1" wrap="square" lIns="100767" tIns="50367" rIns="100767" bIns="50367" anchor="t" anchorCtr="0">
            <a:noAutofit/>
          </a:bodyPr>
          <a:lstStyle/>
          <a:p>
            <a:pPr marL="203195" indent="0">
              <a:buSzPts val="2300"/>
              <a:buNone/>
            </a:pPr>
            <a:endParaRPr sz="2400" dirty="0"/>
          </a:p>
          <a:p>
            <a:pPr marL="203195" indent="0">
              <a:spcAft>
                <a:spcPts val="2133"/>
              </a:spcAft>
              <a:buSzPts val="2300"/>
              <a:buNone/>
            </a:pPr>
            <a:endParaRPr sz="2400" dirty="0"/>
          </a:p>
        </p:txBody>
      </p:sp>
      <p:sp>
        <p:nvSpPr>
          <p:cNvPr id="172" name="Google Shape;172;p2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20</a:t>
            </a:fld>
            <a:endParaRPr kern="0">
              <a:solidFill>
                <a:srgbClr val="000000"/>
              </a:solidFill>
            </a:endParaRPr>
          </a:p>
        </p:txBody>
      </p:sp>
    </p:spTree>
    <p:extLst>
      <p:ext uri="{BB962C8B-B14F-4D97-AF65-F5344CB8AC3E}">
        <p14:creationId xmlns:p14="http://schemas.microsoft.com/office/powerpoint/2010/main" val="101377860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8F3DD-C9B5-4AEF-948D-0C69F88991B8}"/>
              </a:ext>
            </a:extLst>
          </p:cNvPr>
          <p:cNvSpPr>
            <a:spLocks noGrp="1"/>
          </p:cNvSpPr>
          <p:nvPr>
            <p:ph type="title"/>
          </p:nvPr>
        </p:nvSpPr>
        <p:spPr/>
        <p:txBody>
          <a:bodyPr>
            <a:normAutofit/>
          </a:bodyPr>
          <a:lstStyle/>
          <a:p>
            <a:r>
              <a:rPr lang="en-US" dirty="0"/>
              <a:t>COBIT</a:t>
            </a:r>
            <a:r>
              <a:rPr lang="en-US" sz="2133" baseline="92000" dirty="0"/>
              <a:t>®</a:t>
            </a:r>
            <a:r>
              <a:rPr lang="en-US" dirty="0"/>
              <a:t> 5 Principals</a:t>
            </a:r>
          </a:p>
        </p:txBody>
      </p:sp>
      <p:sp>
        <p:nvSpPr>
          <p:cNvPr id="3" name="Text Placeholder 2">
            <a:extLst>
              <a:ext uri="{FF2B5EF4-FFF2-40B4-BE49-F238E27FC236}">
                <a16:creationId xmlns:a16="http://schemas.microsoft.com/office/drawing/2014/main" id="{CA0FF031-AD3C-4EA2-9243-BAA50AF74AA5}"/>
              </a:ext>
            </a:extLst>
          </p:cNvPr>
          <p:cNvSpPr>
            <a:spLocks noGrp="1"/>
          </p:cNvSpPr>
          <p:nvPr>
            <p:ph idx="1"/>
          </p:nvPr>
        </p:nvSpPr>
        <p:spPr>
          <a:xfrm>
            <a:off x="619237" y="1900573"/>
            <a:ext cx="6517047" cy="4351338"/>
          </a:xfrm>
        </p:spPr>
        <p:txBody>
          <a:bodyPr/>
          <a:lstStyle/>
          <a:p>
            <a:r>
              <a:rPr lang="en-US" dirty="0"/>
              <a:t>Principle 1:  Meeting Stakeholder Needs</a:t>
            </a:r>
          </a:p>
          <a:p>
            <a:r>
              <a:rPr lang="en-US" dirty="0"/>
              <a:t>Principle 2:  Covering the Enterprise End to End</a:t>
            </a:r>
          </a:p>
          <a:p>
            <a:r>
              <a:rPr lang="en-US" dirty="0"/>
              <a:t>Principle 3:  Applying a Single Integrated Framework</a:t>
            </a:r>
          </a:p>
          <a:p>
            <a:r>
              <a:rPr lang="en-US" dirty="0"/>
              <a:t>Principle 4:  Enabling a Holistic Approach</a:t>
            </a:r>
          </a:p>
          <a:p>
            <a:r>
              <a:rPr lang="en-US" dirty="0"/>
              <a:t>Principle 5:  Separating Governance from Management</a:t>
            </a:r>
          </a:p>
          <a:p>
            <a:endParaRPr lang="en-US" dirty="0"/>
          </a:p>
        </p:txBody>
      </p:sp>
      <p:sp>
        <p:nvSpPr>
          <p:cNvPr id="5" name="Slide Number Placeholder 4">
            <a:extLst>
              <a:ext uri="{FF2B5EF4-FFF2-40B4-BE49-F238E27FC236}">
                <a16:creationId xmlns:a16="http://schemas.microsoft.com/office/drawing/2014/main" id="{7B653902-0A52-45D4-9BDF-5725CC6868CA}"/>
              </a:ext>
            </a:extLst>
          </p:cNvPr>
          <p:cNvSpPr>
            <a:spLocks noGrp="1"/>
          </p:cNvSpPr>
          <p:nvPr>
            <p:ph type="sldNum" sz="quarter" idx="12"/>
          </p:nvPr>
        </p:nvSpPr>
        <p:spPr/>
        <p:txBody>
          <a:bodyPr/>
          <a:lstStyle/>
          <a:p>
            <a:fld id="{00000000-1234-1234-1234-123412341234}" type="slidenum">
              <a:rPr lang="en-US" smtClean="0"/>
              <a:pPr/>
              <a:t>200</a:t>
            </a:fld>
            <a:endParaRPr lang="en-US"/>
          </a:p>
        </p:txBody>
      </p:sp>
      <p:pic>
        <p:nvPicPr>
          <p:cNvPr id="4" name="Picture 3">
            <a:extLst>
              <a:ext uri="{FF2B5EF4-FFF2-40B4-BE49-F238E27FC236}">
                <a16:creationId xmlns:a16="http://schemas.microsoft.com/office/drawing/2014/main" id="{4A8B9DE4-4D82-421F-95D4-86AA1448B7D0}"/>
              </a:ext>
            </a:extLst>
          </p:cNvPr>
          <p:cNvPicPr>
            <a:picLocks noChangeAspect="1"/>
          </p:cNvPicPr>
          <p:nvPr/>
        </p:nvPicPr>
        <p:blipFill>
          <a:blip r:embed="rId2"/>
          <a:stretch>
            <a:fillRect/>
          </a:stretch>
        </p:blipFill>
        <p:spPr>
          <a:xfrm>
            <a:off x="7228058" y="1581952"/>
            <a:ext cx="4125742" cy="3694095"/>
          </a:xfrm>
          <a:prstGeom prst="rect">
            <a:avLst/>
          </a:prstGeom>
        </p:spPr>
      </p:pic>
    </p:spTree>
    <p:extLst>
      <p:ext uri="{BB962C8B-B14F-4D97-AF65-F5344CB8AC3E}">
        <p14:creationId xmlns:p14="http://schemas.microsoft.com/office/powerpoint/2010/main" val="12372198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C6CC3-7FE1-4D9F-B342-8D57CEA5AF1D}"/>
              </a:ext>
            </a:extLst>
          </p:cNvPr>
          <p:cNvSpPr>
            <a:spLocks noGrp="1"/>
          </p:cNvSpPr>
          <p:nvPr>
            <p:ph type="title"/>
          </p:nvPr>
        </p:nvSpPr>
        <p:spPr/>
        <p:txBody>
          <a:bodyPr/>
          <a:lstStyle/>
          <a:p>
            <a:r>
              <a:rPr lang="en-US" dirty="0"/>
              <a:t>Information Security Architecture</a:t>
            </a:r>
          </a:p>
        </p:txBody>
      </p:sp>
      <p:sp>
        <p:nvSpPr>
          <p:cNvPr id="5" name="Text Placeholder 4">
            <a:extLst>
              <a:ext uri="{FF2B5EF4-FFF2-40B4-BE49-F238E27FC236}">
                <a16:creationId xmlns:a16="http://schemas.microsoft.com/office/drawing/2014/main" id="{87D2FFD7-B36E-4CDC-8A0A-05DB692CD963}"/>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91AAD739-11EE-40BB-AF41-B8CB6247DA35}"/>
              </a:ext>
            </a:extLst>
          </p:cNvPr>
          <p:cNvSpPr>
            <a:spLocks noGrp="1"/>
          </p:cNvSpPr>
          <p:nvPr>
            <p:ph type="sldNum" sz="quarter" idx="12"/>
          </p:nvPr>
        </p:nvSpPr>
        <p:spPr/>
        <p:txBody>
          <a:bodyPr/>
          <a:lstStyle/>
          <a:p>
            <a:fld id="{00000000-1234-1234-1234-123412341234}" type="slidenum">
              <a:rPr lang="en-US" smtClean="0"/>
              <a:pPr/>
              <a:t>201</a:t>
            </a:fld>
            <a:endParaRPr lang="en-US"/>
          </a:p>
        </p:txBody>
      </p:sp>
    </p:spTree>
    <p:extLst>
      <p:ext uri="{BB962C8B-B14F-4D97-AF65-F5344CB8AC3E}">
        <p14:creationId xmlns:p14="http://schemas.microsoft.com/office/powerpoint/2010/main" val="364994625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ABA56-F002-47A0-B806-0050607640CD}"/>
              </a:ext>
            </a:extLst>
          </p:cNvPr>
          <p:cNvSpPr>
            <a:spLocks noGrp="1"/>
          </p:cNvSpPr>
          <p:nvPr>
            <p:ph type="title"/>
          </p:nvPr>
        </p:nvSpPr>
        <p:spPr/>
        <p:txBody>
          <a:bodyPr>
            <a:normAutofit/>
          </a:bodyPr>
          <a:lstStyle/>
          <a:p>
            <a:r>
              <a:rPr lang="en-US" dirty="0"/>
              <a:t>Purpose of Architecture</a:t>
            </a:r>
          </a:p>
        </p:txBody>
      </p:sp>
      <p:sp>
        <p:nvSpPr>
          <p:cNvPr id="3" name="Text Placeholder 2">
            <a:extLst>
              <a:ext uri="{FF2B5EF4-FFF2-40B4-BE49-F238E27FC236}">
                <a16:creationId xmlns:a16="http://schemas.microsoft.com/office/drawing/2014/main" id="{6AAA0BF5-29C8-4002-BCEC-14FDB6E2F52C}"/>
              </a:ext>
            </a:extLst>
          </p:cNvPr>
          <p:cNvSpPr>
            <a:spLocks noGrp="1"/>
          </p:cNvSpPr>
          <p:nvPr>
            <p:ph idx="1"/>
          </p:nvPr>
        </p:nvSpPr>
        <p:spPr/>
        <p:txBody>
          <a:bodyPr/>
          <a:lstStyle/>
          <a:p>
            <a:r>
              <a:rPr lang="en-US" dirty="0"/>
              <a:t>Ensure that HW, SW, FW all fulfill a stated business objective</a:t>
            </a:r>
          </a:p>
          <a:p>
            <a:r>
              <a:rPr lang="en-US" dirty="0"/>
              <a:t>Components work well together</a:t>
            </a:r>
          </a:p>
          <a:p>
            <a:r>
              <a:rPr lang="en-US" dirty="0"/>
              <a:t>Consistency throughout the enterprise</a:t>
            </a:r>
          </a:p>
          <a:p>
            <a:r>
              <a:rPr lang="en-US" dirty="0"/>
              <a:t>Resources are used effectively and efficiently</a:t>
            </a:r>
          </a:p>
          <a:p>
            <a:r>
              <a:rPr lang="en-US" dirty="0"/>
              <a:t>Infrastructure is scalable</a:t>
            </a:r>
          </a:p>
          <a:p>
            <a:r>
              <a:rPr lang="en-US" dirty="0"/>
              <a:t>Existing elements can be upgraded</a:t>
            </a:r>
          </a:p>
          <a:p>
            <a:r>
              <a:rPr lang="en-US" dirty="0"/>
              <a:t>Additional elements can be added</a:t>
            </a:r>
          </a:p>
          <a:p>
            <a:endParaRPr lang="en-US" dirty="0"/>
          </a:p>
        </p:txBody>
      </p:sp>
      <p:sp>
        <p:nvSpPr>
          <p:cNvPr id="4" name="Slide Number Placeholder 3">
            <a:extLst>
              <a:ext uri="{FF2B5EF4-FFF2-40B4-BE49-F238E27FC236}">
                <a16:creationId xmlns:a16="http://schemas.microsoft.com/office/drawing/2014/main" id="{14004CEC-1E32-48F9-8A99-310CD4A088F2}"/>
              </a:ext>
            </a:extLst>
          </p:cNvPr>
          <p:cNvSpPr>
            <a:spLocks noGrp="1"/>
          </p:cNvSpPr>
          <p:nvPr>
            <p:ph type="sldNum" sz="quarter" idx="12"/>
          </p:nvPr>
        </p:nvSpPr>
        <p:spPr/>
        <p:txBody>
          <a:bodyPr/>
          <a:lstStyle/>
          <a:p>
            <a:fld id="{00000000-1234-1234-1234-123412341234}" type="slidenum">
              <a:rPr lang="en-US" smtClean="0"/>
              <a:pPr/>
              <a:t>202</a:t>
            </a:fld>
            <a:endParaRPr lang="en-US"/>
          </a:p>
        </p:txBody>
      </p:sp>
    </p:spTree>
    <p:extLst>
      <p:ext uri="{BB962C8B-B14F-4D97-AF65-F5344CB8AC3E}">
        <p14:creationId xmlns:p14="http://schemas.microsoft.com/office/powerpoint/2010/main" val="189382813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64251-E04B-42B3-9E01-A4CBB2320B1A}"/>
              </a:ext>
            </a:extLst>
          </p:cNvPr>
          <p:cNvSpPr>
            <a:spLocks noGrp="1"/>
          </p:cNvSpPr>
          <p:nvPr>
            <p:ph type="title"/>
          </p:nvPr>
        </p:nvSpPr>
        <p:spPr/>
        <p:txBody>
          <a:bodyPr>
            <a:normAutofit/>
          </a:bodyPr>
          <a:lstStyle/>
          <a:p>
            <a:r>
              <a:rPr lang="en-US" dirty="0"/>
              <a:t>Components of an IS Framework</a:t>
            </a:r>
          </a:p>
        </p:txBody>
      </p:sp>
      <p:sp>
        <p:nvSpPr>
          <p:cNvPr id="3" name="Text Placeholder 2">
            <a:extLst>
              <a:ext uri="{FF2B5EF4-FFF2-40B4-BE49-F238E27FC236}">
                <a16:creationId xmlns:a16="http://schemas.microsoft.com/office/drawing/2014/main" id="{A36A43C9-EDEF-483B-9221-A01543885BC2}"/>
              </a:ext>
            </a:extLst>
          </p:cNvPr>
          <p:cNvSpPr>
            <a:spLocks noGrp="1"/>
          </p:cNvSpPr>
          <p:nvPr>
            <p:ph idx="1"/>
          </p:nvPr>
        </p:nvSpPr>
        <p:spPr/>
        <p:txBody>
          <a:bodyPr/>
          <a:lstStyle/>
          <a:p>
            <a:r>
              <a:rPr lang="en-US" dirty="0"/>
              <a:t>Operational components</a:t>
            </a:r>
          </a:p>
          <a:p>
            <a:r>
              <a:rPr lang="en-US" dirty="0"/>
              <a:t>Management components</a:t>
            </a:r>
          </a:p>
          <a:p>
            <a:r>
              <a:rPr lang="en-US" dirty="0"/>
              <a:t>Administrative components</a:t>
            </a:r>
          </a:p>
          <a:p>
            <a:r>
              <a:rPr lang="en-US" dirty="0"/>
              <a:t>Educational components</a:t>
            </a:r>
          </a:p>
        </p:txBody>
      </p:sp>
      <p:sp>
        <p:nvSpPr>
          <p:cNvPr id="4" name="Slide Number Placeholder 3">
            <a:extLst>
              <a:ext uri="{FF2B5EF4-FFF2-40B4-BE49-F238E27FC236}">
                <a16:creationId xmlns:a16="http://schemas.microsoft.com/office/drawing/2014/main" id="{2434AAE6-EF7C-4CC5-9F0F-9423C69F6907}"/>
              </a:ext>
            </a:extLst>
          </p:cNvPr>
          <p:cNvSpPr>
            <a:spLocks noGrp="1"/>
          </p:cNvSpPr>
          <p:nvPr>
            <p:ph type="sldNum" sz="quarter" idx="12"/>
          </p:nvPr>
        </p:nvSpPr>
        <p:spPr/>
        <p:txBody>
          <a:bodyPr/>
          <a:lstStyle/>
          <a:p>
            <a:fld id="{00000000-1234-1234-1234-123412341234}" type="slidenum">
              <a:rPr lang="en-US" smtClean="0"/>
              <a:pPr/>
              <a:t>203</a:t>
            </a:fld>
            <a:endParaRPr lang="en-US"/>
          </a:p>
        </p:txBody>
      </p:sp>
    </p:spTree>
    <p:extLst>
      <p:ext uri="{BB962C8B-B14F-4D97-AF65-F5344CB8AC3E}">
        <p14:creationId xmlns:p14="http://schemas.microsoft.com/office/powerpoint/2010/main" val="25566081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E205-5D13-489D-A203-C308411F6DBC}"/>
              </a:ext>
            </a:extLst>
          </p:cNvPr>
          <p:cNvSpPr>
            <a:spLocks noGrp="1"/>
          </p:cNvSpPr>
          <p:nvPr>
            <p:ph type="title"/>
          </p:nvPr>
        </p:nvSpPr>
        <p:spPr/>
        <p:txBody>
          <a:bodyPr>
            <a:normAutofit/>
          </a:bodyPr>
          <a:lstStyle/>
          <a:p>
            <a:r>
              <a:rPr lang="en-US" dirty="0"/>
              <a:t>Operational Components</a:t>
            </a:r>
          </a:p>
        </p:txBody>
      </p:sp>
      <p:sp>
        <p:nvSpPr>
          <p:cNvPr id="3" name="Text Placeholder 2">
            <a:extLst>
              <a:ext uri="{FF2B5EF4-FFF2-40B4-BE49-F238E27FC236}">
                <a16:creationId xmlns:a16="http://schemas.microsoft.com/office/drawing/2014/main" id="{94383B3E-4482-4B12-B8A8-443F07BF9D29}"/>
              </a:ext>
            </a:extLst>
          </p:cNvPr>
          <p:cNvSpPr>
            <a:spLocks noGrp="1"/>
          </p:cNvSpPr>
          <p:nvPr>
            <p:ph idx="1"/>
          </p:nvPr>
        </p:nvSpPr>
        <p:spPr/>
        <p:txBody>
          <a:bodyPr/>
          <a:lstStyle/>
          <a:p>
            <a:r>
              <a:rPr lang="en-US" dirty="0"/>
              <a:t>Identity and access management</a:t>
            </a:r>
          </a:p>
          <a:p>
            <a:r>
              <a:rPr lang="en-US" dirty="0"/>
              <a:t>Security event monitoring and analysis</a:t>
            </a:r>
          </a:p>
          <a:p>
            <a:r>
              <a:rPr lang="en-US" dirty="0"/>
              <a:t>System patching procedures</a:t>
            </a:r>
          </a:p>
          <a:p>
            <a:r>
              <a:rPr lang="en-US" dirty="0"/>
              <a:t>Configuration management and change control procedures</a:t>
            </a:r>
          </a:p>
          <a:p>
            <a:r>
              <a:rPr lang="en-US" dirty="0"/>
              <a:t>Security metrics collection and evaluation</a:t>
            </a:r>
          </a:p>
          <a:p>
            <a:r>
              <a:rPr lang="en-US" dirty="0"/>
              <a:t>Maintenance of security controls and support technologies</a:t>
            </a:r>
          </a:p>
          <a:p>
            <a:r>
              <a:rPr lang="en-US" dirty="0"/>
              <a:t>Incident response, investigation and resolution</a:t>
            </a:r>
          </a:p>
          <a:p>
            <a:r>
              <a:rPr lang="en-US" dirty="0"/>
              <a:t>Secure disposal of data and storage devices</a:t>
            </a:r>
          </a:p>
        </p:txBody>
      </p:sp>
      <p:sp>
        <p:nvSpPr>
          <p:cNvPr id="4" name="Slide Number Placeholder 3">
            <a:extLst>
              <a:ext uri="{FF2B5EF4-FFF2-40B4-BE49-F238E27FC236}">
                <a16:creationId xmlns:a16="http://schemas.microsoft.com/office/drawing/2014/main" id="{4B550EA7-629F-4D29-9229-B5BD85FF3F17}"/>
              </a:ext>
            </a:extLst>
          </p:cNvPr>
          <p:cNvSpPr>
            <a:spLocks noGrp="1"/>
          </p:cNvSpPr>
          <p:nvPr>
            <p:ph type="sldNum" sz="quarter" idx="12"/>
          </p:nvPr>
        </p:nvSpPr>
        <p:spPr/>
        <p:txBody>
          <a:bodyPr/>
          <a:lstStyle/>
          <a:p>
            <a:fld id="{00000000-1234-1234-1234-123412341234}" type="slidenum">
              <a:rPr lang="en-US" smtClean="0"/>
              <a:pPr/>
              <a:t>204</a:t>
            </a:fld>
            <a:endParaRPr lang="en-US"/>
          </a:p>
        </p:txBody>
      </p:sp>
    </p:spTree>
    <p:extLst>
      <p:ext uri="{BB962C8B-B14F-4D97-AF65-F5344CB8AC3E}">
        <p14:creationId xmlns:p14="http://schemas.microsoft.com/office/powerpoint/2010/main" val="160714937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1C831-285E-409D-95AC-453FA7F82426}"/>
              </a:ext>
            </a:extLst>
          </p:cNvPr>
          <p:cNvSpPr>
            <a:spLocks noGrp="1"/>
          </p:cNvSpPr>
          <p:nvPr>
            <p:ph type="title"/>
          </p:nvPr>
        </p:nvSpPr>
        <p:spPr/>
        <p:txBody>
          <a:bodyPr>
            <a:normAutofit/>
          </a:bodyPr>
          <a:lstStyle/>
          <a:p>
            <a:r>
              <a:rPr lang="en-US" dirty="0"/>
              <a:t>Management Components</a:t>
            </a:r>
          </a:p>
        </p:txBody>
      </p:sp>
      <p:sp>
        <p:nvSpPr>
          <p:cNvPr id="3" name="Text Placeholder 2">
            <a:extLst>
              <a:ext uri="{FF2B5EF4-FFF2-40B4-BE49-F238E27FC236}">
                <a16:creationId xmlns:a16="http://schemas.microsoft.com/office/drawing/2014/main" id="{FC9A0DDB-9995-4A83-977B-6F92A9606C6D}"/>
              </a:ext>
            </a:extLst>
          </p:cNvPr>
          <p:cNvSpPr>
            <a:spLocks noGrp="1"/>
          </p:cNvSpPr>
          <p:nvPr>
            <p:ph idx="1"/>
          </p:nvPr>
        </p:nvSpPr>
        <p:spPr/>
        <p:txBody>
          <a:bodyPr/>
          <a:lstStyle/>
          <a:p>
            <a:r>
              <a:rPr lang="en-US" dirty="0"/>
              <a:t>Strategic between the business and Information Security </a:t>
            </a:r>
          </a:p>
          <a:p>
            <a:r>
              <a:rPr lang="en-US" dirty="0"/>
              <a:t>Development of policies, procedures, standards, guidelines, baselines</a:t>
            </a:r>
          </a:p>
          <a:p>
            <a:r>
              <a:rPr lang="en-US" dirty="0"/>
              <a:t>Ensure testing and review of incident response and business continuity plans</a:t>
            </a:r>
          </a:p>
          <a:p>
            <a:r>
              <a:rPr lang="en-US" dirty="0"/>
              <a:t>Ensuring roles and responsibilities are clearly defined (RACI matrix)</a:t>
            </a:r>
          </a:p>
          <a:p>
            <a:r>
              <a:rPr lang="en-US" dirty="0"/>
              <a:t>Periodic analysis of assets, threats, vulnerabilities and risks</a:t>
            </a:r>
          </a:p>
          <a:p>
            <a:r>
              <a:rPr lang="en-US" dirty="0"/>
              <a:t>Ongoing communication with business units for guidance and feedback for IS teams</a:t>
            </a:r>
          </a:p>
        </p:txBody>
      </p:sp>
      <p:sp>
        <p:nvSpPr>
          <p:cNvPr id="4" name="Slide Number Placeholder 3">
            <a:extLst>
              <a:ext uri="{FF2B5EF4-FFF2-40B4-BE49-F238E27FC236}">
                <a16:creationId xmlns:a16="http://schemas.microsoft.com/office/drawing/2014/main" id="{FD75FFE6-A165-45E6-AA2B-021282424C24}"/>
              </a:ext>
            </a:extLst>
          </p:cNvPr>
          <p:cNvSpPr>
            <a:spLocks noGrp="1"/>
          </p:cNvSpPr>
          <p:nvPr>
            <p:ph type="sldNum" sz="quarter" idx="12"/>
          </p:nvPr>
        </p:nvSpPr>
        <p:spPr/>
        <p:txBody>
          <a:bodyPr/>
          <a:lstStyle/>
          <a:p>
            <a:fld id="{00000000-1234-1234-1234-123412341234}" type="slidenum">
              <a:rPr lang="en-US" smtClean="0"/>
              <a:pPr/>
              <a:t>205</a:t>
            </a:fld>
            <a:endParaRPr lang="en-US"/>
          </a:p>
        </p:txBody>
      </p:sp>
    </p:spTree>
    <p:extLst>
      <p:ext uri="{BB962C8B-B14F-4D97-AF65-F5344CB8AC3E}">
        <p14:creationId xmlns:p14="http://schemas.microsoft.com/office/powerpoint/2010/main" val="24364128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CB669-B591-4FC5-804C-565A6173C1E0}"/>
              </a:ext>
            </a:extLst>
          </p:cNvPr>
          <p:cNvSpPr>
            <a:spLocks noGrp="1"/>
          </p:cNvSpPr>
          <p:nvPr>
            <p:ph type="title"/>
          </p:nvPr>
        </p:nvSpPr>
        <p:spPr/>
        <p:txBody>
          <a:bodyPr>
            <a:normAutofit/>
          </a:bodyPr>
          <a:lstStyle/>
          <a:p>
            <a:r>
              <a:rPr lang="en-US" dirty="0"/>
              <a:t>RACI Matrix</a:t>
            </a:r>
          </a:p>
        </p:txBody>
      </p:sp>
      <p:sp>
        <p:nvSpPr>
          <p:cNvPr id="4" name="Content Placeholder 3">
            <a:extLst>
              <a:ext uri="{FF2B5EF4-FFF2-40B4-BE49-F238E27FC236}">
                <a16:creationId xmlns:a16="http://schemas.microsoft.com/office/drawing/2014/main" id="{9733D796-449F-4FEA-82FB-55DDF507EF35}"/>
              </a:ext>
            </a:extLst>
          </p:cNvPr>
          <p:cNvSpPr>
            <a:spLocks noGrp="1"/>
          </p:cNvSpPr>
          <p:nvPr>
            <p:ph idx="1"/>
          </p:nvPr>
        </p:nvSpPr>
        <p:spPr/>
        <p:txBody>
          <a:bodyPr/>
          <a:lstStyle/>
          <a:p>
            <a:endParaRPr lang="en-US"/>
          </a:p>
        </p:txBody>
      </p:sp>
      <p:sp>
        <p:nvSpPr>
          <p:cNvPr id="6" name="Slide Number Placeholder 5">
            <a:extLst>
              <a:ext uri="{FF2B5EF4-FFF2-40B4-BE49-F238E27FC236}">
                <a16:creationId xmlns:a16="http://schemas.microsoft.com/office/drawing/2014/main" id="{021A96AB-46D2-462C-96AF-E24216208FA0}"/>
              </a:ext>
            </a:extLst>
          </p:cNvPr>
          <p:cNvSpPr>
            <a:spLocks noGrp="1"/>
          </p:cNvSpPr>
          <p:nvPr>
            <p:ph type="sldNum" sz="quarter" idx="12"/>
          </p:nvPr>
        </p:nvSpPr>
        <p:spPr/>
        <p:txBody>
          <a:bodyPr/>
          <a:lstStyle/>
          <a:p>
            <a:fld id="{00000000-1234-1234-1234-123412341234}" type="slidenum">
              <a:rPr lang="en-US" smtClean="0"/>
              <a:pPr/>
              <a:t>206</a:t>
            </a:fld>
            <a:endParaRPr lang="en-US"/>
          </a:p>
        </p:txBody>
      </p:sp>
      <p:pic>
        <p:nvPicPr>
          <p:cNvPr id="5" name="Picture 4" descr="A screenshot of a social media post&#10;&#10;Description generated with very high confidence">
            <a:extLst>
              <a:ext uri="{FF2B5EF4-FFF2-40B4-BE49-F238E27FC236}">
                <a16:creationId xmlns:a16="http://schemas.microsoft.com/office/drawing/2014/main" id="{432BBEF3-AD42-4BEA-917C-5D55F0738263}"/>
              </a:ext>
            </a:extLst>
          </p:cNvPr>
          <p:cNvPicPr>
            <a:picLocks noChangeAspect="1"/>
          </p:cNvPicPr>
          <p:nvPr/>
        </p:nvPicPr>
        <p:blipFill>
          <a:blip r:embed="rId2"/>
          <a:stretch>
            <a:fillRect/>
          </a:stretch>
        </p:blipFill>
        <p:spPr>
          <a:xfrm>
            <a:off x="4263186" y="799684"/>
            <a:ext cx="6815940" cy="5258631"/>
          </a:xfrm>
          <a:prstGeom prst="rect">
            <a:avLst/>
          </a:prstGeom>
        </p:spPr>
      </p:pic>
    </p:spTree>
    <p:extLst>
      <p:ext uri="{BB962C8B-B14F-4D97-AF65-F5344CB8AC3E}">
        <p14:creationId xmlns:p14="http://schemas.microsoft.com/office/powerpoint/2010/main" val="23810992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0CE63-9809-4B4C-8633-C91D4F24C2BD}"/>
              </a:ext>
            </a:extLst>
          </p:cNvPr>
          <p:cNvSpPr>
            <a:spLocks noGrp="1"/>
          </p:cNvSpPr>
          <p:nvPr>
            <p:ph type="title"/>
          </p:nvPr>
        </p:nvSpPr>
        <p:spPr/>
        <p:txBody>
          <a:bodyPr>
            <a:normAutofit/>
          </a:bodyPr>
          <a:lstStyle/>
          <a:p>
            <a:r>
              <a:rPr lang="en-US" dirty="0"/>
              <a:t>Administrative Components</a:t>
            </a:r>
          </a:p>
        </p:txBody>
      </p:sp>
      <p:sp>
        <p:nvSpPr>
          <p:cNvPr id="3" name="Text Placeholder 2">
            <a:extLst>
              <a:ext uri="{FF2B5EF4-FFF2-40B4-BE49-F238E27FC236}">
                <a16:creationId xmlns:a16="http://schemas.microsoft.com/office/drawing/2014/main" id="{B4D32422-8C88-46C8-9EDE-F4AF9936D82F}"/>
              </a:ext>
            </a:extLst>
          </p:cNvPr>
          <p:cNvSpPr>
            <a:spLocks noGrp="1"/>
          </p:cNvSpPr>
          <p:nvPr>
            <p:ph idx="1"/>
          </p:nvPr>
        </p:nvSpPr>
        <p:spPr/>
        <p:txBody>
          <a:bodyPr>
            <a:normAutofit fontScale="92500" lnSpcReduction="10000"/>
          </a:bodyPr>
          <a:lstStyle/>
          <a:p>
            <a:pPr>
              <a:lnSpc>
                <a:spcPct val="100000"/>
              </a:lnSpc>
              <a:spcBef>
                <a:spcPts val="800"/>
              </a:spcBef>
            </a:pPr>
            <a:r>
              <a:rPr lang="en-US" sz="1600" dirty="0"/>
              <a:t>Financial </a:t>
            </a:r>
          </a:p>
          <a:p>
            <a:pPr lvl="1">
              <a:lnSpc>
                <a:spcPct val="100000"/>
              </a:lnSpc>
              <a:spcBef>
                <a:spcPts val="800"/>
              </a:spcBef>
            </a:pPr>
            <a:r>
              <a:rPr lang="en-US" sz="1600" dirty="0"/>
              <a:t>Budgeting</a:t>
            </a:r>
          </a:p>
          <a:p>
            <a:pPr lvl="1">
              <a:lnSpc>
                <a:spcPct val="100000"/>
              </a:lnSpc>
              <a:spcBef>
                <a:spcPts val="800"/>
              </a:spcBef>
            </a:pPr>
            <a:r>
              <a:rPr lang="en-US" sz="1600" dirty="0"/>
              <a:t>TCO Analysis</a:t>
            </a:r>
          </a:p>
          <a:p>
            <a:pPr lvl="1">
              <a:lnSpc>
                <a:spcPct val="100000"/>
              </a:lnSpc>
              <a:spcBef>
                <a:spcPts val="800"/>
              </a:spcBef>
            </a:pPr>
            <a:r>
              <a:rPr lang="en-US" sz="1600" dirty="0"/>
              <a:t>ROI</a:t>
            </a:r>
          </a:p>
          <a:p>
            <a:pPr>
              <a:lnSpc>
                <a:spcPct val="100000"/>
              </a:lnSpc>
              <a:spcBef>
                <a:spcPts val="800"/>
              </a:spcBef>
            </a:pPr>
            <a:r>
              <a:rPr lang="en-US" sz="1600" dirty="0"/>
              <a:t>HR management</a:t>
            </a:r>
          </a:p>
          <a:p>
            <a:pPr lvl="1">
              <a:lnSpc>
                <a:spcPct val="100000"/>
              </a:lnSpc>
              <a:spcBef>
                <a:spcPts val="800"/>
              </a:spcBef>
            </a:pPr>
            <a:r>
              <a:rPr lang="en-US" sz="1600" dirty="0"/>
              <a:t>On-boarding and off-boarding of employees</a:t>
            </a:r>
          </a:p>
          <a:p>
            <a:pPr lvl="1">
              <a:lnSpc>
                <a:spcPct val="100000"/>
              </a:lnSpc>
              <a:spcBef>
                <a:spcPts val="800"/>
              </a:spcBef>
            </a:pPr>
            <a:r>
              <a:rPr lang="en-US" sz="1600" dirty="0"/>
              <a:t>Performance management</a:t>
            </a:r>
          </a:p>
          <a:p>
            <a:pPr lvl="1">
              <a:lnSpc>
                <a:spcPct val="100000"/>
              </a:lnSpc>
              <a:spcBef>
                <a:spcPts val="800"/>
              </a:spcBef>
            </a:pPr>
            <a:r>
              <a:rPr lang="en-US" sz="1600" dirty="0"/>
              <a:t>Employee education and development</a:t>
            </a:r>
          </a:p>
          <a:p>
            <a:pPr>
              <a:lnSpc>
                <a:spcPct val="100000"/>
              </a:lnSpc>
              <a:spcBef>
                <a:spcPts val="800"/>
              </a:spcBef>
            </a:pPr>
            <a:r>
              <a:rPr lang="en-US" sz="1600" dirty="0"/>
              <a:t>3</a:t>
            </a:r>
            <a:r>
              <a:rPr lang="en-US" sz="1600" baseline="30000" dirty="0"/>
              <a:t>rd</a:t>
            </a:r>
            <a:r>
              <a:rPr lang="en-US" sz="1600" dirty="0"/>
              <a:t> Party Governance</a:t>
            </a:r>
          </a:p>
          <a:p>
            <a:pPr lvl="1">
              <a:lnSpc>
                <a:spcPct val="100000"/>
              </a:lnSpc>
              <a:spcBef>
                <a:spcPts val="800"/>
              </a:spcBef>
            </a:pPr>
            <a:r>
              <a:rPr lang="en-US" sz="1600" dirty="0"/>
              <a:t>Evaluation and selection criteria determination for vendors</a:t>
            </a:r>
          </a:p>
          <a:p>
            <a:pPr lvl="1">
              <a:lnSpc>
                <a:spcPct val="100000"/>
              </a:lnSpc>
              <a:spcBef>
                <a:spcPts val="800"/>
              </a:spcBef>
            </a:pPr>
            <a:r>
              <a:rPr lang="en-US" sz="1600" dirty="0"/>
              <a:t>Development and evaluation of contracts and SLA</a:t>
            </a:r>
          </a:p>
          <a:p>
            <a:pPr lvl="1">
              <a:lnSpc>
                <a:spcPct val="100000"/>
              </a:lnSpc>
              <a:spcBef>
                <a:spcPts val="800"/>
              </a:spcBef>
            </a:pPr>
            <a:r>
              <a:rPr lang="en-US" sz="1600" dirty="0"/>
              <a:t>Audit</a:t>
            </a:r>
          </a:p>
          <a:p>
            <a:pPr>
              <a:lnSpc>
                <a:spcPct val="100000"/>
              </a:lnSpc>
              <a:spcBef>
                <a:spcPts val="800"/>
              </a:spcBef>
            </a:pPr>
            <a:r>
              <a:rPr lang="en-US" sz="1600" dirty="0"/>
              <a:t>Functional management</a:t>
            </a:r>
          </a:p>
          <a:p>
            <a:pPr lvl="1">
              <a:lnSpc>
                <a:spcPct val="100000"/>
              </a:lnSpc>
              <a:spcBef>
                <a:spcPts val="800"/>
              </a:spcBef>
            </a:pPr>
            <a:r>
              <a:rPr lang="en-US" sz="1600" dirty="0"/>
              <a:t>Balance project efforts and ongoing operational overhead with </a:t>
            </a:r>
          </a:p>
          <a:p>
            <a:pPr lvl="1">
              <a:lnSpc>
                <a:spcPct val="100000"/>
              </a:lnSpc>
              <a:spcBef>
                <a:spcPts val="800"/>
              </a:spcBef>
            </a:pPr>
            <a:endParaRPr lang="en-US" sz="1600" dirty="0"/>
          </a:p>
        </p:txBody>
      </p:sp>
      <p:sp>
        <p:nvSpPr>
          <p:cNvPr id="4" name="Slide Number Placeholder 3">
            <a:extLst>
              <a:ext uri="{FF2B5EF4-FFF2-40B4-BE49-F238E27FC236}">
                <a16:creationId xmlns:a16="http://schemas.microsoft.com/office/drawing/2014/main" id="{93EBD909-184A-430A-9A8B-6B51603F5E11}"/>
              </a:ext>
            </a:extLst>
          </p:cNvPr>
          <p:cNvSpPr>
            <a:spLocks noGrp="1"/>
          </p:cNvSpPr>
          <p:nvPr>
            <p:ph type="sldNum" sz="quarter" idx="12"/>
          </p:nvPr>
        </p:nvSpPr>
        <p:spPr/>
        <p:txBody>
          <a:bodyPr/>
          <a:lstStyle/>
          <a:p>
            <a:fld id="{00000000-1234-1234-1234-123412341234}" type="slidenum">
              <a:rPr lang="en-US" smtClean="0"/>
              <a:pPr/>
              <a:t>207</a:t>
            </a:fld>
            <a:endParaRPr lang="en-US"/>
          </a:p>
        </p:txBody>
      </p:sp>
    </p:spTree>
    <p:extLst>
      <p:ext uri="{BB962C8B-B14F-4D97-AF65-F5344CB8AC3E}">
        <p14:creationId xmlns:p14="http://schemas.microsoft.com/office/powerpoint/2010/main" val="229362379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DCCE3-8465-4191-991C-13C05622C62D}"/>
              </a:ext>
            </a:extLst>
          </p:cNvPr>
          <p:cNvSpPr>
            <a:spLocks noGrp="1"/>
          </p:cNvSpPr>
          <p:nvPr>
            <p:ph type="title"/>
          </p:nvPr>
        </p:nvSpPr>
        <p:spPr/>
        <p:txBody>
          <a:bodyPr>
            <a:normAutofit/>
          </a:bodyPr>
          <a:lstStyle/>
          <a:p>
            <a:r>
              <a:rPr lang="en-US" dirty="0"/>
              <a:t>Educational Components</a:t>
            </a:r>
          </a:p>
        </p:txBody>
      </p:sp>
      <p:sp>
        <p:nvSpPr>
          <p:cNvPr id="3" name="Text Placeholder 2">
            <a:extLst>
              <a:ext uri="{FF2B5EF4-FFF2-40B4-BE49-F238E27FC236}">
                <a16:creationId xmlns:a16="http://schemas.microsoft.com/office/drawing/2014/main" id="{317B3525-821C-492A-BBFC-2B4170309651}"/>
              </a:ext>
            </a:extLst>
          </p:cNvPr>
          <p:cNvSpPr>
            <a:spLocks noGrp="1"/>
          </p:cNvSpPr>
          <p:nvPr>
            <p:ph idx="1"/>
          </p:nvPr>
        </p:nvSpPr>
        <p:spPr/>
        <p:txBody>
          <a:bodyPr/>
          <a:lstStyle/>
          <a:p>
            <a:r>
              <a:rPr lang="en-US" dirty="0"/>
              <a:t>General security training and awareness is the responsibility of HR and is often associated with employee orientation and initial new-hire training</a:t>
            </a:r>
          </a:p>
          <a:p>
            <a:r>
              <a:rPr lang="en-US" dirty="0"/>
              <a:t>Role-based issues and responsibilities are addressed within the business unit</a:t>
            </a:r>
          </a:p>
          <a:p>
            <a:r>
              <a:rPr lang="en-US" dirty="0"/>
              <a:t>Online testing can help ensure that information was understood</a:t>
            </a:r>
          </a:p>
        </p:txBody>
      </p:sp>
      <p:sp>
        <p:nvSpPr>
          <p:cNvPr id="4" name="Slide Number Placeholder 3">
            <a:extLst>
              <a:ext uri="{FF2B5EF4-FFF2-40B4-BE49-F238E27FC236}">
                <a16:creationId xmlns:a16="http://schemas.microsoft.com/office/drawing/2014/main" id="{5209673C-7954-4D40-A589-12BE2E23A874}"/>
              </a:ext>
            </a:extLst>
          </p:cNvPr>
          <p:cNvSpPr>
            <a:spLocks noGrp="1"/>
          </p:cNvSpPr>
          <p:nvPr>
            <p:ph type="sldNum" sz="quarter" idx="12"/>
          </p:nvPr>
        </p:nvSpPr>
        <p:spPr/>
        <p:txBody>
          <a:bodyPr/>
          <a:lstStyle/>
          <a:p>
            <a:fld id="{00000000-1234-1234-1234-123412341234}" type="slidenum">
              <a:rPr lang="en-US" smtClean="0"/>
              <a:pPr/>
              <a:t>208</a:t>
            </a:fld>
            <a:endParaRPr lang="en-US"/>
          </a:p>
        </p:txBody>
      </p:sp>
    </p:spTree>
    <p:extLst>
      <p:ext uri="{BB962C8B-B14F-4D97-AF65-F5344CB8AC3E}">
        <p14:creationId xmlns:p14="http://schemas.microsoft.com/office/powerpoint/2010/main" val="263438309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C6CC3-7FE1-4D9F-B342-8D57CEA5AF1D}"/>
              </a:ext>
            </a:extLst>
          </p:cNvPr>
          <p:cNvSpPr>
            <a:spLocks noGrp="1"/>
          </p:cNvSpPr>
          <p:nvPr>
            <p:ph type="title"/>
          </p:nvPr>
        </p:nvSpPr>
        <p:spPr/>
        <p:txBody>
          <a:bodyPr/>
          <a:lstStyle/>
          <a:p>
            <a:r>
              <a:rPr lang="en-US" dirty="0"/>
              <a:t>Security Program Operations</a:t>
            </a:r>
          </a:p>
        </p:txBody>
      </p:sp>
      <p:sp>
        <p:nvSpPr>
          <p:cNvPr id="4" name="Text Placeholder 3">
            <a:extLst>
              <a:ext uri="{FF2B5EF4-FFF2-40B4-BE49-F238E27FC236}">
                <a16:creationId xmlns:a16="http://schemas.microsoft.com/office/drawing/2014/main" id="{315E76D5-4399-4B95-99A3-AE3500BEF266}"/>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E65688C8-76A5-4060-A34A-22D25C5C5501}"/>
              </a:ext>
            </a:extLst>
          </p:cNvPr>
          <p:cNvSpPr>
            <a:spLocks noGrp="1"/>
          </p:cNvSpPr>
          <p:nvPr>
            <p:ph type="sldNum" sz="quarter" idx="12"/>
          </p:nvPr>
        </p:nvSpPr>
        <p:spPr/>
        <p:txBody>
          <a:bodyPr/>
          <a:lstStyle/>
          <a:p>
            <a:fld id="{00000000-1234-1234-1234-123412341234}" type="slidenum">
              <a:rPr lang="en-US" smtClean="0"/>
              <a:pPr/>
              <a:t>209</a:t>
            </a:fld>
            <a:endParaRPr lang="en-US"/>
          </a:p>
        </p:txBody>
      </p:sp>
    </p:spTree>
    <p:extLst>
      <p:ext uri="{BB962C8B-B14F-4D97-AF65-F5344CB8AC3E}">
        <p14:creationId xmlns:p14="http://schemas.microsoft.com/office/powerpoint/2010/main" val="2991232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txBox="1">
            <a:spLocks noGrp="1"/>
          </p:cNvSpPr>
          <p:nvPr>
            <p:ph type="title"/>
          </p:nvPr>
        </p:nvSpPr>
        <p:spPr>
          <a:xfrm>
            <a:off x="1009608" y="920549"/>
            <a:ext cx="10515600" cy="789637"/>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The Information Security Triad</a:t>
            </a:r>
            <a:endParaRPr sz="1600" dirty="0">
              <a:latin typeface="Assistant"/>
              <a:ea typeface="Assistant"/>
              <a:cs typeface="Assistant"/>
              <a:sym typeface="Assistant"/>
            </a:endParaRPr>
          </a:p>
        </p:txBody>
      </p:sp>
      <p:pic>
        <p:nvPicPr>
          <p:cNvPr id="8" name="Content Placeholder 7" descr="A picture containing graphics, toy, clock&#10;&#10;Description automatically generated">
            <a:extLst>
              <a:ext uri="{FF2B5EF4-FFF2-40B4-BE49-F238E27FC236}">
                <a16:creationId xmlns:a16="http://schemas.microsoft.com/office/drawing/2014/main" id="{7B080F58-CD97-4BE3-9CC3-FFB986D02AD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99922" y="1908227"/>
            <a:ext cx="4351338" cy="4351338"/>
          </a:xfrm>
        </p:spPr>
      </p:pic>
      <p:sp>
        <p:nvSpPr>
          <p:cNvPr id="181" name="Google Shape;181;p29"/>
          <p:cNvSpPr txBox="1">
            <a:spLocks noGrp="1"/>
          </p:cNvSpPr>
          <p:nvPr>
            <p:ph type="sldNum" sz="quarter" idx="4294967295"/>
          </p:nvPr>
        </p:nvSpPr>
        <p:spPr>
          <a:xfrm>
            <a:off x="9448800" y="6356350"/>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21</a:t>
            </a:fld>
            <a:endParaRPr kern="0">
              <a:solidFill>
                <a:srgbClr val="000000"/>
              </a:solidFill>
            </a:endParaRPr>
          </a:p>
        </p:txBody>
      </p:sp>
      <p:grpSp>
        <p:nvGrpSpPr>
          <p:cNvPr id="13" name="Group 12">
            <a:extLst>
              <a:ext uri="{FF2B5EF4-FFF2-40B4-BE49-F238E27FC236}">
                <a16:creationId xmlns:a16="http://schemas.microsoft.com/office/drawing/2014/main" id="{3C17BE86-FB95-41F7-BB7B-C9EE46E686D4}"/>
              </a:ext>
            </a:extLst>
          </p:cNvPr>
          <p:cNvGrpSpPr/>
          <p:nvPr/>
        </p:nvGrpSpPr>
        <p:grpSpPr>
          <a:xfrm>
            <a:off x="1164536" y="2405102"/>
            <a:ext cx="5102872" cy="3532349"/>
            <a:chOff x="1196885" y="1490214"/>
            <a:chExt cx="5743404" cy="3444528"/>
          </a:xfrm>
        </p:grpSpPr>
        <p:sp>
          <p:nvSpPr>
            <p:cNvPr id="5" name="Isosceles Triangle 4">
              <a:extLst>
                <a:ext uri="{FF2B5EF4-FFF2-40B4-BE49-F238E27FC236}">
                  <a16:creationId xmlns:a16="http://schemas.microsoft.com/office/drawing/2014/main" id="{8BB37BB5-F88A-44FA-983F-FD944E4FB509}"/>
                </a:ext>
              </a:extLst>
            </p:cNvPr>
            <p:cNvSpPr/>
            <p:nvPr/>
          </p:nvSpPr>
          <p:spPr>
            <a:xfrm>
              <a:off x="1822853" y="1490214"/>
              <a:ext cx="3268454" cy="283470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3B0CFE6-D6C9-4071-B69C-98CA75EDEA45}"/>
                </a:ext>
              </a:extLst>
            </p:cNvPr>
            <p:cNvSpPr txBox="1"/>
            <p:nvPr/>
          </p:nvSpPr>
          <p:spPr>
            <a:xfrm>
              <a:off x="2569255" y="4486994"/>
              <a:ext cx="3268454" cy="447748"/>
            </a:xfrm>
            <a:prstGeom prst="rect">
              <a:avLst/>
            </a:prstGeom>
            <a:noFill/>
          </p:spPr>
          <p:txBody>
            <a:bodyPr wrap="square" rtlCol="0">
              <a:spAutoFit/>
            </a:bodyPr>
            <a:lstStyle/>
            <a:p>
              <a:r>
                <a:rPr lang="en-US" dirty="0"/>
                <a:t>Confidentiality</a:t>
              </a:r>
            </a:p>
          </p:txBody>
        </p:sp>
        <p:sp>
          <p:nvSpPr>
            <p:cNvPr id="11" name="TextBox 10">
              <a:extLst>
                <a:ext uri="{FF2B5EF4-FFF2-40B4-BE49-F238E27FC236}">
                  <a16:creationId xmlns:a16="http://schemas.microsoft.com/office/drawing/2014/main" id="{558E14C1-2A10-4684-BEB0-E1052024ABA8}"/>
                </a:ext>
              </a:extLst>
            </p:cNvPr>
            <p:cNvSpPr txBox="1"/>
            <p:nvPr/>
          </p:nvSpPr>
          <p:spPr>
            <a:xfrm>
              <a:off x="4735130" y="2459818"/>
              <a:ext cx="2205159" cy="447748"/>
            </a:xfrm>
            <a:prstGeom prst="rect">
              <a:avLst/>
            </a:prstGeom>
            <a:noFill/>
          </p:spPr>
          <p:txBody>
            <a:bodyPr wrap="square" rtlCol="0">
              <a:spAutoFit/>
            </a:bodyPr>
            <a:lstStyle/>
            <a:p>
              <a:r>
                <a:rPr lang="en-US" dirty="0"/>
                <a:t>Availability</a:t>
              </a:r>
            </a:p>
          </p:txBody>
        </p:sp>
        <p:sp>
          <p:nvSpPr>
            <p:cNvPr id="12" name="TextBox 11">
              <a:extLst>
                <a:ext uri="{FF2B5EF4-FFF2-40B4-BE49-F238E27FC236}">
                  <a16:creationId xmlns:a16="http://schemas.microsoft.com/office/drawing/2014/main" id="{5A62D8EF-F851-455C-9914-FCCBD7299248}"/>
                </a:ext>
              </a:extLst>
            </p:cNvPr>
            <p:cNvSpPr txBox="1"/>
            <p:nvPr/>
          </p:nvSpPr>
          <p:spPr>
            <a:xfrm>
              <a:off x="1196885" y="2459818"/>
              <a:ext cx="1165435" cy="447748"/>
            </a:xfrm>
            <a:prstGeom prst="rect">
              <a:avLst/>
            </a:prstGeom>
            <a:noFill/>
          </p:spPr>
          <p:txBody>
            <a:bodyPr wrap="square" rtlCol="0">
              <a:spAutoFit/>
            </a:bodyPr>
            <a:lstStyle/>
            <a:p>
              <a:r>
                <a:rPr lang="en-US" dirty="0"/>
                <a:t>Integrity</a:t>
              </a:r>
            </a:p>
          </p:txBody>
        </p:sp>
      </p:grpSp>
      <p:grpSp>
        <p:nvGrpSpPr>
          <p:cNvPr id="14" name="Group 13">
            <a:extLst>
              <a:ext uri="{FF2B5EF4-FFF2-40B4-BE49-F238E27FC236}">
                <a16:creationId xmlns:a16="http://schemas.microsoft.com/office/drawing/2014/main" id="{4696DFAC-85C8-46E1-B6AC-1501F3AAE8FB}"/>
              </a:ext>
            </a:extLst>
          </p:cNvPr>
          <p:cNvGrpSpPr/>
          <p:nvPr/>
        </p:nvGrpSpPr>
        <p:grpSpPr>
          <a:xfrm>
            <a:off x="6710737" y="4480453"/>
            <a:ext cx="4944088" cy="369332"/>
            <a:chOff x="6749926" y="4508428"/>
            <a:chExt cx="4944088" cy="369332"/>
          </a:xfrm>
        </p:grpSpPr>
        <p:sp>
          <p:nvSpPr>
            <p:cNvPr id="9" name="TextBox 8">
              <a:extLst>
                <a:ext uri="{FF2B5EF4-FFF2-40B4-BE49-F238E27FC236}">
                  <a16:creationId xmlns:a16="http://schemas.microsoft.com/office/drawing/2014/main" id="{3AA66220-EEC2-42B1-B9A9-D136776659D1}"/>
                </a:ext>
              </a:extLst>
            </p:cNvPr>
            <p:cNvSpPr txBox="1"/>
            <p:nvPr/>
          </p:nvSpPr>
          <p:spPr>
            <a:xfrm flipH="1">
              <a:off x="6749926" y="4508428"/>
              <a:ext cx="1453291" cy="369332"/>
            </a:xfrm>
            <a:prstGeom prst="rect">
              <a:avLst/>
            </a:prstGeom>
            <a:noFill/>
          </p:spPr>
          <p:txBody>
            <a:bodyPr wrap="square" rtlCol="0">
              <a:spAutoFit/>
            </a:bodyPr>
            <a:lstStyle/>
            <a:p>
              <a:r>
                <a:rPr lang="en-US" dirty="0"/>
                <a:t>Security</a:t>
              </a:r>
            </a:p>
          </p:txBody>
        </p:sp>
        <p:sp>
          <p:nvSpPr>
            <p:cNvPr id="16" name="TextBox 15">
              <a:extLst>
                <a:ext uri="{FF2B5EF4-FFF2-40B4-BE49-F238E27FC236}">
                  <a16:creationId xmlns:a16="http://schemas.microsoft.com/office/drawing/2014/main" id="{57333046-91F2-48AD-9D06-E5371F10A698}"/>
                </a:ext>
              </a:extLst>
            </p:cNvPr>
            <p:cNvSpPr txBox="1"/>
            <p:nvPr/>
          </p:nvSpPr>
          <p:spPr>
            <a:xfrm>
              <a:off x="8959920" y="4508428"/>
              <a:ext cx="2734094" cy="369332"/>
            </a:xfrm>
            <a:prstGeom prst="rect">
              <a:avLst/>
            </a:prstGeom>
            <a:noFill/>
          </p:spPr>
          <p:txBody>
            <a:bodyPr wrap="square" rtlCol="0">
              <a:spAutoFit/>
            </a:bodyPr>
            <a:lstStyle/>
            <a:p>
              <a:r>
                <a:rPr lang="en-US" dirty="0"/>
                <a:t>Performance</a:t>
              </a:r>
            </a:p>
          </p:txBody>
        </p:sp>
      </p:grpSp>
    </p:spTree>
    <p:extLst>
      <p:ext uri="{BB962C8B-B14F-4D97-AF65-F5344CB8AC3E}">
        <p14:creationId xmlns:p14="http://schemas.microsoft.com/office/powerpoint/2010/main" val="89016054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50AE2-F361-4866-AE82-04EB596E423C}"/>
              </a:ext>
            </a:extLst>
          </p:cNvPr>
          <p:cNvSpPr>
            <a:spLocks noGrp="1"/>
          </p:cNvSpPr>
          <p:nvPr>
            <p:ph type="title"/>
          </p:nvPr>
        </p:nvSpPr>
        <p:spPr/>
        <p:txBody>
          <a:bodyPr>
            <a:normAutofit/>
          </a:bodyPr>
          <a:lstStyle/>
          <a:p>
            <a:r>
              <a:rPr lang="en-US" dirty="0"/>
              <a:t>Security Program Operations</a:t>
            </a:r>
          </a:p>
        </p:txBody>
      </p:sp>
      <p:sp>
        <p:nvSpPr>
          <p:cNvPr id="3" name="Text Placeholder 2">
            <a:extLst>
              <a:ext uri="{FF2B5EF4-FFF2-40B4-BE49-F238E27FC236}">
                <a16:creationId xmlns:a16="http://schemas.microsoft.com/office/drawing/2014/main" id="{B6894318-0C1B-41E2-B786-E948A4C9277C}"/>
              </a:ext>
            </a:extLst>
          </p:cNvPr>
          <p:cNvSpPr>
            <a:spLocks noGrp="1"/>
          </p:cNvSpPr>
          <p:nvPr>
            <p:ph idx="1"/>
          </p:nvPr>
        </p:nvSpPr>
        <p:spPr/>
        <p:txBody>
          <a:bodyPr>
            <a:normAutofit/>
          </a:bodyPr>
          <a:lstStyle/>
          <a:p>
            <a:r>
              <a:rPr lang="en-US" sz="1733" dirty="0"/>
              <a:t>Event Monitoring</a:t>
            </a:r>
          </a:p>
          <a:p>
            <a:r>
              <a:rPr lang="en-US" sz="1733" dirty="0"/>
              <a:t>Vulnerability management</a:t>
            </a:r>
          </a:p>
          <a:p>
            <a:r>
              <a:rPr lang="en-US" sz="1733" dirty="0"/>
              <a:t>Secure engineering and development</a:t>
            </a:r>
          </a:p>
          <a:p>
            <a:r>
              <a:rPr lang="en-US" sz="1733" dirty="0"/>
              <a:t>Network protection</a:t>
            </a:r>
          </a:p>
          <a:p>
            <a:r>
              <a:rPr lang="en-US" sz="1733" dirty="0"/>
              <a:t>Endpoint protection and management</a:t>
            </a:r>
          </a:p>
          <a:p>
            <a:r>
              <a:rPr lang="en-US" sz="1733" dirty="0"/>
              <a:t>Identity and access management</a:t>
            </a:r>
          </a:p>
          <a:p>
            <a:r>
              <a:rPr lang="en-US" sz="1733" dirty="0"/>
              <a:t>Security incident management and BCP</a:t>
            </a:r>
          </a:p>
          <a:p>
            <a:r>
              <a:rPr lang="en-US" sz="1733" dirty="0"/>
              <a:t>Security awareness training</a:t>
            </a:r>
          </a:p>
          <a:p>
            <a:r>
              <a:rPr lang="en-US" sz="1733" dirty="0"/>
              <a:t>Managed security services providers</a:t>
            </a:r>
          </a:p>
          <a:p>
            <a:r>
              <a:rPr lang="en-US" sz="1733" dirty="0"/>
              <a:t>Data Security</a:t>
            </a:r>
          </a:p>
          <a:p>
            <a:r>
              <a:rPr lang="en-US" sz="1733" dirty="0"/>
              <a:t>Cloud Resource Management</a:t>
            </a:r>
          </a:p>
        </p:txBody>
      </p:sp>
      <p:sp>
        <p:nvSpPr>
          <p:cNvPr id="5" name="Slide Number Placeholder 4">
            <a:extLst>
              <a:ext uri="{FF2B5EF4-FFF2-40B4-BE49-F238E27FC236}">
                <a16:creationId xmlns:a16="http://schemas.microsoft.com/office/drawing/2014/main" id="{C8CB188B-8096-4A86-9FE6-69BDB7B90675}"/>
              </a:ext>
            </a:extLst>
          </p:cNvPr>
          <p:cNvSpPr>
            <a:spLocks noGrp="1"/>
          </p:cNvSpPr>
          <p:nvPr>
            <p:ph type="sldNum" sz="quarter" idx="12"/>
          </p:nvPr>
        </p:nvSpPr>
        <p:spPr/>
        <p:txBody>
          <a:bodyPr/>
          <a:lstStyle/>
          <a:p>
            <a:fld id="{00000000-1234-1234-1234-123412341234}" type="slidenum">
              <a:rPr lang="en-US" smtClean="0"/>
              <a:pPr/>
              <a:t>210</a:t>
            </a:fld>
            <a:endParaRPr lang="en-US"/>
          </a:p>
        </p:txBody>
      </p:sp>
    </p:spTree>
    <p:extLst>
      <p:ext uri="{BB962C8B-B14F-4D97-AF65-F5344CB8AC3E}">
        <p14:creationId xmlns:p14="http://schemas.microsoft.com/office/powerpoint/2010/main" val="410537287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63056-8BD2-4B66-A91F-EF9804F81504}"/>
              </a:ext>
            </a:extLst>
          </p:cNvPr>
          <p:cNvSpPr>
            <a:spLocks noGrp="1"/>
          </p:cNvSpPr>
          <p:nvPr>
            <p:ph type="title"/>
          </p:nvPr>
        </p:nvSpPr>
        <p:spPr/>
        <p:txBody>
          <a:bodyPr>
            <a:normAutofit/>
          </a:bodyPr>
          <a:lstStyle/>
          <a:p>
            <a:r>
              <a:rPr lang="en-US" dirty="0"/>
              <a:t>Event Monitoring</a:t>
            </a:r>
          </a:p>
        </p:txBody>
      </p:sp>
      <p:sp>
        <p:nvSpPr>
          <p:cNvPr id="3" name="Text Placeholder 2">
            <a:extLst>
              <a:ext uri="{FF2B5EF4-FFF2-40B4-BE49-F238E27FC236}">
                <a16:creationId xmlns:a16="http://schemas.microsoft.com/office/drawing/2014/main" id="{C7DAA9E6-A43B-4978-9D84-F671B3C892A2}"/>
              </a:ext>
            </a:extLst>
          </p:cNvPr>
          <p:cNvSpPr>
            <a:spLocks noGrp="1"/>
          </p:cNvSpPr>
          <p:nvPr>
            <p:ph idx="1"/>
          </p:nvPr>
        </p:nvSpPr>
        <p:spPr/>
        <p:txBody>
          <a:bodyPr>
            <a:normAutofit lnSpcReduction="10000"/>
          </a:bodyPr>
          <a:lstStyle/>
          <a:p>
            <a:r>
              <a:rPr lang="en-US" dirty="0"/>
              <a:t>Event monitoring is the practice of examining the events that are occurring on information systems, including applications, operating systems, database management systems, end-user devices, and every type and kind of network device, and being aware of what is going on throughout the entire operating environment.</a:t>
            </a:r>
          </a:p>
          <a:p>
            <a:pPr lvl="1">
              <a:lnSpc>
                <a:spcPct val="100000"/>
              </a:lnSpc>
              <a:spcBef>
                <a:spcPts val="800"/>
              </a:spcBef>
            </a:pPr>
            <a:r>
              <a:rPr lang="en-US" dirty="0"/>
              <a:t>Log Reviews</a:t>
            </a:r>
          </a:p>
          <a:p>
            <a:pPr lvl="1">
              <a:lnSpc>
                <a:spcPct val="100000"/>
              </a:lnSpc>
              <a:spcBef>
                <a:spcPts val="800"/>
              </a:spcBef>
            </a:pPr>
            <a:r>
              <a:rPr lang="en-US" dirty="0"/>
              <a:t>Honeypots</a:t>
            </a:r>
          </a:p>
          <a:p>
            <a:pPr lvl="1">
              <a:lnSpc>
                <a:spcPct val="100000"/>
              </a:lnSpc>
              <a:spcBef>
                <a:spcPts val="800"/>
              </a:spcBef>
            </a:pPr>
            <a:r>
              <a:rPr lang="en-US" dirty="0"/>
              <a:t>IDS/IPS</a:t>
            </a:r>
          </a:p>
          <a:p>
            <a:pPr lvl="1">
              <a:lnSpc>
                <a:spcPct val="100000"/>
              </a:lnSpc>
              <a:spcBef>
                <a:spcPts val="800"/>
              </a:spcBef>
            </a:pPr>
            <a:r>
              <a:rPr lang="en-US" dirty="0"/>
              <a:t>SEIM Systems</a:t>
            </a:r>
          </a:p>
          <a:p>
            <a:pPr lvl="2">
              <a:lnSpc>
                <a:spcPct val="100000"/>
              </a:lnSpc>
              <a:spcBef>
                <a:spcPts val="800"/>
              </a:spcBef>
            </a:pPr>
            <a:r>
              <a:rPr lang="en-US" dirty="0"/>
              <a:t>Threat Intelligence from external sources</a:t>
            </a:r>
          </a:p>
          <a:p>
            <a:pPr lvl="2">
              <a:lnSpc>
                <a:spcPct val="100000"/>
              </a:lnSpc>
              <a:spcBef>
                <a:spcPts val="800"/>
              </a:spcBef>
            </a:pPr>
            <a:r>
              <a:rPr lang="en-US" dirty="0"/>
              <a:t>Orchestration</a:t>
            </a:r>
          </a:p>
          <a:p>
            <a:endParaRPr lang="en-US" dirty="0"/>
          </a:p>
          <a:p>
            <a:endParaRPr lang="en-US" dirty="0"/>
          </a:p>
        </p:txBody>
      </p:sp>
      <p:sp>
        <p:nvSpPr>
          <p:cNvPr id="6" name="Slide Number Placeholder 5">
            <a:extLst>
              <a:ext uri="{FF2B5EF4-FFF2-40B4-BE49-F238E27FC236}">
                <a16:creationId xmlns:a16="http://schemas.microsoft.com/office/drawing/2014/main" id="{7C5DAE6E-7AEA-4DB9-9EC1-38F9B9531A99}"/>
              </a:ext>
            </a:extLst>
          </p:cNvPr>
          <p:cNvSpPr>
            <a:spLocks noGrp="1"/>
          </p:cNvSpPr>
          <p:nvPr>
            <p:ph type="sldNum" sz="quarter" idx="12"/>
          </p:nvPr>
        </p:nvSpPr>
        <p:spPr/>
        <p:txBody>
          <a:bodyPr/>
          <a:lstStyle/>
          <a:p>
            <a:fld id="{00000000-1234-1234-1234-123412341234}" type="slidenum">
              <a:rPr lang="en-US" smtClean="0"/>
              <a:pPr/>
              <a:t>211</a:t>
            </a:fld>
            <a:endParaRPr lang="en-US"/>
          </a:p>
        </p:txBody>
      </p:sp>
      <p:sp>
        <p:nvSpPr>
          <p:cNvPr id="5" name="Rectangle 4">
            <a:extLst>
              <a:ext uri="{FF2B5EF4-FFF2-40B4-BE49-F238E27FC236}">
                <a16:creationId xmlns:a16="http://schemas.microsoft.com/office/drawing/2014/main" id="{1D1EEE08-FA5C-4923-A117-0230F99AF58F}"/>
              </a:ext>
            </a:extLst>
          </p:cNvPr>
          <p:cNvSpPr/>
          <p:nvPr/>
        </p:nvSpPr>
        <p:spPr>
          <a:xfrm>
            <a:off x="1378527" y="5751764"/>
            <a:ext cx="10216573" cy="256545"/>
          </a:xfrm>
          <a:prstGeom prst="rect">
            <a:avLst/>
          </a:prstGeom>
        </p:spPr>
        <p:txBody>
          <a:bodyPr wrap="square">
            <a:spAutoFit/>
          </a:bodyPr>
          <a:lstStyle/>
          <a:p>
            <a:r>
              <a:rPr lang="en-US" sz="1067" dirty="0"/>
              <a:t>Gregory, Peter H.. CISM Certified Information Security Manager All-in-One Exam Guide (Kindle Locations 7128-7130). McGraw-Hill Education. Kindle Edition. </a:t>
            </a:r>
          </a:p>
        </p:txBody>
      </p:sp>
    </p:spTree>
    <p:extLst>
      <p:ext uri="{BB962C8B-B14F-4D97-AF65-F5344CB8AC3E}">
        <p14:creationId xmlns:p14="http://schemas.microsoft.com/office/powerpoint/2010/main" val="412409140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C6FBB-F4A8-44DB-9C3A-9DC76259EB34}"/>
              </a:ext>
            </a:extLst>
          </p:cNvPr>
          <p:cNvSpPr>
            <a:spLocks noGrp="1"/>
          </p:cNvSpPr>
          <p:nvPr>
            <p:ph type="title"/>
          </p:nvPr>
        </p:nvSpPr>
        <p:spPr/>
        <p:txBody>
          <a:bodyPr>
            <a:normAutofit/>
          </a:bodyPr>
          <a:lstStyle/>
          <a:p>
            <a:r>
              <a:rPr lang="en-US" dirty="0"/>
              <a:t>Vulnerability Management</a:t>
            </a:r>
          </a:p>
        </p:txBody>
      </p:sp>
      <p:sp>
        <p:nvSpPr>
          <p:cNvPr id="3" name="Text Placeholder 2">
            <a:extLst>
              <a:ext uri="{FF2B5EF4-FFF2-40B4-BE49-F238E27FC236}">
                <a16:creationId xmlns:a16="http://schemas.microsoft.com/office/drawing/2014/main" id="{92CE7230-B245-4559-803B-C2D977FAAE9D}"/>
              </a:ext>
            </a:extLst>
          </p:cNvPr>
          <p:cNvSpPr>
            <a:spLocks noGrp="1"/>
          </p:cNvSpPr>
          <p:nvPr>
            <p:ph idx="1"/>
          </p:nvPr>
        </p:nvSpPr>
        <p:spPr/>
        <p:txBody>
          <a:bodyPr/>
          <a:lstStyle/>
          <a:p>
            <a:r>
              <a:rPr lang="en-US" dirty="0"/>
              <a:t>Vulnerability management is the practice of periodically examining information systems (including but not limited to operating systems, subsystems such as database management systems, applications, and network devices) for the purpose of discovering exploitable vulnerabilities, related analysis, and decisions about remediation. Organizations employ vulnerability management as a primary activity to reduce the likelihood of successful attacks on their IT environment.</a:t>
            </a:r>
          </a:p>
          <a:p>
            <a:pPr lvl="1">
              <a:lnSpc>
                <a:spcPct val="100000"/>
              </a:lnSpc>
              <a:spcBef>
                <a:spcPts val="800"/>
              </a:spcBef>
            </a:pPr>
            <a:r>
              <a:rPr lang="en-US" dirty="0"/>
              <a:t>Security Scan</a:t>
            </a:r>
          </a:p>
          <a:p>
            <a:pPr lvl="1">
              <a:lnSpc>
                <a:spcPct val="100000"/>
              </a:lnSpc>
              <a:spcBef>
                <a:spcPts val="800"/>
              </a:spcBef>
            </a:pPr>
            <a:r>
              <a:rPr lang="en-US" dirty="0"/>
              <a:t>Vulnerability Assessment</a:t>
            </a:r>
          </a:p>
          <a:p>
            <a:pPr lvl="1">
              <a:lnSpc>
                <a:spcPct val="100000"/>
              </a:lnSpc>
              <a:spcBef>
                <a:spcPts val="800"/>
              </a:spcBef>
            </a:pPr>
            <a:r>
              <a:rPr lang="en-US" dirty="0"/>
              <a:t>Penetration Test</a:t>
            </a:r>
          </a:p>
          <a:p>
            <a:endParaRPr lang="en-US" dirty="0"/>
          </a:p>
        </p:txBody>
      </p:sp>
      <p:sp>
        <p:nvSpPr>
          <p:cNvPr id="7" name="Slide Number Placeholder 6">
            <a:extLst>
              <a:ext uri="{FF2B5EF4-FFF2-40B4-BE49-F238E27FC236}">
                <a16:creationId xmlns:a16="http://schemas.microsoft.com/office/drawing/2014/main" id="{0210C369-0D3D-4E76-B1F1-ABC46760417F}"/>
              </a:ext>
            </a:extLst>
          </p:cNvPr>
          <p:cNvSpPr>
            <a:spLocks noGrp="1"/>
          </p:cNvSpPr>
          <p:nvPr>
            <p:ph type="sldNum" sz="quarter" idx="12"/>
          </p:nvPr>
        </p:nvSpPr>
        <p:spPr/>
        <p:txBody>
          <a:bodyPr/>
          <a:lstStyle/>
          <a:p>
            <a:fld id="{00000000-1234-1234-1234-123412341234}" type="slidenum">
              <a:rPr lang="en-US" smtClean="0"/>
              <a:pPr/>
              <a:t>212</a:t>
            </a:fld>
            <a:endParaRPr lang="en-US"/>
          </a:p>
        </p:txBody>
      </p:sp>
      <p:sp>
        <p:nvSpPr>
          <p:cNvPr id="4" name="Rectangle 3">
            <a:extLst>
              <a:ext uri="{FF2B5EF4-FFF2-40B4-BE49-F238E27FC236}">
                <a16:creationId xmlns:a16="http://schemas.microsoft.com/office/drawing/2014/main" id="{AC24CAFF-1265-4E32-A862-6C3754DD86FD}"/>
              </a:ext>
            </a:extLst>
          </p:cNvPr>
          <p:cNvSpPr/>
          <p:nvPr/>
        </p:nvSpPr>
        <p:spPr>
          <a:xfrm>
            <a:off x="720437" y="5946300"/>
            <a:ext cx="11601836" cy="256545"/>
          </a:xfrm>
          <a:prstGeom prst="rect">
            <a:avLst/>
          </a:prstGeom>
        </p:spPr>
        <p:txBody>
          <a:bodyPr wrap="square">
            <a:spAutoFit/>
          </a:bodyPr>
          <a:lstStyle/>
          <a:p>
            <a:r>
              <a:rPr lang="en-US" sz="1067" dirty="0"/>
              <a:t>Gregory, Peter H.. CISM Certified Information Security Manager All-in-One Exam Guide (Kindle Locations 7161-7165). McGraw-Hill Education. Kindle Edition. </a:t>
            </a:r>
          </a:p>
        </p:txBody>
      </p:sp>
    </p:spTree>
    <p:extLst>
      <p:ext uri="{BB962C8B-B14F-4D97-AF65-F5344CB8AC3E}">
        <p14:creationId xmlns:p14="http://schemas.microsoft.com/office/powerpoint/2010/main" val="93596464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4CFAC-B55E-4E35-BBC4-FADC883E8123}"/>
              </a:ext>
            </a:extLst>
          </p:cNvPr>
          <p:cNvSpPr>
            <a:spLocks noGrp="1"/>
          </p:cNvSpPr>
          <p:nvPr>
            <p:ph type="title"/>
          </p:nvPr>
        </p:nvSpPr>
        <p:spPr/>
        <p:txBody>
          <a:bodyPr>
            <a:normAutofit/>
          </a:bodyPr>
          <a:lstStyle/>
          <a:p>
            <a:r>
              <a:rPr lang="en-US" dirty="0"/>
              <a:t>Secure Engineering and Development</a:t>
            </a:r>
          </a:p>
        </p:txBody>
      </p:sp>
      <p:sp>
        <p:nvSpPr>
          <p:cNvPr id="3" name="Text Placeholder 2">
            <a:extLst>
              <a:ext uri="{FF2B5EF4-FFF2-40B4-BE49-F238E27FC236}">
                <a16:creationId xmlns:a16="http://schemas.microsoft.com/office/drawing/2014/main" id="{F7AD4957-2817-481E-8B07-1816A627A15B}"/>
              </a:ext>
            </a:extLst>
          </p:cNvPr>
          <p:cNvSpPr>
            <a:spLocks noGrp="1"/>
          </p:cNvSpPr>
          <p:nvPr>
            <p:ph idx="1"/>
          </p:nvPr>
        </p:nvSpPr>
        <p:spPr/>
        <p:txBody>
          <a:bodyPr>
            <a:normAutofit/>
          </a:bodyPr>
          <a:lstStyle/>
          <a:p>
            <a:r>
              <a:rPr lang="en-US" sz="1467" dirty="0"/>
              <a:t>Security can add value at each stage of the development cycle: </a:t>
            </a:r>
          </a:p>
          <a:p>
            <a:r>
              <a:rPr lang="en-US" sz="1467" dirty="0"/>
              <a:t>Conceptual : Feasibility studies and initial risk assessments--Broad understanding of security framework   </a:t>
            </a:r>
          </a:p>
          <a:p>
            <a:r>
              <a:rPr lang="en-US" sz="1467" dirty="0"/>
              <a:t>Requirements:</a:t>
            </a:r>
          </a:p>
          <a:p>
            <a:pPr lvl="1">
              <a:lnSpc>
                <a:spcPct val="100000"/>
              </a:lnSpc>
              <a:spcBef>
                <a:spcPts val="800"/>
              </a:spcBef>
            </a:pPr>
            <a:r>
              <a:rPr lang="en-US" sz="1467" dirty="0"/>
              <a:t>Functional Analysis---Customer provides the requirements of the system or product—functional requirements should include security</a:t>
            </a:r>
          </a:p>
          <a:p>
            <a:pPr lvl="1">
              <a:lnSpc>
                <a:spcPct val="100000"/>
              </a:lnSpc>
              <a:spcBef>
                <a:spcPts val="800"/>
              </a:spcBef>
            </a:pPr>
            <a:r>
              <a:rPr lang="en-US" sz="1467" dirty="0"/>
              <a:t>System Analysis—Developers determine the security specifications and plan for implementation of security checkpoints</a:t>
            </a:r>
          </a:p>
          <a:p>
            <a:r>
              <a:rPr lang="en-US" sz="1467" dirty="0"/>
              <a:t>Design:  Developers plan for implementation of security per requirements.  Security is provided for in budget and schedule.  Design reviews will help ensure that security remains a focus</a:t>
            </a:r>
          </a:p>
          <a:p>
            <a:r>
              <a:rPr lang="en-US" sz="1467" dirty="0"/>
              <a:t> Security checkpoints are created along the way.</a:t>
            </a:r>
          </a:p>
          <a:p>
            <a:r>
              <a:rPr lang="en-US" sz="1467" dirty="0"/>
              <a:t>Engineering and development: Developers Implement determined security within the code.  Unit testing ensures structure and logic of code. in the right direction. </a:t>
            </a:r>
          </a:p>
          <a:p>
            <a:r>
              <a:rPr lang="en-US" sz="1467" dirty="0"/>
              <a:t> Testing:  Certification ensures the technical security features of a product meet the developer’s description.  If so, the product is verified.  Accreditation/Authorization is senior management’s decision to implement the product, as it solves the problem it was designed to solve.  The product is now validated.</a:t>
            </a:r>
          </a:p>
        </p:txBody>
      </p:sp>
      <p:sp>
        <p:nvSpPr>
          <p:cNvPr id="4" name="Slide Number Placeholder 3">
            <a:extLst>
              <a:ext uri="{FF2B5EF4-FFF2-40B4-BE49-F238E27FC236}">
                <a16:creationId xmlns:a16="http://schemas.microsoft.com/office/drawing/2014/main" id="{234B2805-5453-4967-A028-5CE676F36FF4}"/>
              </a:ext>
            </a:extLst>
          </p:cNvPr>
          <p:cNvSpPr>
            <a:spLocks noGrp="1"/>
          </p:cNvSpPr>
          <p:nvPr>
            <p:ph type="sldNum" sz="quarter" idx="12"/>
          </p:nvPr>
        </p:nvSpPr>
        <p:spPr/>
        <p:txBody>
          <a:bodyPr/>
          <a:lstStyle/>
          <a:p>
            <a:fld id="{00000000-1234-1234-1234-123412341234}" type="slidenum">
              <a:rPr lang="en-US" smtClean="0"/>
              <a:pPr/>
              <a:t>213</a:t>
            </a:fld>
            <a:endParaRPr lang="en-US"/>
          </a:p>
        </p:txBody>
      </p:sp>
    </p:spTree>
    <p:extLst>
      <p:ext uri="{BB962C8B-B14F-4D97-AF65-F5344CB8AC3E}">
        <p14:creationId xmlns:p14="http://schemas.microsoft.com/office/powerpoint/2010/main" val="26878747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13F4D-21B3-48FD-9BE8-D5240EFF9990}"/>
              </a:ext>
            </a:extLst>
          </p:cNvPr>
          <p:cNvSpPr>
            <a:spLocks noGrp="1"/>
          </p:cNvSpPr>
          <p:nvPr>
            <p:ph type="title"/>
          </p:nvPr>
        </p:nvSpPr>
        <p:spPr/>
        <p:txBody>
          <a:bodyPr>
            <a:normAutofit fontScale="90000"/>
          </a:bodyPr>
          <a:lstStyle/>
          <a:p>
            <a:r>
              <a:rPr lang="en-US" dirty="0"/>
              <a:t>Secure Engineering and Development:  STRIDE</a:t>
            </a:r>
          </a:p>
        </p:txBody>
      </p:sp>
      <p:sp>
        <p:nvSpPr>
          <p:cNvPr id="3" name="Content Placeholder 2">
            <a:extLst>
              <a:ext uri="{FF2B5EF4-FFF2-40B4-BE49-F238E27FC236}">
                <a16:creationId xmlns:a16="http://schemas.microsoft.com/office/drawing/2014/main" id="{C835D810-8703-4501-8E83-454694AD58D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38373475-A8BA-434F-94A5-935EF60BBCC7}"/>
              </a:ext>
            </a:extLst>
          </p:cNvPr>
          <p:cNvSpPr>
            <a:spLocks noGrp="1"/>
          </p:cNvSpPr>
          <p:nvPr>
            <p:ph type="sldNum" sz="quarter" idx="12"/>
          </p:nvPr>
        </p:nvSpPr>
        <p:spPr/>
        <p:txBody>
          <a:bodyPr/>
          <a:lstStyle/>
          <a:p>
            <a:fld id="{00000000-1234-1234-1234-123412341234}" type="slidenum">
              <a:rPr lang="en-US" smtClean="0"/>
              <a:pPr/>
              <a:t>214</a:t>
            </a:fld>
            <a:endParaRPr lang="en-US"/>
          </a:p>
        </p:txBody>
      </p:sp>
      <p:graphicFrame>
        <p:nvGraphicFramePr>
          <p:cNvPr id="4" name="Content Placeholder 4">
            <a:extLst>
              <a:ext uri="{FF2B5EF4-FFF2-40B4-BE49-F238E27FC236}">
                <a16:creationId xmlns:a16="http://schemas.microsoft.com/office/drawing/2014/main" id="{637C9A47-3095-42EA-969D-AD29770D1F2E}"/>
              </a:ext>
            </a:extLst>
          </p:cNvPr>
          <p:cNvGraphicFramePr>
            <a:graphicFrameLocks/>
          </p:cNvGraphicFramePr>
          <p:nvPr>
            <p:extLst>
              <p:ext uri="{D42A27DB-BD31-4B8C-83A1-F6EECF244321}">
                <p14:modId xmlns:p14="http://schemas.microsoft.com/office/powerpoint/2010/main" val="4133262417"/>
              </p:ext>
            </p:extLst>
          </p:nvPr>
        </p:nvGraphicFramePr>
        <p:xfrm>
          <a:off x="1017847" y="1634833"/>
          <a:ext cx="10259754" cy="4265104"/>
        </p:xfrm>
        <a:graphic>
          <a:graphicData uri="http://schemas.openxmlformats.org/drawingml/2006/table">
            <a:tbl>
              <a:tblPr firstRow="1" bandRow="1">
                <a:tableStyleId>{5C22544A-7EE6-4342-B048-85BDC9FD1C3A}</a:tableStyleId>
              </a:tblPr>
              <a:tblGrid>
                <a:gridCol w="5129877">
                  <a:extLst>
                    <a:ext uri="{9D8B030D-6E8A-4147-A177-3AD203B41FA5}">
                      <a16:colId xmlns:a16="http://schemas.microsoft.com/office/drawing/2014/main" val="20000"/>
                    </a:ext>
                  </a:extLst>
                </a:gridCol>
                <a:gridCol w="5129877">
                  <a:extLst>
                    <a:ext uri="{9D8B030D-6E8A-4147-A177-3AD203B41FA5}">
                      <a16:colId xmlns:a16="http://schemas.microsoft.com/office/drawing/2014/main" val="20001"/>
                    </a:ext>
                  </a:extLst>
                </a:gridCol>
              </a:tblGrid>
              <a:tr h="539280">
                <a:tc>
                  <a:txBody>
                    <a:bodyPr/>
                    <a:lstStyle/>
                    <a:p>
                      <a:r>
                        <a:rPr lang="en-US" sz="2100" dirty="0">
                          <a:solidFill>
                            <a:schemeClr val="bg1"/>
                          </a:solidFill>
                        </a:rPr>
                        <a:t>Threat</a:t>
                      </a:r>
                    </a:p>
                  </a:txBody>
                  <a:tcPr marL="134112" marR="134112" marT="67056" marB="67056">
                    <a:solidFill>
                      <a:schemeClr val="tx1"/>
                    </a:solidFill>
                  </a:tcPr>
                </a:tc>
                <a:tc>
                  <a:txBody>
                    <a:bodyPr/>
                    <a:lstStyle/>
                    <a:p>
                      <a:r>
                        <a:rPr lang="en-US" sz="2100" dirty="0">
                          <a:solidFill>
                            <a:schemeClr val="bg1"/>
                          </a:solidFill>
                        </a:rPr>
                        <a:t>Mitigation</a:t>
                      </a:r>
                    </a:p>
                  </a:txBody>
                  <a:tcPr marL="134112" marR="134112" marT="67056" marB="67056">
                    <a:solidFill>
                      <a:schemeClr val="tx1"/>
                    </a:solidFill>
                  </a:tcPr>
                </a:tc>
                <a:extLst>
                  <a:ext uri="{0D108BD9-81ED-4DB2-BD59-A6C34878D82A}">
                    <a16:rowId xmlns:a16="http://schemas.microsoft.com/office/drawing/2014/main" val="10000"/>
                  </a:ext>
                </a:extLst>
              </a:tr>
              <a:tr h="539280">
                <a:tc>
                  <a:txBody>
                    <a:bodyPr/>
                    <a:lstStyle/>
                    <a:p>
                      <a:r>
                        <a:rPr lang="en-US" sz="2100" dirty="0">
                          <a:solidFill>
                            <a:schemeClr val="bg1"/>
                          </a:solidFill>
                        </a:rPr>
                        <a:t>Spoofing</a:t>
                      </a:r>
                    </a:p>
                  </a:txBody>
                  <a:tcPr marL="134112" marR="134112" marT="67056" marB="67056">
                    <a:solidFill>
                      <a:schemeClr val="tx1"/>
                    </a:solidFill>
                  </a:tcPr>
                </a:tc>
                <a:tc>
                  <a:txBody>
                    <a:bodyPr/>
                    <a:lstStyle/>
                    <a:p>
                      <a:r>
                        <a:rPr lang="en-US" sz="2100" dirty="0">
                          <a:solidFill>
                            <a:schemeClr val="bg1"/>
                          </a:solidFill>
                        </a:rPr>
                        <a:t>Authentication</a:t>
                      </a:r>
                    </a:p>
                  </a:txBody>
                  <a:tcPr marL="134112" marR="134112" marT="67056" marB="67056">
                    <a:solidFill>
                      <a:schemeClr val="tx1"/>
                    </a:solidFill>
                  </a:tcPr>
                </a:tc>
                <a:extLst>
                  <a:ext uri="{0D108BD9-81ED-4DB2-BD59-A6C34878D82A}">
                    <a16:rowId xmlns:a16="http://schemas.microsoft.com/office/drawing/2014/main" val="10001"/>
                  </a:ext>
                </a:extLst>
              </a:tr>
              <a:tr h="784352">
                <a:tc>
                  <a:txBody>
                    <a:bodyPr/>
                    <a:lstStyle/>
                    <a:p>
                      <a:r>
                        <a:rPr lang="en-US" sz="2100" dirty="0">
                          <a:solidFill>
                            <a:schemeClr val="bg1"/>
                          </a:solidFill>
                        </a:rPr>
                        <a:t>Tampering</a:t>
                      </a:r>
                    </a:p>
                  </a:txBody>
                  <a:tcPr marL="134112" marR="134112" marT="67056" marB="67056">
                    <a:solidFill>
                      <a:schemeClr val="tx1"/>
                    </a:solidFill>
                  </a:tcPr>
                </a:tc>
                <a:tc>
                  <a:txBody>
                    <a:bodyPr/>
                    <a:lstStyle/>
                    <a:p>
                      <a:r>
                        <a:rPr lang="en-US" sz="2100" dirty="0">
                          <a:solidFill>
                            <a:schemeClr val="bg1"/>
                          </a:solidFill>
                        </a:rPr>
                        <a:t>Integrity</a:t>
                      </a:r>
                      <a:r>
                        <a:rPr lang="en-US" sz="2100" baseline="0" dirty="0">
                          <a:solidFill>
                            <a:schemeClr val="bg1"/>
                          </a:solidFill>
                        </a:rPr>
                        <a:t> Verification (Hashes/Message Digests/CRCs)</a:t>
                      </a:r>
                      <a:endParaRPr lang="en-US" sz="2100" dirty="0">
                        <a:solidFill>
                          <a:schemeClr val="bg1"/>
                        </a:solidFill>
                      </a:endParaRPr>
                    </a:p>
                  </a:txBody>
                  <a:tcPr marL="134112" marR="134112" marT="67056" marB="67056">
                    <a:solidFill>
                      <a:schemeClr val="tx1"/>
                    </a:solidFill>
                  </a:tcPr>
                </a:tc>
                <a:extLst>
                  <a:ext uri="{0D108BD9-81ED-4DB2-BD59-A6C34878D82A}">
                    <a16:rowId xmlns:a16="http://schemas.microsoft.com/office/drawing/2014/main" val="10002"/>
                  </a:ext>
                </a:extLst>
              </a:tr>
              <a:tr h="539280">
                <a:tc>
                  <a:txBody>
                    <a:bodyPr/>
                    <a:lstStyle/>
                    <a:p>
                      <a:r>
                        <a:rPr lang="en-US" sz="2100" dirty="0">
                          <a:solidFill>
                            <a:schemeClr val="bg1"/>
                          </a:solidFill>
                        </a:rPr>
                        <a:t>Repudiation</a:t>
                      </a:r>
                    </a:p>
                  </a:txBody>
                  <a:tcPr marL="134112" marR="134112" marT="67056" marB="67056">
                    <a:solidFill>
                      <a:schemeClr val="tx1"/>
                    </a:solidFill>
                  </a:tcPr>
                </a:tc>
                <a:tc>
                  <a:txBody>
                    <a:bodyPr/>
                    <a:lstStyle/>
                    <a:p>
                      <a:r>
                        <a:rPr lang="en-US" sz="2100" dirty="0">
                          <a:solidFill>
                            <a:schemeClr val="tx1"/>
                          </a:solidFill>
                          <a:highlight>
                            <a:srgbClr val="FFFF00"/>
                          </a:highlight>
                        </a:rPr>
                        <a:t>Non-Repudiation (Digital Signatures)</a:t>
                      </a:r>
                      <a:r>
                        <a:rPr lang="en-US" sz="2100" dirty="0">
                          <a:solidFill>
                            <a:schemeClr val="bg1"/>
                          </a:solidFill>
                          <a:highlight>
                            <a:srgbClr val="FFFF00"/>
                          </a:highlight>
                        </a:rPr>
                        <a:t>)</a:t>
                      </a:r>
                    </a:p>
                  </a:txBody>
                  <a:tcPr marL="134112" marR="134112" marT="67056" marB="67056">
                    <a:solidFill>
                      <a:schemeClr val="tx1"/>
                    </a:solidFill>
                  </a:tcPr>
                </a:tc>
                <a:extLst>
                  <a:ext uri="{0D108BD9-81ED-4DB2-BD59-A6C34878D82A}">
                    <a16:rowId xmlns:a16="http://schemas.microsoft.com/office/drawing/2014/main" val="10003"/>
                  </a:ext>
                </a:extLst>
              </a:tr>
              <a:tr h="539280">
                <a:tc>
                  <a:txBody>
                    <a:bodyPr/>
                    <a:lstStyle/>
                    <a:p>
                      <a:r>
                        <a:rPr lang="en-US" sz="2100" dirty="0">
                          <a:solidFill>
                            <a:schemeClr val="bg1"/>
                          </a:solidFill>
                        </a:rPr>
                        <a:t>Information</a:t>
                      </a:r>
                      <a:r>
                        <a:rPr lang="en-US" sz="2100" baseline="0" dirty="0">
                          <a:solidFill>
                            <a:schemeClr val="bg1"/>
                          </a:solidFill>
                        </a:rPr>
                        <a:t> Disclosure</a:t>
                      </a:r>
                      <a:endParaRPr lang="en-US" sz="2100" dirty="0">
                        <a:solidFill>
                          <a:schemeClr val="bg1"/>
                        </a:solidFill>
                      </a:endParaRPr>
                    </a:p>
                  </a:txBody>
                  <a:tcPr marL="134112" marR="134112" marT="67056" marB="67056">
                    <a:solidFill>
                      <a:schemeClr val="tx1"/>
                    </a:solidFill>
                  </a:tcPr>
                </a:tc>
                <a:tc>
                  <a:txBody>
                    <a:bodyPr/>
                    <a:lstStyle/>
                    <a:p>
                      <a:r>
                        <a:rPr lang="en-US" sz="2100" dirty="0">
                          <a:solidFill>
                            <a:schemeClr val="bg1"/>
                          </a:solidFill>
                        </a:rPr>
                        <a:t>Confidentiality</a:t>
                      </a:r>
                      <a:r>
                        <a:rPr lang="en-US" sz="2100" baseline="0" dirty="0">
                          <a:solidFill>
                            <a:schemeClr val="bg1"/>
                          </a:solidFill>
                        </a:rPr>
                        <a:t> Through Encryption</a:t>
                      </a:r>
                      <a:endParaRPr lang="en-US" sz="2100" dirty="0">
                        <a:solidFill>
                          <a:schemeClr val="bg1"/>
                        </a:solidFill>
                      </a:endParaRPr>
                    </a:p>
                  </a:txBody>
                  <a:tcPr marL="134112" marR="134112" marT="67056" marB="67056">
                    <a:solidFill>
                      <a:schemeClr val="tx1"/>
                    </a:solidFill>
                  </a:tcPr>
                </a:tc>
                <a:extLst>
                  <a:ext uri="{0D108BD9-81ED-4DB2-BD59-A6C34878D82A}">
                    <a16:rowId xmlns:a16="http://schemas.microsoft.com/office/drawing/2014/main" val="10004"/>
                  </a:ext>
                </a:extLst>
              </a:tr>
              <a:tr h="784352">
                <a:tc>
                  <a:txBody>
                    <a:bodyPr/>
                    <a:lstStyle/>
                    <a:p>
                      <a:r>
                        <a:rPr lang="en-US" sz="2100" dirty="0">
                          <a:solidFill>
                            <a:schemeClr val="bg1"/>
                          </a:solidFill>
                        </a:rPr>
                        <a:t>Denial of Service</a:t>
                      </a:r>
                    </a:p>
                  </a:txBody>
                  <a:tcPr marL="134112" marR="134112" marT="67056" marB="67056">
                    <a:solidFill>
                      <a:schemeClr val="tx1"/>
                    </a:solidFill>
                  </a:tcPr>
                </a:tc>
                <a:tc>
                  <a:txBody>
                    <a:bodyPr/>
                    <a:lstStyle/>
                    <a:p>
                      <a:r>
                        <a:rPr lang="en-US" sz="2100" dirty="0">
                          <a:solidFill>
                            <a:schemeClr val="bg1"/>
                          </a:solidFill>
                        </a:rPr>
                        <a:t>High</a:t>
                      </a:r>
                      <a:r>
                        <a:rPr lang="en-US" sz="2100" baseline="0" dirty="0">
                          <a:solidFill>
                            <a:schemeClr val="bg1"/>
                          </a:solidFill>
                        </a:rPr>
                        <a:t> Availability/Redundancy/Fault Tolerance</a:t>
                      </a:r>
                      <a:endParaRPr lang="en-US" sz="2100" dirty="0">
                        <a:solidFill>
                          <a:schemeClr val="bg1"/>
                        </a:solidFill>
                      </a:endParaRPr>
                    </a:p>
                  </a:txBody>
                  <a:tcPr marL="134112" marR="134112" marT="67056" marB="67056">
                    <a:solidFill>
                      <a:schemeClr val="tx1"/>
                    </a:solidFill>
                  </a:tcPr>
                </a:tc>
                <a:extLst>
                  <a:ext uri="{0D108BD9-81ED-4DB2-BD59-A6C34878D82A}">
                    <a16:rowId xmlns:a16="http://schemas.microsoft.com/office/drawing/2014/main" val="10005"/>
                  </a:ext>
                </a:extLst>
              </a:tr>
              <a:tr h="539280">
                <a:tc>
                  <a:txBody>
                    <a:bodyPr/>
                    <a:lstStyle/>
                    <a:p>
                      <a:r>
                        <a:rPr lang="en-US" sz="2100" dirty="0">
                          <a:solidFill>
                            <a:schemeClr val="bg1"/>
                          </a:solidFill>
                        </a:rPr>
                        <a:t>Escalation of Privilege</a:t>
                      </a:r>
                    </a:p>
                  </a:txBody>
                  <a:tcPr marL="134112" marR="134112" marT="67056" marB="67056">
                    <a:solidFill>
                      <a:schemeClr val="tx1"/>
                    </a:solidFill>
                  </a:tcPr>
                </a:tc>
                <a:tc>
                  <a:txBody>
                    <a:bodyPr/>
                    <a:lstStyle/>
                    <a:p>
                      <a:r>
                        <a:rPr lang="en-US" sz="2100" dirty="0">
                          <a:solidFill>
                            <a:schemeClr val="bg1"/>
                          </a:solidFill>
                        </a:rPr>
                        <a:t>Authorization</a:t>
                      </a:r>
                    </a:p>
                  </a:txBody>
                  <a:tcPr marL="134112" marR="134112" marT="67056" marB="67056">
                    <a:solidFill>
                      <a:schemeClr val="tx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88122792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0A38F-E543-4461-81DE-EA2D452F3740}"/>
              </a:ext>
            </a:extLst>
          </p:cNvPr>
          <p:cNvSpPr>
            <a:spLocks noGrp="1"/>
          </p:cNvSpPr>
          <p:nvPr>
            <p:ph type="title"/>
          </p:nvPr>
        </p:nvSpPr>
        <p:spPr/>
        <p:txBody>
          <a:bodyPr>
            <a:normAutofit/>
          </a:bodyPr>
          <a:lstStyle/>
          <a:p>
            <a:r>
              <a:rPr lang="en-US" dirty="0"/>
              <a:t>Network Protection:  Segmentation (1/6)</a:t>
            </a:r>
          </a:p>
        </p:txBody>
      </p:sp>
      <p:sp>
        <p:nvSpPr>
          <p:cNvPr id="3" name="Text Placeholder 2">
            <a:extLst>
              <a:ext uri="{FF2B5EF4-FFF2-40B4-BE49-F238E27FC236}">
                <a16:creationId xmlns:a16="http://schemas.microsoft.com/office/drawing/2014/main" id="{E30267A0-8A8E-448B-904E-810F7B9F6800}"/>
              </a:ext>
            </a:extLst>
          </p:cNvPr>
          <p:cNvSpPr>
            <a:spLocks noGrp="1"/>
          </p:cNvSpPr>
          <p:nvPr>
            <p:ph idx="1"/>
          </p:nvPr>
        </p:nvSpPr>
        <p:spPr>
          <a:xfrm>
            <a:off x="504496" y="1851014"/>
            <a:ext cx="10515600" cy="4351338"/>
          </a:xfrm>
        </p:spPr>
        <p:txBody>
          <a:bodyPr>
            <a:normAutofit fontScale="70000" lnSpcReduction="20000"/>
          </a:bodyPr>
          <a:lstStyle/>
          <a:p>
            <a:pPr>
              <a:lnSpc>
                <a:spcPct val="100000"/>
              </a:lnSpc>
              <a:spcBef>
                <a:spcPts val="800"/>
              </a:spcBef>
            </a:pPr>
            <a:r>
              <a:rPr lang="en-US" dirty="0"/>
              <a:t>Routers: Segment the network into small networks based on broadcast traffic, security or bandwidth needs</a:t>
            </a:r>
          </a:p>
          <a:p>
            <a:pPr>
              <a:lnSpc>
                <a:spcPct val="100000"/>
              </a:lnSpc>
              <a:spcBef>
                <a:spcPts val="800"/>
              </a:spcBef>
            </a:pPr>
            <a:r>
              <a:rPr lang="en-US" dirty="0"/>
              <a:t>VLANS</a:t>
            </a:r>
          </a:p>
          <a:p>
            <a:pPr>
              <a:lnSpc>
                <a:spcPct val="100000"/>
              </a:lnSpc>
              <a:spcBef>
                <a:spcPts val="800"/>
              </a:spcBef>
            </a:pPr>
            <a:r>
              <a:rPr lang="en-US" dirty="0"/>
              <a:t>Firewalls:  Boundary devices</a:t>
            </a:r>
          </a:p>
          <a:p>
            <a:pPr lvl="1">
              <a:lnSpc>
                <a:spcPct val="100000"/>
              </a:lnSpc>
              <a:spcBef>
                <a:spcPts val="800"/>
              </a:spcBef>
            </a:pPr>
            <a:r>
              <a:rPr lang="en-US" dirty="0">
                <a:highlight>
                  <a:srgbClr val="FFFF00"/>
                </a:highlight>
              </a:rPr>
              <a:t>Packet Filters: Screening Router—router with an ACL configured—FAST…all or nothing</a:t>
            </a:r>
          </a:p>
          <a:p>
            <a:pPr lvl="2">
              <a:lnSpc>
                <a:spcPct val="100000"/>
              </a:lnSpc>
              <a:spcBef>
                <a:spcPts val="800"/>
              </a:spcBef>
            </a:pPr>
            <a:r>
              <a:rPr lang="en-US" dirty="0"/>
              <a:t>Black listing:  all traffic is allowed, except what’s explicit denied on a “black list”</a:t>
            </a:r>
          </a:p>
          <a:p>
            <a:pPr lvl="2">
              <a:lnSpc>
                <a:spcPct val="100000"/>
              </a:lnSpc>
              <a:spcBef>
                <a:spcPts val="800"/>
              </a:spcBef>
            </a:pPr>
            <a:r>
              <a:rPr lang="en-US" dirty="0"/>
              <a:t>White listing  all traffic is denied, except what’s explicit allowed on a “white list”</a:t>
            </a:r>
          </a:p>
          <a:p>
            <a:pPr lvl="1">
              <a:lnSpc>
                <a:spcPct val="100000"/>
              </a:lnSpc>
              <a:spcBef>
                <a:spcPts val="800"/>
              </a:spcBef>
            </a:pPr>
            <a:r>
              <a:rPr lang="en-US" dirty="0">
                <a:highlight>
                  <a:srgbClr val="FFFF00"/>
                </a:highlight>
              </a:rPr>
              <a:t>Stateful Firewalls:  Aware of the “state” of the connection—anomalies in function of protocols</a:t>
            </a:r>
          </a:p>
          <a:p>
            <a:pPr lvl="1">
              <a:lnSpc>
                <a:spcPct val="100000"/>
              </a:lnSpc>
              <a:spcBef>
                <a:spcPts val="800"/>
              </a:spcBef>
            </a:pPr>
            <a:r>
              <a:rPr lang="en-US" dirty="0">
                <a:highlight>
                  <a:srgbClr val="FFFF00"/>
                </a:highlight>
              </a:rPr>
              <a:t>Application Proxies:  Understand specific applications such as web services (HTTP and HTTPS.) Content inspection</a:t>
            </a:r>
          </a:p>
          <a:p>
            <a:pPr lvl="2">
              <a:lnSpc>
                <a:spcPct val="100000"/>
              </a:lnSpc>
              <a:spcBef>
                <a:spcPts val="800"/>
              </a:spcBef>
            </a:pPr>
            <a:r>
              <a:rPr lang="en-US" dirty="0"/>
              <a:t>Web Proxies</a:t>
            </a:r>
          </a:p>
          <a:p>
            <a:pPr lvl="2">
              <a:lnSpc>
                <a:spcPct val="100000"/>
              </a:lnSpc>
              <a:spcBef>
                <a:spcPts val="800"/>
              </a:spcBef>
            </a:pPr>
            <a:r>
              <a:rPr lang="en-US" dirty="0"/>
              <a:t>Mail Proxies</a:t>
            </a:r>
          </a:p>
          <a:p>
            <a:pPr>
              <a:lnSpc>
                <a:spcPct val="100000"/>
              </a:lnSpc>
              <a:spcBef>
                <a:spcPts val="800"/>
              </a:spcBef>
            </a:pPr>
            <a:r>
              <a:rPr lang="en-US" dirty="0"/>
              <a:t>DMZ</a:t>
            </a:r>
          </a:p>
          <a:p>
            <a:pPr>
              <a:lnSpc>
                <a:spcPct val="100000"/>
              </a:lnSpc>
              <a:spcBef>
                <a:spcPts val="800"/>
              </a:spcBef>
            </a:pPr>
            <a:r>
              <a:rPr lang="en-US" dirty="0"/>
              <a:t>Air gaps</a:t>
            </a:r>
          </a:p>
        </p:txBody>
      </p:sp>
      <p:sp>
        <p:nvSpPr>
          <p:cNvPr id="6" name="Oval 5">
            <a:extLst>
              <a:ext uri="{FF2B5EF4-FFF2-40B4-BE49-F238E27FC236}">
                <a16:creationId xmlns:a16="http://schemas.microsoft.com/office/drawing/2014/main" id="{7556730D-6A01-4F65-9759-730EC8300E32}"/>
              </a:ext>
            </a:extLst>
          </p:cNvPr>
          <p:cNvSpPr/>
          <p:nvPr/>
        </p:nvSpPr>
        <p:spPr>
          <a:xfrm>
            <a:off x="2828335" y="4647034"/>
            <a:ext cx="1481958" cy="1210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LAN (Trusted)</a:t>
            </a:r>
          </a:p>
        </p:txBody>
      </p:sp>
      <p:sp>
        <p:nvSpPr>
          <p:cNvPr id="33" name="Oval 32">
            <a:extLst>
              <a:ext uri="{FF2B5EF4-FFF2-40B4-BE49-F238E27FC236}">
                <a16:creationId xmlns:a16="http://schemas.microsoft.com/office/drawing/2014/main" id="{DE2EDB5C-046B-47C4-AF4F-383BBF78561C}"/>
              </a:ext>
            </a:extLst>
          </p:cNvPr>
          <p:cNvSpPr/>
          <p:nvPr/>
        </p:nvSpPr>
        <p:spPr>
          <a:xfrm>
            <a:off x="7712493" y="4592594"/>
            <a:ext cx="1481958" cy="1210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A96888A0-6C1B-422A-B6B8-F602D43E0CA7}"/>
              </a:ext>
            </a:extLst>
          </p:cNvPr>
          <p:cNvSpPr/>
          <p:nvPr/>
        </p:nvSpPr>
        <p:spPr>
          <a:xfrm>
            <a:off x="8387255" y="4858733"/>
            <a:ext cx="1481958" cy="1210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2A04E258-9A04-4B25-81A4-25BABE5FC3EF}"/>
              </a:ext>
            </a:extLst>
          </p:cNvPr>
          <p:cNvSpPr/>
          <p:nvPr/>
        </p:nvSpPr>
        <p:spPr>
          <a:xfrm>
            <a:off x="7140730" y="4899921"/>
            <a:ext cx="1481958" cy="1210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A8C25A66-551E-4F2C-B0A1-77911863B38D}"/>
              </a:ext>
            </a:extLst>
          </p:cNvPr>
          <p:cNvSpPr/>
          <p:nvPr/>
        </p:nvSpPr>
        <p:spPr>
          <a:xfrm>
            <a:off x="7778709" y="5324113"/>
            <a:ext cx="1869788" cy="1210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 (untrusted)</a:t>
            </a:r>
          </a:p>
        </p:txBody>
      </p:sp>
      <p:sp>
        <p:nvSpPr>
          <p:cNvPr id="39" name="Oval 38">
            <a:extLst>
              <a:ext uri="{FF2B5EF4-FFF2-40B4-BE49-F238E27FC236}">
                <a16:creationId xmlns:a16="http://schemas.microsoft.com/office/drawing/2014/main" id="{86F46641-3527-4219-85C5-1E0F76A22002}"/>
              </a:ext>
            </a:extLst>
          </p:cNvPr>
          <p:cNvSpPr/>
          <p:nvPr/>
        </p:nvSpPr>
        <p:spPr>
          <a:xfrm>
            <a:off x="4985056" y="5464128"/>
            <a:ext cx="1582860" cy="13528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DMZ (Screened Subnet)</a:t>
            </a:r>
          </a:p>
          <a:p>
            <a:pPr algn="ctr"/>
            <a:r>
              <a:rPr lang="en-US" dirty="0"/>
              <a:t>Semi-Trusted</a:t>
            </a:r>
          </a:p>
        </p:txBody>
      </p:sp>
      <p:sp>
        <p:nvSpPr>
          <p:cNvPr id="9" name="Rectangle 8">
            <a:extLst>
              <a:ext uri="{FF2B5EF4-FFF2-40B4-BE49-F238E27FC236}">
                <a16:creationId xmlns:a16="http://schemas.microsoft.com/office/drawing/2014/main" id="{39A6446D-7379-42F5-A42F-C9CF914FD93A}"/>
              </a:ext>
            </a:extLst>
          </p:cNvPr>
          <p:cNvSpPr/>
          <p:nvPr/>
        </p:nvSpPr>
        <p:spPr>
          <a:xfrm>
            <a:off x="4310293" y="5580991"/>
            <a:ext cx="554945" cy="444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FW</a:t>
            </a:r>
          </a:p>
        </p:txBody>
      </p:sp>
      <p:sp>
        <p:nvSpPr>
          <p:cNvPr id="40" name="Rectangle 39">
            <a:extLst>
              <a:ext uri="{FF2B5EF4-FFF2-40B4-BE49-F238E27FC236}">
                <a16:creationId xmlns:a16="http://schemas.microsoft.com/office/drawing/2014/main" id="{EC01382E-D6BE-42E7-8634-E41964D9FC0B}"/>
              </a:ext>
            </a:extLst>
          </p:cNvPr>
          <p:cNvSpPr/>
          <p:nvPr/>
        </p:nvSpPr>
        <p:spPr>
          <a:xfrm>
            <a:off x="6429181" y="5421373"/>
            <a:ext cx="554945" cy="444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FW</a:t>
            </a:r>
          </a:p>
        </p:txBody>
      </p:sp>
    </p:spTree>
    <p:extLst>
      <p:ext uri="{BB962C8B-B14F-4D97-AF65-F5344CB8AC3E}">
        <p14:creationId xmlns:p14="http://schemas.microsoft.com/office/powerpoint/2010/main" val="167678063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211"/>
        <p:cNvGrpSpPr/>
        <p:nvPr/>
      </p:nvGrpSpPr>
      <p:grpSpPr>
        <a:xfrm>
          <a:off x="0" y="0"/>
          <a:ext cx="0" cy="0"/>
          <a:chOff x="0" y="0"/>
          <a:chExt cx="0" cy="0"/>
        </a:xfrm>
      </p:grpSpPr>
      <p:sp>
        <p:nvSpPr>
          <p:cNvPr id="2212" name="Google Shape;2212;p293"/>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467" dirty="0"/>
              <a:t>Network Protection:  Firewalls (2/6)</a:t>
            </a:r>
            <a:endParaRPr sz="3467" dirty="0"/>
          </a:p>
        </p:txBody>
      </p:sp>
      <p:sp>
        <p:nvSpPr>
          <p:cNvPr id="2213" name="Google Shape;2213;p293"/>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indent="-423323">
              <a:buClr>
                <a:srgbClr val="000000"/>
              </a:buClr>
              <a:buSzPts val="1400"/>
            </a:pPr>
            <a:r>
              <a:rPr lang="en-US" sz="1600" dirty="0">
                <a:solidFill>
                  <a:srgbClr val="000000"/>
                </a:solidFill>
                <a:latin typeface="+mj-lt"/>
              </a:rPr>
              <a:t>Firewalls: Allow/Block traffic in order to enforce network policy--based on rules called ACLs  (Access Control Lists)</a:t>
            </a:r>
            <a:endParaRPr lang="en-US" sz="1600" dirty="0">
              <a:solidFill>
                <a:schemeClr val="dk1"/>
              </a:solidFill>
            </a:endParaRPr>
          </a:p>
          <a:p>
            <a:pPr marR="4481" indent="-423323">
              <a:spcBef>
                <a:spcPts val="455"/>
              </a:spcBef>
              <a:buClr>
                <a:srgbClr val="000000"/>
              </a:buClr>
              <a:buSzPts val="1400"/>
            </a:pPr>
            <a:r>
              <a:rPr lang="en-US" sz="1600" dirty="0">
                <a:solidFill>
                  <a:schemeClr val="dk1"/>
                </a:solidFill>
              </a:rPr>
              <a:t>Usually, firewalls are placed on the </a:t>
            </a:r>
            <a:r>
              <a:rPr lang="en-US" sz="1600" b="1" dirty="0">
                <a:solidFill>
                  <a:schemeClr val="dk1"/>
                </a:solidFill>
              </a:rPr>
              <a:t>perimeter</a:t>
            </a:r>
            <a:r>
              <a:rPr lang="en-US" sz="1600" dirty="0">
                <a:solidFill>
                  <a:schemeClr val="dk1"/>
                </a:solidFill>
              </a:rPr>
              <a:t> of a  network and allow or deny traffic based on  company or network policy.</a:t>
            </a:r>
          </a:p>
          <a:p>
            <a:pPr marR="4481" indent="-423323">
              <a:spcBef>
                <a:spcPts val="455"/>
              </a:spcBef>
              <a:buClr>
                <a:srgbClr val="000000"/>
              </a:buClr>
              <a:buSzPts val="1400"/>
            </a:pPr>
            <a:r>
              <a:rPr lang="en-US" sz="1600" dirty="0">
                <a:solidFill>
                  <a:schemeClr val="dk1"/>
                </a:solidFill>
              </a:rPr>
              <a:t>Can be hardware or software based</a:t>
            </a:r>
            <a:endParaRPr sz="1600" dirty="0">
              <a:solidFill>
                <a:srgbClr val="000000"/>
              </a:solidFill>
              <a:latin typeface="+mj-lt"/>
            </a:endParaRPr>
          </a:p>
          <a:p>
            <a:pPr marR="6724" lvl="1" indent="-423323">
              <a:spcBef>
                <a:spcPts val="424"/>
              </a:spcBef>
              <a:buClr>
                <a:srgbClr val="000000"/>
              </a:buClr>
              <a:buSzPts val="1400"/>
              <a:buChar char="●"/>
            </a:pPr>
            <a:r>
              <a:rPr lang="en-US" sz="1600" dirty="0">
                <a:solidFill>
                  <a:srgbClr val="000000"/>
                </a:solidFill>
                <a:latin typeface="+mj-lt"/>
              </a:rPr>
              <a:t>Static Packet Filters: Base decisions on Source/Destination  IP Address and Port</a:t>
            </a:r>
            <a:endParaRPr sz="1600" dirty="0">
              <a:solidFill>
                <a:srgbClr val="000000"/>
              </a:solidFill>
              <a:latin typeface="+mj-lt"/>
            </a:endParaRPr>
          </a:p>
          <a:p>
            <a:pPr marR="4481" lvl="1" indent="-423323">
              <a:spcBef>
                <a:spcPts val="419"/>
              </a:spcBef>
              <a:buClr>
                <a:srgbClr val="000000"/>
              </a:buClr>
              <a:buSzPts val="1400"/>
              <a:buChar char="●"/>
            </a:pPr>
            <a:r>
              <a:rPr lang="en-US" sz="1600" dirty="0">
                <a:solidFill>
                  <a:srgbClr val="000000"/>
                </a:solidFill>
                <a:latin typeface="+mj-lt"/>
              </a:rPr>
              <a:t>Stateful inspection. Knowledge of who initiated the session.  Can block unsolicited replies.</a:t>
            </a:r>
            <a:endParaRPr sz="1600" dirty="0">
              <a:solidFill>
                <a:srgbClr val="000000"/>
              </a:solidFill>
              <a:latin typeface="+mj-lt"/>
            </a:endParaRPr>
          </a:p>
          <a:p>
            <a:pPr marR="4481" lvl="1" indent="-423323">
              <a:spcBef>
                <a:spcPts val="419"/>
              </a:spcBef>
              <a:buClr>
                <a:srgbClr val="000000"/>
              </a:buClr>
              <a:buSzPts val="1400"/>
              <a:buChar char="●"/>
            </a:pPr>
            <a:r>
              <a:rPr lang="en-US" sz="1600" dirty="0">
                <a:solidFill>
                  <a:srgbClr val="000000"/>
                </a:solidFill>
                <a:latin typeface="+mj-lt"/>
              </a:rPr>
              <a:t>Protocol Anomaly firewalls—  can block traffic based on syntax being different than the RFC  would specify</a:t>
            </a:r>
            <a:endParaRPr sz="1600" dirty="0">
              <a:solidFill>
                <a:srgbClr val="000000"/>
              </a:solidFill>
              <a:latin typeface="+mj-lt"/>
            </a:endParaRPr>
          </a:p>
          <a:p>
            <a:pPr marR="400622" lvl="1" indent="-423323">
              <a:spcBef>
                <a:spcPts val="132"/>
              </a:spcBef>
              <a:buClr>
                <a:srgbClr val="000000"/>
              </a:buClr>
              <a:buSzPts val="1400"/>
              <a:buChar char="●"/>
            </a:pPr>
            <a:r>
              <a:rPr lang="en-US" sz="1600" dirty="0">
                <a:solidFill>
                  <a:srgbClr val="000000"/>
                </a:solidFill>
                <a:latin typeface="+mj-lt"/>
              </a:rPr>
              <a:t>Application Proxies/Kernel Proxies: Make decisions on  Content, Active Directory Integration, Certificates, Time</a:t>
            </a:r>
            <a:endParaRPr sz="1600" dirty="0">
              <a:solidFill>
                <a:srgbClr val="000000"/>
              </a:solidFill>
              <a:latin typeface="+mj-lt"/>
            </a:endParaRPr>
          </a:p>
        </p:txBody>
      </p:sp>
      <p:sp>
        <p:nvSpPr>
          <p:cNvPr id="2" name="Slide Number Placeholder 1">
            <a:extLst>
              <a:ext uri="{FF2B5EF4-FFF2-40B4-BE49-F238E27FC236}">
                <a16:creationId xmlns:a16="http://schemas.microsoft.com/office/drawing/2014/main" id="{F0356EA2-7CB4-47B5-9395-7A9F98E79845}"/>
              </a:ext>
            </a:extLst>
          </p:cNvPr>
          <p:cNvSpPr>
            <a:spLocks noGrp="1"/>
          </p:cNvSpPr>
          <p:nvPr>
            <p:ph type="sldNum" sz="quarter" idx="12"/>
          </p:nvPr>
        </p:nvSpPr>
        <p:spPr/>
        <p:txBody>
          <a:bodyPr/>
          <a:lstStyle/>
          <a:p>
            <a:fld id="{00000000-1234-1234-1234-123412341234}" type="slidenum">
              <a:rPr lang="en-US" smtClean="0"/>
              <a:pPr/>
              <a:t>216</a:t>
            </a:fld>
            <a:endParaRPr lang="en-US"/>
          </a:p>
        </p:txBody>
      </p:sp>
    </p:spTree>
    <p:extLst>
      <p:ext uri="{BB962C8B-B14F-4D97-AF65-F5344CB8AC3E}">
        <p14:creationId xmlns:p14="http://schemas.microsoft.com/office/powerpoint/2010/main" val="19798538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B87E2-3743-4089-9D79-F5EF69652E9B}"/>
              </a:ext>
            </a:extLst>
          </p:cNvPr>
          <p:cNvSpPr>
            <a:spLocks noGrp="1"/>
          </p:cNvSpPr>
          <p:nvPr>
            <p:ph type="title"/>
          </p:nvPr>
        </p:nvSpPr>
        <p:spPr/>
        <p:txBody>
          <a:bodyPr>
            <a:normAutofit/>
          </a:bodyPr>
          <a:lstStyle/>
          <a:p>
            <a:r>
              <a:rPr lang="en-US" dirty="0"/>
              <a:t>Network Protection: Wireless Networks (3/6)</a:t>
            </a:r>
          </a:p>
        </p:txBody>
      </p:sp>
      <p:sp>
        <p:nvSpPr>
          <p:cNvPr id="3" name="Text Placeholder 2">
            <a:extLst>
              <a:ext uri="{FF2B5EF4-FFF2-40B4-BE49-F238E27FC236}">
                <a16:creationId xmlns:a16="http://schemas.microsoft.com/office/drawing/2014/main" id="{3F107EE0-72A1-4BD5-A8DB-A46634A8F85B}"/>
              </a:ext>
            </a:extLst>
          </p:cNvPr>
          <p:cNvSpPr>
            <a:spLocks noGrp="1"/>
          </p:cNvSpPr>
          <p:nvPr>
            <p:ph idx="1"/>
          </p:nvPr>
        </p:nvSpPr>
        <p:spPr>
          <a:xfrm>
            <a:off x="462264" y="2053925"/>
            <a:ext cx="4595664" cy="4351338"/>
          </a:xfrm>
        </p:spPr>
        <p:txBody>
          <a:bodyPr>
            <a:normAutofit fontScale="92500" lnSpcReduction="10000"/>
          </a:bodyPr>
          <a:lstStyle/>
          <a:p>
            <a:r>
              <a:rPr lang="en-US" sz="2000" dirty="0"/>
              <a:t>Encryption</a:t>
            </a:r>
          </a:p>
          <a:p>
            <a:pPr lvl="1"/>
            <a:r>
              <a:rPr lang="en-US" sz="2000" dirty="0"/>
              <a:t>WEP Wired Equivalent Privacy--WEAK</a:t>
            </a:r>
          </a:p>
          <a:p>
            <a:pPr lvl="1"/>
            <a:r>
              <a:rPr lang="en-US" sz="2000" dirty="0"/>
              <a:t>WPA—Wi-Fi Protected Access—A little better and backwards with WEP</a:t>
            </a:r>
          </a:p>
          <a:p>
            <a:pPr lvl="1"/>
            <a:r>
              <a:rPr lang="en-US" sz="2000" dirty="0"/>
              <a:t>WPA II  Much Stronger, strong keys, strong algorithms</a:t>
            </a:r>
          </a:p>
          <a:p>
            <a:r>
              <a:rPr lang="en-US" sz="2000" dirty="0"/>
              <a:t>Authentication: Proof of identity</a:t>
            </a:r>
          </a:p>
          <a:p>
            <a:pPr lvl="1"/>
            <a:r>
              <a:rPr lang="en-US" sz="2000" dirty="0"/>
              <a:t>802.1x</a:t>
            </a:r>
          </a:p>
          <a:p>
            <a:r>
              <a:rPr lang="en-US" sz="2000" dirty="0"/>
              <a:t>Centralized Management:  Ease of Admin, Better Security, Consistency:::RADIUS</a:t>
            </a:r>
          </a:p>
          <a:p>
            <a:r>
              <a:rPr lang="en-US" sz="2000" dirty="0"/>
              <a:t>Decentralized:  Flexibility and Better alignment with business objectives—Every single access point is administered individually</a:t>
            </a:r>
          </a:p>
          <a:p>
            <a:pPr lvl="1"/>
            <a:endParaRPr lang="en-US" sz="2000" dirty="0"/>
          </a:p>
        </p:txBody>
      </p:sp>
      <p:sp>
        <p:nvSpPr>
          <p:cNvPr id="4" name="Slide Number Placeholder 3">
            <a:extLst>
              <a:ext uri="{FF2B5EF4-FFF2-40B4-BE49-F238E27FC236}">
                <a16:creationId xmlns:a16="http://schemas.microsoft.com/office/drawing/2014/main" id="{56B0C40E-E05E-4CC4-8BF4-BB7313B15DB9}"/>
              </a:ext>
            </a:extLst>
          </p:cNvPr>
          <p:cNvSpPr>
            <a:spLocks noGrp="1"/>
          </p:cNvSpPr>
          <p:nvPr>
            <p:ph type="sldNum" sz="quarter" idx="12"/>
          </p:nvPr>
        </p:nvSpPr>
        <p:spPr>
          <a:xfrm>
            <a:off x="8610600" y="5803459"/>
            <a:ext cx="2743200" cy="365125"/>
          </a:xfrm>
        </p:spPr>
        <p:txBody>
          <a:bodyPr/>
          <a:lstStyle/>
          <a:p>
            <a:fld id="{00000000-1234-1234-1234-123412341234}" type="slidenum">
              <a:rPr lang="en-US" smtClean="0"/>
              <a:pPr/>
              <a:t>217</a:t>
            </a:fld>
            <a:endParaRPr lang="en-US"/>
          </a:p>
        </p:txBody>
      </p:sp>
      <p:sp>
        <p:nvSpPr>
          <p:cNvPr id="8" name="Rectangle 7">
            <a:extLst>
              <a:ext uri="{FF2B5EF4-FFF2-40B4-BE49-F238E27FC236}">
                <a16:creationId xmlns:a16="http://schemas.microsoft.com/office/drawing/2014/main" id="{AEE5639D-6B3C-4ECB-AF51-A932B4FB34E6}"/>
              </a:ext>
            </a:extLst>
          </p:cNvPr>
          <p:cNvSpPr/>
          <p:nvPr/>
        </p:nvSpPr>
        <p:spPr>
          <a:xfrm>
            <a:off x="5543666" y="4752792"/>
            <a:ext cx="1190846" cy="644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Dial-Up  Client</a:t>
            </a:r>
          </a:p>
        </p:txBody>
      </p:sp>
      <p:grpSp>
        <p:nvGrpSpPr>
          <p:cNvPr id="47" name="Group 46">
            <a:extLst>
              <a:ext uri="{FF2B5EF4-FFF2-40B4-BE49-F238E27FC236}">
                <a16:creationId xmlns:a16="http://schemas.microsoft.com/office/drawing/2014/main" id="{45D8B864-A2E6-406D-A058-56484764E3F1}"/>
              </a:ext>
            </a:extLst>
          </p:cNvPr>
          <p:cNvGrpSpPr/>
          <p:nvPr/>
        </p:nvGrpSpPr>
        <p:grpSpPr>
          <a:xfrm>
            <a:off x="5549491" y="2053925"/>
            <a:ext cx="5193215" cy="3453889"/>
            <a:chOff x="5554599" y="2398483"/>
            <a:chExt cx="5193215" cy="3453889"/>
          </a:xfrm>
        </p:grpSpPr>
        <p:sp>
          <p:nvSpPr>
            <p:cNvPr id="5" name="Oval 4">
              <a:extLst>
                <a:ext uri="{FF2B5EF4-FFF2-40B4-BE49-F238E27FC236}">
                  <a16:creationId xmlns:a16="http://schemas.microsoft.com/office/drawing/2014/main" id="{8E3DD225-C7C0-4365-9AAC-7A6BC35FE434}"/>
                </a:ext>
              </a:extLst>
            </p:cNvPr>
            <p:cNvSpPr/>
            <p:nvPr/>
          </p:nvSpPr>
          <p:spPr>
            <a:xfrm>
              <a:off x="7070615" y="2398483"/>
              <a:ext cx="3677199" cy="3453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LAN</a:t>
              </a:r>
            </a:p>
          </p:txBody>
        </p:sp>
        <p:sp>
          <p:nvSpPr>
            <p:cNvPr id="6" name="Rectangle 5">
              <a:extLst>
                <a:ext uri="{FF2B5EF4-FFF2-40B4-BE49-F238E27FC236}">
                  <a16:creationId xmlns:a16="http://schemas.microsoft.com/office/drawing/2014/main" id="{D4234002-06D2-464D-8065-769AD43AEBF5}"/>
                </a:ext>
              </a:extLst>
            </p:cNvPr>
            <p:cNvSpPr/>
            <p:nvPr/>
          </p:nvSpPr>
          <p:spPr>
            <a:xfrm>
              <a:off x="5554599" y="3542334"/>
              <a:ext cx="1208942" cy="598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Wi-Fi Client</a:t>
              </a:r>
            </a:p>
          </p:txBody>
        </p:sp>
        <p:sp>
          <p:nvSpPr>
            <p:cNvPr id="7" name="Rectangle 6">
              <a:extLst>
                <a:ext uri="{FF2B5EF4-FFF2-40B4-BE49-F238E27FC236}">
                  <a16:creationId xmlns:a16="http://schemas.microsoft.com/office/drawing/2014/main" id="{BB0D2C6B-29F3-465C-8347-3DC5C4818FD2}"/>
                </a:ext>
              </a:extLst>
            </p:cNvPr>
            <p:cNvSpPr/>
            <p:nvPr/>
          </p:nvSpPr>
          <p:spPr>
            <a:xfrm>
              <a:off x="5554659" y="4265150"/>
              <a:ext cx="1208942" cy="664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VPN  Client</a:t>
              </a:r>
            </a:p>
          </p:txBody>
        </p:sp>
        <p:sp>
          <p:nvSpPr>
            <p:cNvPr id="9" name="Rectangle 8">
              <a:extLst>
                <a:ext uri="{FF2B5EF4-FFF2-40B4-BE49-F238E27FC236}">
                  <a16:creationId xmlns:a16="http://schemas.microsoft.com/office/drawing/2014/main" id="{8AEED734-FFC8-4692-9E50-FD06E7FC4320}"/>
                </a:ext>
              </a:extLst>
            </p:cNvPr>
            <p:cNvSpPr/>
            <p:nvPr/>
          </p:nvSpPr>
          <p:spPr>
            <a:xfrm>
              <a:off x="7070615" y="3109740"/>
              <a:ext cx="498329" cy="5338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a:t>
              </a:r>
            </a:p>
          </p:txBody>
        </p:sp>
        <p:sp>
          <p:nvSpPr>
            <p:cNvPr id="10" name="Rectangle 9">
              <a:extLst>
                <a:ext uri="{FF2B5EF4-FFF2-40B4-BE49-F238E27FC236}">
                  <a16:creationId xmlns:a16="http://schemas.microsoft.com/office/drawing/2014/main" id="{AEAECAED-ADA8-42B4-950C-CDE645C5FAAB}"/>
                </a:ext>
              </a:extLst>
            </p:cNvPr>
            <p:cNvSpPr/>
            <p:nvPr/>
          </p:nvSpPr>
          <p:spPr>
            <a:xfrm>
              <a:off x="7207341" y="2637836"/>
              <a:ext cx="498329" cy="5338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AP2</a:t>
              </a:r>
            </a:p>
          </p:txBody>
        </p:sp>
        <p:sp>
          <p:nvSpPr>
            <p:cNvPr id="11" name="Rectangle 10">
              <a:extLst>
                <a:ext uri="{FF2B5EF4-FFF2-40B4-BE49-F238E27FC236}">
                  <a16:creationId xmlns:a16="http://schemas.microsoft.com/office/drawing/2014/main" id="{6848EA95-8A7D-4130-BE8E-9CF66904E238}"/>
                </a:ext>
              </a:extLst>
            </p:cNvPr>
            <p:cNvSpPr/>
            <p:nvPr/>
          </p:nvSpPr>
          <p:spPr>
            <a:xfrm>
              <a:off x="7640905" y="2447070"/>
              <a:ext cx="498329" cy="5338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AP1</a:t>
              </a:r>
            </a:p>
          </p:txBody>
        </p:sp>
        <p:sp>
          <p:nvSpPr>
            <p:cNvPr id="12" name="Rectangle 11">
              <a:extLst>
                <a:ext uri="{FF2B5EF4-FFF2-40B4-BE49-F238E27FC236}">
                  <a16:creationId xmlns:a16="http://schemas.microsoft.com/office/drawing/2014/main" id="{1D9A0E05-CE93-43EA-BEE9-57E38F80A871}"/>
                </a:ext>
              </a:extLst>
            </p:cNvPr>
            <p:cNvSpPr/>
            <p:nvPr/>
          </p:nvSpPr>
          <p:spPr>
            <a:xfrm>
              <a:off x="7576140" y="3044011"/>
              <a:ext cx="498329" cy="5338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AP3</a:t>
              </a:r>
            </a:p>
          </p:txBody>
        </p:sp>
        <p:sp>
          <p:nvSpPr>
            <p:cNvPr id="13" name="Rectangle 12">
              <a:extLst>
                <a:ext uri="{FF2B5EF4-FFF2-40B4-BE49-F238E27FC236}">
                  <a16:creationId xmlns:a16="http://schemas.microsoft.com/office/drawing/2014/main" id="{6D6AF8D0-7216-430D-B9F9-9048DD645229}"/>
                </a:ext>
              </a:extLst>
            </p:cNvPr>
            <p:cNvSpPr/>
            <p:nvPr/>
          </p:nvSpPr>
          <p:spPr>
            <a:xfrm>
              <a:off x="7198345" y="3548562"/>
              <a:ext cx="498329" cy="5338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AP4</a:t>
              </a:r>
            </a:p>
          </p:txBody>
        </p:sp>
        <p:sp>
          <p:nvSpPr>
            <p:cNvPr id="14" name="Rectangle 13">
              <a:extLst>
                <a:ext uri="{FF2B5EF4-FFF2-40B4-BE49-F238E27FC236}">
                  <a16:creationId xmlns:a16="http://schemas.microsoft.com/office/drawing/2014/main" id="{C7C2A624-E619-4CA3-97F4-749B740151D3}"/>
                </a:ext>
              </a:extLst>
            </p:cNvPr>
            <p:cNvSpPr/>
            <p:nvPr/>
          </p:nvSpPr>
          <p:spPr>
            <a:xfrm>
              <a:off x="7013945" y="4459288"/>
              <a:ext cx="682728" cy="5338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VPN</a:t>
              </a:r>
            </a:p>
          </p:txBody>
        </p:sp>
        <p:sp>
          <p:nvSpPr>
            <p:cNvPr id="15" name="Rectangle 14">
              <a:extLst>
                <a:ext uri="{FF2B5EF4-FFF2-40B4-BE49-F238E27FC236}">
                  <a16:creationId xmlns:a16="http://schemas.microsoft.com/office/drawing/2014/main" id="{3136BF81-7EFA-49BA-87FC-2C65CF05F584}"/>
                </a:ext>
              </a:extLst>
            </p:cNvPr>
            <p:cNvSpPr/>
            <p:nvPr/>
          </p:nvSpPr>
          <p:spPr>
            <a:xfrm>
              <a:off x="7420075" y="4129297"/>
              <a:ext cx="682728" cy="5338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VPN</a:t>
              </a:r>
            </a:p>
          </p:txBody>
        </p:sp>
        <p:sp>
          <p:nvSpPr>
            <p:cNvPr id="16" name="Rectangle 15">
              <a:extLst>
                <a:ext uri="{FF2B5EF4-FFF2-40B4-BE49-F238E27FC236}">
                  <a16:creationId xmlns:a16="http://schemas.microsoft.com/office/drawing/2014/main" id="{2D127FF1-C00C-42E8-9F5B-E1D3991BAE6E}"/>
                </a:ext>
              </a:extLst>
            </p:cNvPr>
            <p:cNvSpPr/>
            <p:nvPr/>
          </p:nvSpPr>
          <p:spPr>
            <a:xfrm>
              <a:off x="7982269" y="4396246"/>
              <a:ext cx="682728" cy="5338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VPN</a:t>
              </a:r>
            </a:p>
          </p:txBody>
        </p:sp>
        <p:sp>
          <p:nvSpPr>
            <p:cNvPr id="18" name="Oval 17">
              <a:extLst>
                <a:ext uri="{FF2B5EF4-FFF2-40B4-BE49-F238E27FC236}">
                  <a16:creationId xmlns:a16="http://schemas.microsoft.com/office/drawing/2014/main" id="{7E63516F-937C-4AAE-824C-8CB5ED0C62BF}"/>
                </a:ext>
              </a:extLst>
            </p:cNvPr>
            <p:cNvSpPr/>
            <p:nvPr/>
          </p:nvSpPr>
          <p:spPr>
            <a:xfrm>
              <a:off x="9166259" y="3387198"/>
              <a:ext cx="1409813" cy="206205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RADIUS (Remote Access)</a:t>
              </a:r>
            </a:p>
          </p:txBody>
        </p:sp>
        <p:cxnSp>
          <p:nvCxnSpPr>
            <p:cNvPr id="20" name="Straight Connector 19">
              <a:extLst>
                <a:ext uri="{FF2B5EF4-FFF2-40B4-BE49-F238E27FC236}">
                  <a16:creationId xmlns:a16="http://schemas.microsoft.com/office/drawing/2014/main" id="{D1A24552-E93E-4689-9C3A-710FBC6249EE}"/>
                </a:ext>
              </a:extLst>
            </p:cNvPr>
            <p:cNvCxnSpPr>
              <a:cxnSpLocks/>
              <a:stCxn id="12" idx="3"/>
            </p:cNvCxnSpPr>
            <p:nvPr/>
          </p:nvCxnSpPr>
          <p:spPr>
            <a:xfrm>
              <a:off x="8074469" y="3310961"/>
              <a:ext cx="1363658" cy="266949"/>
            </a:xfrm>
            <a:prstGeom prst="line">
              <a:avLst/>
            </a:prstGeom>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E78FBFF9-EA70-4B51-B377-B8776AC7CD62}"/>
                </a:ext>
              </a:extLst>
            </p:cNvPr>
            <p:cNvCxnSpPr>
              <a:cxnSpLocks/>
            </p:cNvCxnSpPr>
            <p:nvPr/>
          </p:nvCxnSpPr>
          <p:spPr>
            <a:xfrm>
              <a:off x="8216590" y="2851115"/>
              <a:ext cx="1363658" cy="266949"/>
            </a:xfrm>
            <a:prstGeom prst="line">
              <a:avLst/>
            </a:prstGeom>
          </p:spPr>
          <p:style>
            <a:lnRef idx="1">
              <a:schemeClr val="accent4"/>
            </a:lnRef>
            <a:fillRef idx="0">
              <a:schemeClr val="accent4"/>
            </a:fillRef>
            <a:effectRef idx="0">
              <a:schemeClr val="accent4"/>
            </a:effectRef>
            <a:fontRef idx="minor">
              <a:schemeClr val="tx1"/>
            </a:fontRef>
          </p:style>
        </p:cxnSp>
        <p:cxnSp>
          <p:nvCxnSpPr>
            <p:cNvPr id="23" name="Straight Connector 22">
              <a:extLst>
                <a:ext uri="{FF2B5EF4-FFF2-40B4-BE49-F238E27FC236}">
                  <a16:creationId xmlns:a16="http://schemas.microsoft.com/office/drawing/2014/main" id="{D7F46EF2-6995-446E-B391-C7010687614E}"/>
                </a:ext>
              </a:extLst>
            </p:cNvPr>
            <p:cNvCxnSpPr>
              <a:cxnSpLocks/>
            </p:cNvCxnSpPr>
            <p:nvPr/>
          </p:nvCxnSpPr>
          <p:spPr>
            <a:xfrm>
              <a:off x="7922340" y="3027146"/>
              <a:ext cx="1363658" cy="266949"/>
            </a:xfrm>
            <a:prstGeom prst="line">
              <a:avLst/>
            </a:prstGeom>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6A60E54E-F67F-4F21-B047-879589167E89}"/>
                </a:ext>
              </a:extLst>
            </p:cNvPr>
            <p:cNvCxnSpPr>
              <a:cxnSpLocks/>
            </p:cNvCxnSpPr>
            <p:nvPr/>
          </p:nvCxnSpPr>
          <p:spPr>
            <a:xfrm>
              <a:off x="7753344" y="3762999"/>
              <a:ext cx="1532654" cy="145649"/>
            </a:xfrm>
            <a:prstGeom prst="line">
              <a:avLst/>
            </a:prstGeom>
          </p:spPr>
          <p:style>
            <a:lnRef idx="1">
              <a:schemeClr val="accent4"/>
            </a:lnRef>
            <a:fillRef idx="0">
              <a:schemeClr val="accent4"/>
            </a:fillRef>
            <a:effectRef idx="0">
              <a:schemeClr val="accent4"/>
            </a:effectRef>
            <a:fontRef idx="minor">
              <a:schemeClr val="tx1"/>
            </a:fontRef>
          </p:style>
        </p:cxnSp>
        <p:cxnSp>
          <p:nvCxnSpPr>
            <p:cNvPr id="26" name="Straight Connector 25">
              <a:extLst>
                <a:ext uri="{FF2B5EF4-FFF2-40B4-BE49-F238E27FC236}">
                  <a16:creationId xmlns:a16="http://schemas.microsoft.com/office/drawing/2014/main" id="{039FF4C7-2A63-49AA-96EE-F9FCEB1C9D82}"/>
                </a:ext>
              </a:extLst>
            </p:cNvPr>
            <p:cNvCxnSpPr>
              <a:cxnSpLocks/>
            </p:cNvCxnSpPr>
            <p:nvPr/>
          </p:nvCxnSpPr>
          <p:spPr>
            <a:xfrm>
              <a:off x="7685935" y="4164841"/>
              <a:ext cx="1532654" cy="145649"/>
            </a:xfrm>
            <a:prstGeom prst="line">
              <a:avLst/>
            </a:prstGeom>
          </p:spPr>
          <p:style>
            <a:lnRef idx="1">
              <a:schemeClr val="accent4"/>
            </a:lnRef>
            <a:fillRef idx="0">
              <a:schemeClr val="accent4"/>
            </a:fillRef>
            <a:effectRef idx="0">
              <a:schemeClr val="accent4"/>
            </a:effectRef>
            <a:fontRef idx="minor">
              <a:schemeClr val="tx1"/>
            </a:fontRef>
          </p:style>
        </p:cxnSp>
        <p:cxnSp>
          <p:nvCxnSpPr>
            <p:cNvPr id="27" name="Straight Connector 26">
              <a:extLst>
                <a:ext uri="{FF2B5EF4-FFF2-40B4-BE49-F238E27FC236}">
                  <a16:creationId xmlns:a16="http://schemas.microsoft.com/office/drawing/2014/main" id="{235F72A9-40AC-4B1B-880B-1A33FA45A6D4}"/>
                </a:ext>
              </a:extLst>
            </p:cNvPr>
            <p:cNvCxnSpPr>
              <a:cxnSpLocks/>
            </p:cNvCxnSpPr>
            <p:nvPr/>
          </p:nvCxnSpPr>
          <p:spPr>
            <a:xfrm>
              <a:off x="8466768" y="4623349"/>
              <a:ext cx="1148112" cy="102888"/>
            </a:xfrm>
            <a:prstGeom prst="line">
              <a:avLst/>
            </a:prstGeom>
          </p:spPr>
          <p:style>
            <a:lnRef idx="1">
              <a:schemeClr val="accent4"/>
            </a:lnRef>
            <a:fillRef idx="0">
              <a:schemeClr val="accent4"/>
            </a:fillRef>
            <a:effectRef idx="0">
              <a:schemeClr val="accent4"/>
            </a:effectRef>
            <a:fontRef idx="minor">
              <a:schemeClr val="tx1"/>
            </a:fontRef>
          </p:style>
        </p:cxnSp>
        <p:cxnSp>
          <p:nvCxnSpPr>
            <p:cNvPr id="29" name="Straight Connector 28">
              <a:extLst>
                <a:ext uri="{FF2B5EF4-FFF2-40B4-BE49-F238E27FC236}">
                  <a16:creationId xmlns:a16="http://schemas.microsoft.com/office/drawing/2014/main" id="{A9853E99-9F94-4479-A46F-001B4B0C9621}"/>
                </a:ext>
              </a:extLst>
            </p:cNvPr>
            <p:cNvCxnSpPr>
              <a:cxnSpLocks/>
            </p:cNvCxnSpPr>
            <p:nvPr/>
          </p:nvCxnSpPr>
          <p:spPr>
            <a:xfrm flipV="1">
              <a:off x="7716248" y="4776747"/>
              <a:ext cx="1721879" cy="107097"/>
            </a:xfrm>
            <a:prstGeom prst="line">
              <a:avLst/>
            </a:prstGeom>
          </p:spPr>
          <p:style>
            <a:lnRef idx="1">
              <a:schemeClr val="accent4"/>
            </a:lnRef>
            <a:fillRef idx="0">
              <a:schemeClr val="accent4"/>
            </a:fillRef>
            <a:effectRef idx="0">
              <a:schemeClr val="accent4"/>
            </a:effectRef>
            <a:fontRef idx="minor">
              <a:schemeClr val="tx1"/>
            </a:fontRef>
          </p:style>
        </p:cxnSp>
        <p:cxnSp>
          <p:nvCxnSpPr>
            <p:cNvPr id="31" name="Straight Connector 30">
              <a:extLst>
                <a:ext uri="{FF2B5EF4-FFF2-40B4-BE49-F238E27FC236}">
                  <a16:creationId xmlns:a16="http://schemas.microsoft.com/office/drawing/2014/main" id="{28C3A158-6155-4E8A-9D8F-FFF5B6C01AAF}"/>
                </a:ext>
              </a:extLst>
            </p:cNvPr>
            <p:cNvCxnSpPr>
              <a:cxnSpLocks/>
            </p:cNvCxnSpPr>
            <p:nvPr/>
          </p:nvCxnSpPr>
          <p:spPr>
            <a:xfrm flipV="1">
              <a:off x="7962745" y="5006787"/>
              <a:ext cx="1844182" cy="427833"/>
            </a:xfrm>
            <a:prstGeom prst="line">
              <a:avLst/>
            </a:prstGeom>
          </p:spPr>
          <p:style>
            <a:lnRef idx="1">
              <a:schemeClr val="accent4"/>
            </a:lnRef>
            <a:fillRef idx="0">
              <a:schemeClr val="accent4"/>
            </a:fillRef>
            <a:effectRef idx="0">
              <a:schemeClr val="accent4"/>
            </a:effectRef>
            <a:fontRef idx="minor">
              <a:schemeClr val="tx1"/>
            </a:fontRef>
          </p:style>
        </p:cxnSp>
      </p:grpSp>
      <p:sp>
        <p:nvSpPr>
          <p:cNvPr id="37" name="Oval 36">
            <a:extLst>
              <a:ext uri="{FF2B5EF4-FFF2-40B4-BE49-F238E27FC236}">
                <a16:creationId xmlns:a16="http://schemas.microsoft.com/office/drawing/2014/main" id="{70B58321-5FEA-4FBC-8A76-D0B666C02B5B}"/>
              </a:ext>
            </a:extLst>
          </p:cNvPr>
          <p:cNvSpPr/>
          <p:nvPr/>
        </p:nvSpPr>
        <p:spPr>
          <a:xfrm>
            <a:off x="10626396" y="3115463"/>
            <a:ext cx="1438727" cy="19985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Active Directory runs on Domain Controller</a:t>
            </a:r>
          </a:p>
        </p:txBody>
      </p:sp>
      <p:sp>
        <p:nvSpPr>
          <p:cNvPr id="17" name="Rectangle 16">
            <a:extLst>
              <a:ext uri="{FF2B5EF4-FFF2-40B4-BE49-F238E27FC236}">
                <a16:creationId xmlns:a16="http://schemas.microsoft.com/office/drawing/2014/main" id="{776B4578-788D-481F-8ACC-B18BE54EF49E}"/>
              </a:ext>
            </a:extLst>
          </p:cNvPr>
          <p:cNvSpPr/>
          <p:nvPr/>
        </p:nvSpPr>
        <p:spPr>
          <a:xfrm>
            <a:off x="7396852" y="4979838"/>
            <a:ext cx="672509" cy="5174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RAS</a:t>
            </a:r>
          </a:p>
        </p:txBody>
      </p:sp>
    </p:spTree>
    <p:extLst>
      <p:ext uri="{BB962C8B-B14F-4D97-AF65-F5344CB8AC3E}">
        <p14:creationId xmlns:p14="http://schemas.microsoft.com/office/powerpoint/2010/main" val="189257127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91B73-016A-45B9-A49D-AFD7458D1069}"/>
              </a:ext>
            </a:extLst>
          </p:cNvPr>
          <p:cNvSpPr>
            <a:spLocks noGrp="1"/>
          </p:cNvSpPr>
          <p:nvPr>
            <p:ph type="title"/>
          </p:nvPr>
        </p:nvSpPr>
        <p:spPr/>
        <p:txBody>
          <a:bodyPr>
            <a:normAutofit/>
          </a:bodyPr>
          <a:lstStyle/>
          <a:p>
            <a:r>
              <a:rPr lang="en-US" dirty="0"/>
              <a:t>Network Protection:  Services (4/6)</a:t>
            </a:r>
          </a:p>
        </p:txBody>
      </p:sp>
      <p:sp>
        <p:nvSpPr>
          <p:cNvPr id="3" name="Text Placeholder 2">
            <a:extLst>
              <a:ext uri="{FF2B5EF4-FFF2-40B4-BE49-F238E27FC236}">
                <a16:creationId xmlns:a16="http://schemas.microsoft.com/office/drawing/2014/main" id="{41845B80-9BB9-45AB-A8A3-9D56A84A1469}"/>
              </a:ext>
            </a:extLst>
          </p:cNvPr>
          <p:cNvSpPr>
            <a:spLocks noGrp="1"/>
          </p:cNvSpPr>
          <p:nvPr>
            <p:ph idx="1"/>
          </p:nvPr>
        </p:nvSpPr>
        <p:spPr/>
        <p:txBody>
          <a:bodyPr>
            <a:normAutofit fontScale="85000" lnSpcReduction="20000"/>
          </a:bodyPr>
          <a:lstStyle/>
          <a:p>
            <a:r>
              <a:rPr lang="en-US" dirty="0"/>
              <a:t>DNS—uses records and cache to provide name resolution</a:t>
            </a:r>
          </a:p>
          <a:p>
            <a:pPr lvl="1"/>
            <a:r>
              <a:rPr lang="en-US" dirty="0"/>
              <a:t>Pharming—modification of records</a:t>
            </a:r>
          </a:p>
          <a:p>
            <a:pPr lvl="1"/>
            <a:r>
              <a:rPr lang="en-US" dirty="0"/>
              <a:t>Cache Poisoning—modification of cache </a:t>
            </a:r>
          </a:p>
          <a:p>
            <a:pPr lvl="1"/>
            <a:r>
              <a:rPr lang="en-US" dirty="0" err="1"/>
              <a:t>DNSSec</a:t>
            </a:r>
            <a:r>
              <a:rPr lang="en-US" dirty="0"/>
              <a:t>—uses keys to authenticate other DNS Servers	</a:t>
            </a:r>
          </a:p>
          <a:p>
            <a:r>
              <a:rPr lang="en-US" dirty="0"/>
              <a:t>DHCP---Automatic assignment of IP addresses</a:t>
            </a:r>
          </a:p>
          <a:p>
            <a:pPr lvl="1"/>
            <a:r>
              <a:rPr lang="en-US" dirty="0"/>
              <a:t>Discover—broadcast to learn who is DHCP Service</a:t>
            </a:r>
          </a:p>
          <a:p>
            <a:pPr lvl="1"/>
            <a:r>
              <a:rPr lang="en-US" dirty="0"/>
              <a:t>Offer—All DHCP servers respond and offer an IP address</a:t>
            </a:r>
          </a:p>
          <a:p>
            <a:pPr lvl="1"/>
            <a:r>
              <a:rPr lang="en-US" dirty="0"/>
              <a:t>Request—Client requests an IP from the FIRST server who offered an IP address</a:t>
            </a:r>
          </a:p>
          <a:p>
            <a:pPr lvl="1"/>
            <a:r>
              <a:rPr lang="en-US" dirty="0"/>
              <a:t>Acknowledge—DHCP Server grants the client the IP address removes the IP address from its scope</a:t>
            </a:r>
          </a:p>
          <a:p>
            <a:r>
              <a:rPr lang="en-US" dirty="0"/>
              <a:t>LDAP—Lightweight Directory Access Protocol—Authentication Servers (Domain Controllers)</a:t>
            </a:r>
          </a:p>
          <a:p>
            <a:r>
              <a:rPr lang="en-US" dirty="0"/>
              <a:t>Web Services—very susceptible to cross-site scripting, DoS</a:t>
            </a:r>
          </a:p>
          <a:p>
            <a:r>
              <a:rPr lang="en-US" dirty="0"/>
              <a:t>Mail Services—very susceptible to DoS and Confidentiality Breaches</a:t>
            </a:r>
          </a:p>
        </p:txBody>
      </p:sp>
      <p:sp>
        <p:nvSpPr>
          <p:cNvPr id="4" name="Slide Number Placeholder 3">
            <a:extLst>
              <a:ext uri="{FF2B5EF4-FFF2-40B4-BE49-F238E27FC236}">
                <a16:creationId xmlns:a16="http://schemas.microsoft.com/office/drawing/2014/main" id="{9C1E45AB-13C0-4F06-BBFF-60415FBC6BCB}"/>
              </a:ext>
            </a:extLst>
          </p:cNvPr>
          <p:cNvSpPr>
            <a:spLocks noGrp="1"/>
          </p:cNvSpPr>
          <p:nvPr>
            <p:ph type="sldNum" sz="quarter" idx="12"/>
          </p:nvPr>
        </p:nvSpPr>
        <p:spPr/>
        <p:txBody>
          <a:bodyPr/>
          <a:lstStyle/>
          <a:p>
            <a:fld id="{00000000-1234-1234-1234-123412341234}" type="slidenum">
              <a:rPr lang="en-US" smtClean="0"/>
              <a:pPr/>
              <a:t>218</a:t>
            </a:fld>
            <a:endParaRPr lang="en-US"/>
          </a:p>
        </p:txBody>
      </p:sp>
    </p:spTree>
    <p:extLst>
      <p:ext uri="{BB962C8B-B14F-4D97-AF65-F5344CB8AC3E}">
        <p14:creationId xmlns:p14="http://schemas.microsoft.com/office/powerpoint/2010/main" val="373502271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5B2A7-74FE-440B-9C01-5AF87CBD0905}"/>
              </a:ext>
            </a:extLst>
          </p:cNvPr>
          <p:cNvSpPr>
            <a:spLocks noGrp="1"/>
          </p:cNvSpPr>
          <p:nvPr>
            <p:ph type="title"/>
          </p:nvPr>
        </p:nvSpPr>
        <p:spPr/>
        <p:txBody>
          <a:bodyPr>
            <a:normAutofit fontScale="90000"/>
          </a:bodyPr>
          <a:lstStyle/>
          <a:p>
            <a:r>
              <a:rPr lang="en-US" dirty="0"/>
              <a:t>Network Protection:  Inspection and Detection (5/6)</a:t>
            </a:r>
          </a:p>
        </p:txBody>
      </p:sp>
      <p:sp>
        <p:nvSpPr>
          <p:cNvPr id="3" name="Text Placeholder 2">
            <a:extLst>
              <a:ext uri="{FF2B5EF4-FFF2-40B4-BE49-F238E27FC236}">
                <a16:creationId xmlns:a16="http://schemas.microsoft.com/office/drawing/2014/main" id="{9285FB98-97F4-4104-8694-2D549B44C5FE}"/>
              </a:ext>
            </a:extLst>
          </p:cNvPr>
          <p:cNvSpPr>
            <a:spLocks noGrp="1"/>
          </p:cNvSpPr>
          <p:nvPr>
            <p:ph idx="1"/>
          </p:nvPr>
        </p:nvSpPr>
        <p:spPr/>
        <p:txBody>
          <a:bodyPr/>
          <a:lstStyle/>
          <a:p>
            <a:endParaRPr lang="en-US" dirty="0"/>
          </a:p>
          <a:p>
            <a:r>
              <a:rPr lang="en-US" dirty="0"/>
              <a:t>Sniffers:  Capture Packets on the network</a:t>
            </a:r>
          </a:p>
          <a:p>
            <a:r>
              <a:rPr lang="en-US" dirty="0"/>
              <a:t>IDS/IPS</a:t>
            </a:r>
          </a:p>
          <a:p>
            <a:r>
              <a:rPr lang="en-US" dirty="0"/>
              <a:t>Honeypots/Honeynets</a:t>
            </a:r>
          </a:p>
          <a:p>
            <a:r>
              <a:rPr lang="en-US" dirty="0"/>
              <a:t>Log reviews</a:t>
            </a:r>
          </a:p>
          <a:p>
            <a:r>
              <a:rPr lang="en-US" dirty="0"/>
              <a:t>Internal audit</a:t>
            </a:r>
          </a:p>
          <a:p>
            <a:r>
              <a:rPr lang="en-US" dirty="0"/>
              <a:t>External audit</a:t>
            </a:r>
          </a:p>
        </p:txBody>
      </p:sp>
      <p:sp>
        <p:nvSpPr>
          <p:cNvPr id="4" name="Slide Number Placeholder 3">
            <a:extLst>
              <a:ext uri="{FF2B5EF4-FFF2-40B4-BE49-F238E27FC236}">
                <a16:creationId xmlns:a16="http://schemas.microsoft.com/office/drawing/2014/main" id="{6AD5973E-56FD-42DC-92A8-6FDF97C4C94C}"/>
              </a:ext>
            </a:extLst>
          </p:cNvPr>
          <p:cNvSpPr>
            <a:spLocks noGrp="1"/>
          </p:cNvSpPr>
          <p:nvPr>
            <p:ph type="sldNum" sz="quarter" idx="12"/>
          </p:nvPr>
        </p:nvSpPr>
        <p:spPr/>
        <p:txBody>
          <a:bodyPr/>
          <a:lstStyle/>
          <a:p>
            <a:fld id="{00000000-1234-1234-1234-123412341234}" type="slidenum">
              <a:rPr lang="en-US" smtClean="0"/>
              <a:pPr/>
              <a:t>219</a:t>
            </a:fld>
            <a:endParaRPr lang="en-US"/>
          </a:p>
        </p:txBody>
      </p:sp>
    </p:spTree>
    <p:extLst>
      <p:ext uri="{BB962C8B-B14F-4D97-AF65-F5344CB8AC3E}">
        <p14:creationId xmlns:p14="http://schemas.microsoft.com/office/powerpoint/2010/main" val="4193942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65"/>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latin typeface="Arial" panose="020B0604020202020204" pitchFamily="34" charset="0"/>
                <a:ea typeface="Assistant ExtraBold"/>
              </a:rPr>
              <a:t>Security vs. Business</a:t>
            </a:r>
            <a:endParaRPr dirty="0">
              <a:latin typeface="Arial" panose="020B0604020202020204" pitchFamily="34" charset="0"/>
              <a:ea typeface="Assistant ExtraBold"/>
            </a:endParaRPr>
          </a:p>
        </p:txBody>
      </p:sp>
      <p:sp>
        <p:nvSpPr>
          <p:cNvPr id="654" name="Google Shape;654;p65"/>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391637" marR="22413" indent="-380990">
              <a:spcBef>
                <a:spcPts val="75"/>
              </a:spcBef>
            </a:pPr>
            <a:r>
              <a:rPr lang="en-US" dirty="0"/>
              <a:t>Security must be aligned with business needs and direction</a:t>
            </a:r>
            <a:endParaRPr dirty="0"/>
          </a:p>
          <a:p>
            <a:pPr marL="391637" marR="22413" indent="-380990">
              <a:spcBef>
                <a:spcPts val="75"/>
              </a:spcBef>
            </a:pPr>
            <a:r>
              <a:rPr lang="en-US" dirty="0"/>
              <a:t>Security is embedded into the business functions and acts  as a internal part of business operations providing:</a:t>
            </a:r>
            <a:endParaRPr dirty="0"/>
          </a:p>
          <a:p>
            <a:pPr marL="1001222" marR="22413" lvl="1" indent="-380990">
              <a:spcBef>
                <a:spcPts val="75"/>
              </a:spcBef>
            </a:pPr>
            <a:r>
              <a:rPr lang="en-US" dirty="0"/>
              <a:t>Strength</a:t>
            </a:r>
            <a:endParaRPr dirty="0"/>
          </a:p>
          <a:p>
            <a:pPr marL="1001222" marR="22413" lvl="1" indent="-380990">
              <a:spcBef>
                <a:spcPts val="75"/>
              </a:spcBef>
            </a:pPr>
            <a:r>
              <a:rPr lang="en-US" dirty="0"/>
              <a:t>Resilience</a:t>
            </a:r>
            <a:endParaRPr dirty="0"/>
          </a:p>
          <a:p>
            <a:pPr marL="1001222" marR="22413" lvl="1" indent="-380990">
              <a:spcBef>
                <a:spcPts val="75"/>
              </a:spcBef>
            </a:pPr>
            <a:r>
              <a:rPr lang="en-US" dirty="0"/>
              <a:t>Protection</a:t>
            </a:r>
            <a:endParaRPr dirty="0"/>
          </a:p>
          <a:p>
            <a:pPr marL="1001222" marR="22413" lvl="1" indent="-380990">
              <a:spcBef>
                <a:spcPts val="75"/>
              </a:spcBef>
            </a:pPr>
            <a:r>
              <a:rPr lang="en-US" dirty="0"/>
              <a:t>Stability</a:t>
            </a:r>
            <a:endParaRPr dirty="0"/>
          </a:p>
          <a:p>
            <a:pPr marL="1001222" marR="22413" lvl="1" indent="-380990">
              <a:spcBef>
                <a:spcPts val="75"/>
              </a:spcBef>
            </a:pPr>
            <a:r>
              <a:rPr lang="en-US" dirty="0"/>
              <a:t>Consistency</a:t>
            </a:r>
            <a:endParaRPr dirty="0"/>
          </a:p>
          <a:p>
            <a:pPr marL="1001222" marR="22413" lvl="1" indent="-380990">
              <a:spcBef>
                <a:spcPts val="75"/>
              </a:spcBef>
            </a:pPr>
            <a:r>
              <a:rPr lang="en-US" dirty="0"/>
              <a:t>Reliability</a:t>
            </a:r>
            <a:endParaRPr dirty="0"/>
          </a:p>
          <a:p>
            <a:pPr marL="391637" marR="22413" indent="-380990">
              <a:spcBef>
                <a:spcPts val="75"/>
              </a:spcBef>
            </a:pPr>
            <a:r>
              <a:rPr lang="en-US" dirty="0"/>
              <a:t>Security must be treated, discussed, and maintained as a business issue </a:t>
            </a:r>
            <a:endParaRPr dirty="0"/>
          </a:p>
          <a:p>
            <a:pPr marL="1001222" marR="22413" lvl="1" indent="-296326">
              <a:spcBef>
                <a:spcPts val="75"/>
              </a:spcBef>
              <a:buNone/>
            </a:pPr>
            <a:endParaRPr dirty="0"/>
          </a:p>
          <a:p>
            <a:pPr marL="1001222" marR="22413" lvl="1" indent="-296326">
              <a:spcBef>
                <a:spcPts val="75"/>
              </a:spcBef>
              <a:buNone/>
            </a:pPr>
            <a:endParaRPr dirty="0"/>
          </a:p>
        </p:txBody>
      </p:sp>
      <p:sp>
        <p:nvSpPr>
          <p:cNvPr id="2" name="Slide Number Placeholder 1">
            <a:extLst>
              <a:ext uri="{FF2B5EF4-FFF2-40B4-BE49-F238E27FC236}">
                <a16:creationId xmlns:a16="http://schemas.microsoft.com/office/drawing/2014/main" id="{B26F7B8D-23FF-409D-BB1D-FF6901C74AAF}"/>
              </a:ext>
            </a:extLst>
          </p:cNvPr>
          <p:cNvSpPr>
            <a:spLocks noGrp="1"/>
          </p:cNvSpPr>
          <p:nvPr>
            <p:ph type="sldNum" sz="quarter" idx="12"/>
          </p:nvPr>
        </p:nvSpPr>
        <p:spPr/>
        <p:txBody>
          <a:bodyPr/>
          <a:lstStyle/>
          <a:p>
            <a:fld id="{00000000-1234-1234-1234-123412341234}" type="slidenum">
              <a:rPr lang="en-US" smtClean="0"/>
              <a:pPr/>
              <a:t>22</a:t>
            </a:fld>
            <a:endParaRPr lang="en-US"/>
          </a:p>
        </p:txBody>
      </p:sp>
    </p:spTree>
    <p:extLst>
      <p:ext uri="{BB962C8B-B14F-4D97-AF65-F5344CB8AC3E}">
        <p14:creationId xmlns:p14="http://schemas.microsoft.com/office/powerpoint/2010/main" val="384908953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2BFA-9AC5-4CAC-A5D8-6C45DC57594A}"/>
              </a:ext>
            </a:extLst>
          </p:cNvPr>
          <p:cNvSpPr>
            <a:spLocks noGrp="1"/>
          </p:cNvSpPr>
          <p:nvPr>
            <p:ph type="title"/>
          </p:nvPr>
        </p:nvSpPr>
        <p:spPr/>
        <p:txBody>
          <a:bodyPr/>
          <a:lstStyle/>
          <a:p>
            <a:r>
              <a:rPr lang="en-US" sz="3200" dirty="0"/>
              <a:t>Network Protection:  NAC (Network Access Control) (6/6)</a:t>
            </a:r>
          </a:p>
        </p:txBody>
      </p:sp>
      <p:sp>
        <p:nvSpPr>
          <p:cNvPr id="3" name="Text Placeholder 2">
            <a:extLst>
              <a:ext uri="{FF2B5EF4-FFF2-40B4-BE49-F238E27FC236}">
                <a16:creationId xmlns:a16="http://schemas.microsoft.com/office/drawing/2014/main" id="{7B6D9D76-B389-41ED-BB3C-488FD65C4FC8}"/>
              </a:ext>
            </a:extLst>
          </p:cNvPr>
          <p:cNvSpPr>
            <a:spLocks noGrp="1"/>
          </p:cNvSpPr>
          <p:nvPr>
            <p:ph idx="1"/>
          </p:nvPr>
        </p:nvSpPr>
        <p:spPr/>
        <p:txBody>
          <a:bodyPr/>
          <a:lstStyle/>
          <a:p>
            <a:r>
              <a:rPr lang="en-US" dirty="0"/>
              <a:t>Verifies Health of System</a:t>
            </a:r>
          </a:p>
          <a:p>
            <a:r>
              <a:rPr lang="en-US" dirty="0"/>
              <a:t>Relies on Client-side and Server-side software</a:t>
            </a:r>
          </a:p>
          <a:p>
            <a:r>
              <a:rPr lang="en-US" dirty="0"/>
              <a:t>Uses a SHV (System Health Validator) on server	</a:t>
            </a:r>
          </a:p>
          <a:p>
            <a:r>
              <a:rPr lang="en-US" dirty="0"/>
              <a:t>Client presents a Certificate of Health</a:t>
            </a:r>
          </a:p>
          <a:p>
            <a:r>
              <a:rPr lang="en-US" dirty="0"/>
              <a:t>Can provide Denial of access, quarantine or redirection to a remediation network </a:t>
            </a:r>
          </a:p>
          <a:p>
            <a:pPr marL="220128" indent="0">
              <a:buNone/>
            </a:pPr>
            <a:endParaRPr lang="en-US" dirty="0"/>
          </a:p>
        </p:txBody>
      </p:sp>
      <p:sp>
        <p:nvSpPr>
          <p:cNvPr id="4" name="Slide Number Placeholder 3">
            <a:extLst>
              <a:ext uri="{FF2B5EF4-FFF2-40B4-BE49-F238E27FC236}">
                <a16:creationId xmlns:a16="http://schemas.microsoft.com/office/drawing/2014/main" id="{698097CD-23C1-45BC-BD04-5F39ABF8E21B}"/>
              </a:ext>
            </a:extLst>
          </p:cNvPr>
          <p:cNvSpPr>
            <a:spLocks noGrp="1"/>
          </p:cNvSpPr>
          <p:nvPr>
            <p:ph type="sldNum" sz="quarter" idx="12"/>
          </p:nvPr>
        </p:nvSpPr>
        <p:spPr/>
        <p:txBody>
          <a:bodyPr/>
          <a:lstStyle/>
          <a:p>
            <a:fld id="{00000000-1234-1234-1234-123412341234}" type="slidenum">
              <a:rPr lang="en-US" smtClean="0"/>
              <a:pPr/>
              <a:t>220</a:t>
            </a:fld>
            <a:endParaRPr lang="en-US"/>
          </a:p>
        </p:txBody>
      </p:sp>
    </p:spTree>
    <p:extLst>
      <p:ext uri="{BB962C8B-B14F-4D97-AF65-F5344CB8AC3E}">
        <p14:creationId xmlns:p14="http://schemas.microsoft.com/office/powerpoint/2010/main" val="316151073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744F7-8DD2-4AAD-A6BD-9614A0ED86C9}"/>
              </a:ext>
            </a:extLst>
          </p:cNvPr>
          <p:cNvSpPr>
            <a:spLocks noGrp="1"/>
          </p:cNvSpPr>
          <p:nvPr>
            <p:ph type="title"/>
          </p:nvPr>
        </p:nvSpPr>
        <p:spPr/>
        <p:txBody>
          <a:bodyPr/>
          <a:lstStyle/>
          <a:p>
            <a:r>
              <a:rPr lang="en-US" dirty="0"/>
              <a:t>NAT (Network Address Translation)</a:t>
            </a:r>
          </a:p>
        </p:txBody>
      </p:sp>
      <p:sp>
        <p:nvSpPr>
          <p:cNvPr id="4" name="Oval 3">
            <a:extLst>
              <a:ext uri="{FF2B5EF4-FFF2-40B4-BE49-F238E27FC236}">
                <a16:creationId xmlns:a16="http://schemas.microsoft.com/office/drawing/2014/main" id="{3847B52C-CE6A-42F6-A5FD-A907D73CB2B0}"/>
              </a:ext>
            </a:extLst>
          </p:cNvPr>
          <p:cNvSpPr/>
          <p:nvPr/>
        </p:nvSpPr>
        <p:spPr>
          <a:xfrm>
            <a:off x="4217581" y="2977117"/>
            <a:ext cx="2920410" cy="16586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Router</a:t>
            </a:r>
          </a:p>
          <a:p>
            <a:pPr algn="ctr"/>
            <a:r>
              <a:rPr lang="en-US" dirty="0"/>
              <a:t>(Network Address Translation)</a:t>
            </a:r>
          </a:p>
        </p:txBody>
      </p:sp>
      <p:sp>
        <p:nvSpPr>
          <p:cNvPr id="5" name="Oval 4">
            <a:extLst>
              <a:ext uri="{FF2B5EF4-FFF2-40B4-BE49-F238E27FC236}">
                <a16:creationId xmlns:a16="http://schemas.microsoft.com/office/drawing/2014/main" id="{797D1D20-8AE4-4303-835F-C5E8529C1DBB}"/>
              </a:ext>
            </a:extLst>
          </p:cNvPr>
          <p:cNvSpPr/>
          <p:nvPr/>
        </p:nvSpPr>
        <p:spPr>
          <a:xfrm>
            <a:off x="9711070" y="2927498"/>
            <a:ext cx="1410586" cy="6521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2BE00F2-D343-4574-B077-D791AB22C75D}"/>
              </a:ext>
            </a:extLst>
          </p:cNvPr>
          <p:cNvSpPr/>
          <p:nvPr/>
        </p:nvSpPr>
        <p:spPr>
          <a:xfrm>
            <a:off x="9108558" y="3203944"/>
            <a:ext cx="1410586" cy="6521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51E3CB5-AF83-4918-AEE1-E40F27A7C7D7}"/>
              </a:ext>
            </a:extLst>
          </p:cNvPr>
          <p:cNvSpPr/>
          <p:nvPr/>
        </p:nvSpPr>
        <p:spPr>
          <a:xfrm>
            <a:off x="10248014" y="3154326"/>
            <a:ext cx="1410586" cy="6521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FCF99D6-CC0D-4369-82E2-7410A7061087}"/>
              </a:ext>
            </a:extLst>
          </p:cNvPr>
          <p:cNvSpPr/>
          <p:nvPr/>
        </p:nvSpPr>
        <p:spPr>
          <a:xfrm>
            <a:off x="9678286" y="3366977"/>
            <a:ext cx="1410586" cy="6521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cxnSp>
        <p:nvCxnSpPr>
          <p:cNvPr id="10" name="Straight Connector 9">
            <a:extLst>
              <a:ext uri="{FF2B5EF4-FFF2-40B4-BE49-F238E27FC236}">
                <a16:creationId xmlns:a16="http://schemas.microsoft.com/office/drawing/2014/main" id="{508CB754-9B59-405F-B4D9-6AAE27C942CB}"/>
              </a:ext>
            </a:extLst>
          </p:cNvPr>
          <p:cNvCxnSpPr>
            <a:stCxn id="4" idx="6"/>
          </p:cNvCxnSpPr>
          <p:nvPr/>
        </p:nvCxnSpPr>
        <p:spPr>
          <a:xfrm flipV="1">
            <a:off x="7137991" y="3629246"/>
            <a:ext cx="2136258" cy="177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5D0CCCC-5D1F-4F99-84AF-74E74E192332}"/>
              </a:ext>
            </a:extLst>
          </p:cNvPr>
          <p:cNvCxnSpPr>
            <a:cxnSpLocks/>
          </p:cNvCxnSpPr>
          <p:nvPr/>
        </p:nvCxnSpPr>
        <p:spPr>
          <a:xfrm>
            <a:off x="2679405" y="3856074"/>
            <a:ext cx="1505392" cy="1"/>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76AD062B-5EF9-458B-BABE-5C0503CA1BB9}"/>
              </a:ext>
            </a:extLst>
          </p:cNvPr>
          <p:cNvSpPr/>
          <p:nvPr/>
        </p:nvSpPr>
        <p:spPr>
          <a:xfrm>
            <a:off x="1317552" y="3444949"/>
            <a:ext cx="1601972" cy="13609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LAN</a:t>
            </a:r>
          </a:p>
        </p:txBody>
      </p:sp>
      <p:sp>
        <p:nvSpPr>
          <p:cNvPr id="14" name="TextBox 13">
            <a:extLst>
              <a:ext uri="{FF2B5EF4-FFF2-40B4-BE49-F238E27FC236}">
                <a16:creationId xmlns:a16="http://schemas.microsoft.com/office/drawing/2014/main" id="{89761146-4692-4BD4-A1F6-A31EEE1D18CD}"/>
              </a:ext>
            </a:extLst>
          </p:cNvPr>
          <p:cNvSpPr txBox="1"/>
          <p:nvPr/>
        </p:nvSpPr>
        <p:spPr>
          <a:xfrm>
            <a:off x="800986" y="5046921"/>
            <a:ext cx="3416595" cy="1200329"/>
          </a:xfrm>
          <a:prstGeom prst="rect">
            <a:avLst/>
          </a:prstGeom>
          <a:noFill/>
        </p:spPr>
        <p:txBody>
          <a:bodyPr wrap="square" rtlCol="0">
            <a:spAutoFit/>
          </a:bodyPr>
          <a:lstStyle/>
          <a:p>
            <a:r>
              <a:rPr lang="en-US" dirty="0"/>
              <a:t>Private Internal IP Addresses 10.0.0.0</a:t>
            </a:r>
          </a:p>
          <a:p>
            <a:r>
              <a:rPr lang="en-US" dirty="0"/>
              <a:t>172.16.0.0-172.31.0.0</a:t>
            </a:r>
          </a:p>
          <a:p>
            <a:r>
              <a:rPr lang="en-US" dirty="0"/>
              <a:t>192.168.1.0</a:t>
            </a:r>
          </a:p>
        </p:txBody>
      </p:sp>
      <p:sp>
        <p:nvSpPr>
          <p:cNvPr id="15" name="TextBox 14">
            <a:extLst>
              <a:ext uri="{FF2B5EF4-FFF2-40B4-BE49-F238E27FC236}">
                <a16:creationId xmlns:a16="http://schemas.microsoft.com/office/drawing/2014/main" id="{9674B4EE-00B2-4523-830B-72FD4087A22D}"/>
              </a:ext>
            </a:extLst>
          </p:cNvPr>
          <p:cNvSpPr txBox="1"/>
          <p:nvPr/>
        </p:nvSpPr>
        <p:spPr>
          <a:xfrm>
            <a:off x="1228947" y="2676486"/>
            <a:ext cx="1779181" cy="369332"/>
          </a:xfrm>
          <a:prstGeom prst="rect">
            <a:avLst/>
          </a:prstGeom>
          <a:noFill/>
        </p:spPr>
        <p:txBody>
          <a:bodyPr wrap="square" rtlCol="0">
            <a:spAutoFit/>
          </a:bodyPr>
          <a:lstStyle/>
          <a:p>
            <a:r>
              <a:rPr lang="en-US" dirty="0"/>
              <a:t>10.0.0.1</a:t>
            </a:r>
          </a:p>
        </p:txBody>
      </p:sp>
      <p:sp>
        <p:nvSpPr>
          <p:cNvPr id="16" name="TextBox 15">
            <a:extLst>
              <a:ext uri="{FF2B5EF4-FFF2-40B4-BE49-F238E27FC236}">
                <a16:creationId xmlns:a16="http://schemas.microsoft.com/office/drawing/2014/main" id="{836F2ED2-A1E6-4DF5-87A0-0867879B59F6}"/>
              </a:ext>
            </a:extLst>
          </p:cNvPr>
          <p:cNvSpPr txBox="1"/>
          <p:nvPr/>
        </p:nvSpPr>
        <p:spPr>
          <a:xfrm>
            <a:off x="754911" y="3054353"/>
            <a:ext cx="1779181" cy="369332"/>
          </a:xfrm>
          <a:prstGeom prst="rect">
            <a:avLst/>
          </a:prstGeom>
          <a:noFill/>
        </p:spPr>
        <p:txBody>
          <a:bodyPr wrap="square" rtlCol="0">
            <a:spAutoFit/>
          </a:bodyPr>
          <a:lstStyle/>
          <a:p>
            <a:r>
              <a:rPr lang="en-US" dirty="0"/>
              <a:t>10.0.0.2</a:t>
            </a:r>
          </a:p>
        </p:txBody>
      </p:sp>
      <p:sp>
        <p:nvSpPr>
          <p:cNvPr id="17" name="TextBox 16">
            <a:extLst>
              <a:ext uri="{FF2B5EF4-FFF2-40B4-BE49-F238E27FC236}">
                <a16:creationId xmlns:a16="http://schemas.microsoft.com/office/drawing/2014/main" id="{48991FEF-1E9C-405E-BA6D-134E9F10F460}"/>
              </a:ext>
            </a:extLst>
          </p:cNvPr>
          <p:cNvSpPr txBox="1"/>
          <p:nvPr/>
        </p:nvSpPr>
        <p:spPr>
          <a:xfrm>
            <a:off x="366382" y="3486742"/>
            <a:ext cx="1779181" cy="369332"/>
          </a:xfrm>
          <a:prstGeom prst="rect">
            <a:avLst/>
          </a:prstGeom>
          <a:noFill/>
        </p:spPr>
        <p:txBody>
          <a:bodyPr wrap="square" rtlCol="0">
            <a:spAutoFit/>
          </a:bodyPr>
          <a:lstStyle/>
          <a:p>
            <a:r>
              <a:rPr lang="en-US" dirty="0"/>
              <a:t>10.0.0.3</a:t>
            </a:r>
          </a:p>
        </p:txBody>
      </p:sp>
      <p:sp>
        <p:nvSpPr>
          <p:cNvPr id="18" name="TextBox 17">
            <a:extLst>
              <a:ext uri="{FF2B5EF4-FFF2-40B4-BE49-F238E27FC236}">
                <a16:creationId xmlns:a16="http://schemas.microsoft.com/office/drawing/2014/main" id="{BD665371-34CD-41D3-B46A-781134440EE4}"/>
              </a:ext>
            </a:extLst>
          </p:cNvPr>
          <p:cNvSpPr txBox="1"/>
          <p:nvPr/>
        </p:nvSpPr>
        <p:spPr>
          <a:xfrm>
            <a:off x="3075468" y="3579628"/>
            <a:ext cx="1779181" cy="369332"/>
          </a:xfrm>
          <a:prstGeom prst="rect">
            <a:avLst/>
          </a:prstGeom>
          <a:noFill/>
        </p:spPr>
        <p:txBody>
          <a:bodyPr wrap="square" rtlCol="0">
            <a:spAutoFit/>
          </a:bodyPr>
          <a:lstStyle/>
          <a:p>
            <a:r>
              <a:rPr lang="en-US" dirty="0"/>
              <a:t>10.0.0.100</a:t>
            </a:r>
          </a:p>
        </p:txBody>
      </p:sp>
      <p:sp>
        <p:nvSpPr>
          <p:cNvPr id="19" name="TextBox 18">
            <a:extLst>
              <a:ext uri="{FF2B5EF4-FFF2-40B4-BE49-F238E27FC236}">
                <a16:creationId xmlns:a16="http://schemas.microsoft.com/office/drawing/2014/main" id="{304F78BB-D115-4633-AB25-42F7AB0633C4}"/>
              </a:ext>
            </a:extLst>
          </p:cNvPr>
          <p:cNvSpPr txBox="1"/>
          <p:nvPr/>
        </p:nvSpPr>
        <p:spPr>
          <a:xfrm>
            <a:off x="7137991" y="3437124"/>
            <a:ext cx="1779181" cy="369332"/>
          </a:xfrm>
          <a:prstGeom prst="rect">
            <a:avLst/>
          </a:prstGeom>
          <a:noFill/>
        </p:spPr>
        <p:txBody>
          <a:bodyPr wrap="square" rtlCol="0">
            <a:spAutoFit/>
          </a:bodyPr>
          <a:lstStyle/>
          <a:p>
            <a:r>
              <a:rPr lang="en-US" dirty="0"/>
              <a:t>63.17.85.1</a:t>
            </a:r>
          </a:p>
        </p:txBody>
      </p:sp>
    </p:spTree>
    <p:extLst>
      <p:ext uri="{BB962C8B-B14F-4D97-AF65-F5344CB8AC3E}">
        <p14:creationId xmlns:p14="http://schemas.microsoft.com/office/powerpoint/2010/main" val="25654871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79A4-0207-42FA-8616-2251BD0ED9D8}"/>
              </a:ext>
            </a:extLst>
          </p:cNvPr>
          <p:cNvSpPr>
            <a:spLocks noGrp="1"/>
          </p:cNvSpPr>
          <p:nvPr>
            <p:ph type="title"/>
          </p:nvPr>
        </p:nvSpPr>
        <p:spPr/>
        <p:txBody>
          <a:bodyPr/>
          <a:lstStyle/>
          <a:p>
            <a:r>
              <a:rPr lang="en-US" sz="3200" dirty="0"/>
              <a:t>Endpoint Protection (Desktops, Laptops, Tablets, etc.)</a:t>
            </a:r>
          </a:p>
        </p:txBody>
      </p:sp>
      <p:sp>
        <p:nvSpPr>
          <p:cNvPr id="3" name="Text Placeholder 2">
            <a:extLst>
              <a:ext uri="{FF2B5EF4-FFF2-40B4-BE49-F238E27FC236}">
                <a16:creationId xmlns:a16="http://schemas.microsoft.com/office/drawing/2014/main" id="{391494D2-A996-4D11-BFC7-14FE84CE7DF7}"/>
              </a:ext>
            </a:extLst>
          </p:cNvPr>
          <p:cNvSpPr>
            <a:spLocks noGrp="1"/>
          </p:cNvSpPr>
          <p:nvPr>
            <p:ph idx="1"/>
          </p:nvPr>
        </p:nvSpPr>
        <p:spPr/>
        <p:txBody>
          <a:bodyPr>
            <a:normAutofit lnSpcReduction="10000"/>
          </a:bodyPr>
          <a:lstStyle/>
          <a:p>
            <a:pPr>
              <a:lnSpc>
                <a:spcPct val="100000"/>
              </a:lnSpc>
              <a:spcBef>
                <a:spcPts val="800"/>
              </a:spcBef>
            </a:pPr>
            <a:r>
              <a:rPr lang="en-US" sz="1600" dirty="0"/>
              <a:t>Hardening systems includes:</a:t>
            </a:r>
          </a:p>
          <a:p>
            <a:pPr lvl="1">
              <a:lnSpc>
                <a:spcPct val="100000"/>
              </a:lnSpc>
              <a:spcBef>
                <a:spcPts val="800"/>
              </a:spcBef>
            </a:pPr>
            <a:r>
              <a:rPr lang="en-US" sz="1600" dirty="0"/>
              <a:t>Remove unnecessary services</a:t>
            </a:r>
          </a:p>
          <a:p>
            <a:pPr lvl="1">
              <a:lnSpc>
                <a:spcPct val="100000"/>
              </a:lnSpc>
              <a:spcBef>
                <a:spcPts val="800"/>
              </a:spcBef>
            </a:pPr>
            <a:r>
              <a:rPr lang="en-US" sz="1600" dirty="0"/>
              <a:t>Patch systems</a:t>
            </a:r>
          </a:p>
          <a:p>
            <a:pPr lvl="1">
              <a:lnSpc>
                <a:spcPct val="100000"/>
              </a:lnSpc>
              <a:spcBef>
                <a:spcPts val="800"/>
              </a:spcBef>
            </a:pPr>
            <a:r>
              <a:rPr lang="en-US" sz="1600" dirty="0"/>
              <a:t>Rename guest and administrative accounts</a:t>
            </a:r>
          </a:p>
          <a:p>
            <a:pPr lvl="1">
              <a:lnSpc>
                <a:spcPct val="100000"/>
              </a:lnSpc>
              <a:spcBef>
                <a:spcPts val="800"/>
              </a:spcBef>
            </a:pPr>
            <a:r>
              <a:rPr lang="en-US" sz="1600" dirty="0"/>
              <a:t>Review default settings and configurations</a:t>
            </a:r>
          </a:p>
          <a:p>
            <a:pPr lvl="1">
              <a:lnSpc>
                <a:spcPct val="100000"/>
              </a:lnSpc>
              <a:spcBef>
                <a:spcPts val="800"/>
              </a:spcBef>
            </a:pPr>
            <a:r>
              <a:rPr lang="en-US" sz="1600" dirty="0"/>
              <a:t>Install anti-malware and monitoring software</a:t>
            </a:r>
          </a:p>
          <a:p>
            <a:pPr lvl="1">
              <a:lnSpc>
                <a:spcPct val="100000"/>
              </a:lnSpc>
              <a:spcBef>
                <a:spcPts val="800"/>
              </a:spcBef>
            </a:pPr>
            <a:r>
              <a:rPr lang="en-US" sz="1600" dirty="0"/>
              <a:t>Images are often used to deploys baseline O/S and applications</a:t>
            </a:r>
          </a:p>
          <a:p>
            <a:pPr lvl="1">
              <a:lnSpc>
                <a:spcPct val="100000"/>
              </a:lnSpc>
              <a:spcBef>
                <a:spcPts val="800"/>
              </a:spcBef>
            </a:pPr>
            <a:r>
              <a:rPr lang="en-US" sz="1600" dirty="0"/>
              <a:t>Configuration management requires changes to be controlled and documented</a:t>
            </a:r>
          </a:p>
          <a:p>
            <a:pPr lvl="1">
              <a:lnSpc>
                <a:spcPct val="100000"/>
              </a:lnSpc>
              <a:spcBef>
                <a:spcPts val="800"/>
              </a:spcBef>
            </a:pPr>
            <a:r>
              <a:rPr lang="en-US" sz="1600" dirty="0"/>
              <a:t>Remote access tools are often used by the network team to provide assistance and remote admin if needed</a:t>
            </a:r>
          </a:p>
          <a:p>
            <a:pPr lvl="1">
              <a:lnSpc>
                <a:spcPct val="100000"/>
              </a:lnSpc>
              <a:spcBef>
                <a:spcPts val="800"/>
              </a:spcBef>
            </a:pPr>
            <a:r>
              <a:rPr lang="en-US" sz="1600" dirty="0"/>
              <a:t>Many devices have remote destruction capabilities in case of loss or compromise</a:t>
            </a:r>
          </a:p>
          <a:p>
            <a:pPr lvl="1">
              <a:lnSpc>
                <a:spcPct val="100000"/>
              </a:lnSpc>
              <a:spcBef>
                <a:spcPts val="800"/>
              </a:spcBef>
            </a:pPr>
            <a:r>
              <a:rPr lang="en-US" sz="1600" dirty="0"/>
              <a:t>Data should be encrypted for the sake of privacy</a:t>
            </a:r>
          </a:p>
          <a:p>
            <a:pPr lvl="1">
              <a:lnSpc>
                <a:spcPct val="100000"/>
              </a:lnSpc>
              <a:spcBef>
                <a:spcPts val="800"/>
              </a:spcBef>
            </a:pPr>
            <a:r>
              <a:rPr lang="en-US" sz="1600" dirty="0"/>
              <a:t>VDI relies on highly controlled servers running the apps users work with.  Client systems work as terminals or thin clients</a:t>
            </a:r>
          </a:p>
          <a:p>
            <a:pPr lvl="1">
              <a:lnSpc>
                <a:spcPct val="100000"/>
              </a:lnSpc>
              <a:spcBef>
                <a:spcPts val="800"/>
              </a:spcBef>
            </a:pPr>
            <a:endParaRPr lang="en-US" sz="1600" dirty="0"/>
          </a:p>
        </p:txBody>
      </p:sp>
      <p:sp>
        <p:nvSpPr>
          <p:cNvPr id="4" name="Slide Number Placeholder 3">
            <a:extLst>
              <a:ext uri="{FF2B5EF4-FFF2-40B4-BE49-F238E27FC236}">
                <a16:creationId xmlns:a16="http://schemas.microsoft.com/office/drawing/2014/main" id="{7F40AFE3-A7BA-4554-8484-B832439EF843}"/>
              </a:ext>
            </a:extLst>
          </p:cNvPr>
          <p:cNvSpPr>
            <a:spLocks noGrp="1"/>
          </p:cNvSpPr>
          <p:nvPr>
            <p:ph type="sldNum" sz="quarter" idx="12"/>
          </p:nvPr>
        </p:nvSpPr>
        <p:spPr/>
        <p:txBody>
          <a:bodyPr/>
          <a:lstStyle/>
          <a:p>
            <a:fld id="{00000000-1234-1234-1234-123412341234}" type="slidenum">
              <a:rPr lang="en-US" smtClean="0"/>
              <a:pPr/>
              <a:t>222</a:t>
            </a:fld>
            <a:endParaRPr lang="en-US"/>
          </a:p>
        </p:txBody>
      </p:sp>
    </p:spTree>
    <p:extLst>
      <p:ext uri="{BB962C8B-B14F-4D97-AF65-F5344CB8AC3E}">
        <p14:creationId xmlns:p14="http://schemas.microsoft.com/office/powerpoint/2010/main" val="25109607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AEC15-F666-4759-8FEF-A330E73D2414}"/>
              </a:ext>
            </a:extLst>
          </p:cNvPr>
          <p:cNvSpPr>
            <a:spLocks noGrp="1"/>
          </p:cNvSpPr>
          <p:nvPr>
            <p:ph type="title"/>
          </p:nvPr>
        </p:nvSpPr>
        <p:spPr/>
        <p:txBody>
          <a:bodyPr>
            <a:normAutofit/>
          </a:bodyPr>
          <a:lstStyle/>
          <a:p>
            <a:r>
              <a:rPr lang="en-US" dirty="0"/>
              <a:t>Data Security</a:t>
            </a:r>
          </a:p>
        </p:txBody>
      </p:sp>
      <p:sp>
        <p:nvSpPr>
          <p:cNvPr id="3" name="Text Placeholder 2">
            <a:extLst>
              <a:ext uri="{FF2B5EF4-FFF2-40B4-BE49-F238E27FC236}">
                <a16:creationId xmlns:a16="http://schemas.microsoft.com/office/drawing/2014/main" id="{7A7083C2-7AA0-4E06-8366-02DFBB4884A3}"/>
              </a:ext>
            </a:extLst>
          </p:cNvPr>
          <p:cNvSpPr>
            <a:spLocks noGrp="1"/>
          </p:cNvSpPr>
          <p:nvPr>
            <p:ph idx="1"/>
          </p:nvPr>
        </p:nvSpPr>
        <p:spPr/>
        <p:txBody>
          <a:bodyPr>
            <a:normAutofit fontScale="85000" lnSpcReduction="20000"/>
          </a:bodyPr>
          <a:lstStyle/>
          <a:p>
            <a:pPr>
              <a:lnSpc>
                <a:spcPct val="100000"/>
              </a:lnSpc>
              <a:spcBef>
                <a:spcPts val="800"/>
              </a:spcBef>
            </a:pPr>
            <a:r>
              <a:rPr lang="en-US" dirty="0"/>
              <a:t>Confidentiality:  </a:t>
            </a:r>
          </a:p>
          <a:p>
            <a:pPr lvl="1">
              <a:lnSpc>
                <a:spcPct val="100000"/>
              </a:lnSpc>
              <a:spcBef>
                <a:spcPts val="800"/>
              </a:spcBef>
            </a:pPr>
            <a:r>
              <a:rPr lang="en-US" dirty="0"/>
              <a:t>Data at Rest:  Encryption</a:t>
            </a:r>
          </a:p>
          <a:p>
            <a:pPr lvl="1">
              <a:lnSpc>
                <a:spcPct val="100000"/>
              </a:lnSpc>
              <a:spcBef>
                <a:spcPts val="800"/>
              </a:spcBef>
            </a:pPr>
            <a:r>
              <a:rPr lang="en-US" dirty="0"/>
              <a:t>Data in Motion:  Secure Transport Protocols</a:t>
            </a:r>
            <a:r>
              <a:rPr lang="en-US" dirty="0">
                <a:sym typeface="Wingdings" panose="05000000000000000000" pitchFamily="2" charset="2"/>
              </a:rPr>
              <a:t> SSL/TLS, SSH, </a:t>
            </a:r>
            <a:r>
              <a:rPr lang="en-US" dirty="0" err="1">
                <a:sym typeface="Wingdings" panose="05000000000000000000" pitchFamily="2" charset="2"/>
              </a:rPr>
              <a:t>IPSec</a:t>
            </a:r>
            <a:endParaRPr lang="en-US" dirty="0"/>
          </a:p>
          <a:p>
            <a:pPr lvl="1">
              <a:lnSpc>
                <a:spcPct val="100000"/>
              </a:lnSpc>
              <a:spcBef>
                <a:spcPts val="800"/>
              </a:spcBef>
            </a:pPr>
            <a:r>
              <a:rPr lang="en-US" dirty="0"/>
              <a:t>Data in Use:  Homomorphic Encryption</a:t>
            </a:r>
          </a:p>
          <a:p>
            <a:pPr>
              <a:lnSpc>
                <a:spcPct val="100000"/>
              </a:lnSpc>
              <a:spcBef>
                <a:spcPts val="800"/>
              </a:spcBef>
            </a:pPr>
            <a:r>
              <a:rPr lang="en-US" dirty="0"/>
              <a:t>Integrity</a:t>
            </a:r>
          </a:p>
          <a:p>
            <a:pPr lvl="1">
              <a:lnSpc>
                <a:spcPct val="100000"/>
              </a:lnSpc>
              <a:spcBef>
                <a:spcPts val="800"/>
              </a:spcBef>
            </a:pPr>
            <a:r>
              <a:rPr lang="en-US" dirty="0"/>
              <a:t>Hashes/Message Digests</a:t>
            </a:r>
          </a:p>
          <a:p>
            <a:pPr>
              <a:lnSpc>
                <a:spcPct val="100000"/>
              </a:lnSpc>
              <a:spcBef>
                <a:spcPts val="800"/>
              </a:spcBef>
            </a:pPr>
            <a:r>
              <a:rPr lang="en-US" dirty="0"/>
              <a:t>Availability</a:t>
            </a:r>
          </a:p>
          <a:p>
            <a:pPr lvl="1">
              <a:lnSpc>
                <a:spcPct val="100000"/>
              </a:lnSpc>
              <a:spcBef>
                <a:spcPts val="800"/>
              </a:spcBef>
            </a:pPr>
            <a:r>
              <a:rPr lang="en-US" dirty="0"/>
              <a:t>Redundancy</a:t>
            </a:r>
          </a:p>
          <a:p>
            <a:pPr>
              <a:lnSpc>
                <a:spcPct val="100000"/>
              </a:lnSpc>
              <a:spcBef>
                <a:spcPts val="800"/>
              </a:spcBef>
            </a:pPr>
            <a:r>
              <a:rPr lang="en-US" dirty="0"/>
              <a:t>Non-Repudiation</a:t>
            </a:r>
          </a:p>
          <a:p>
            <a:pPr lvl="1">
              <a:lnSpc>
                <a:spcPct val="100000"/>
              </a:lnSpc>
              <a:spcBef>
                <a:spcPts val="800"/>
              </a:spcBef>
            </a:pPr>
            <a:r>
              <a:rPr lang="en-US" dirty="0"/>
              <a:t>Digital Signatures---Hash (integrity) encrypted with the sender’s private key (authenticity)</a:t>
            </a:r>
          </a:p>
          <a:p>
            <a:pPr>
              <a:lnSpc>
                <a:spcPct val="100000"/>
              </a:lnSpc>
              <a:spcBef>
                <a:spcPts val="800"/>
              </a:spcBef>
            </a:pPr>
            <a:r>
              <a:rPr lang="en-US" dirty="0"/>
              <a:t>Data traversing unsecured networks can have end-to-end security through the use of VPNs</a:t>
            </a:r>
          </a:p>
        </p:txBody>
      </p:sp>
      <p:sp>
        <p:nvSpPr>
          <p:cNvPr id="4" name="Slide Number Placeholder 3">
            <a:extLst>
              <a:ext uri="{FF2B5EF4-FFF2-40B4-BE49-F238E27FC236}">
                <a16:creationId xmlns:a16="http://schemas.microsoft.com/office/drawing/2014/main" id="{37B3ADB5-C08A-467E-86F7-B1B0B5B6506D}"/>
              </a:ext>
            </a:extLst>
          </p:cNvPr>
          <p:cNvSpPr>
            <a:spLocks noGrp="1"/>
          </p:cNvSpPr>
          <p:nvPr>
            <p:ph type="sldNum" sz="quarter" idx="12"/>
          </p:nvPr>
        </p:nvSpPr>
        <p:spPr/>
        <p:txBody>
          <a:bodyPr/>
          <a:lstStyle/>
          <a:p>
            <a:fld id="{00000000-1234-1234-1234-123412341234}" type="slidenum">
              <a:rPr lang="en-US" smtClean="0"/>
              <a:pPr/>
              <a:t>223</a:t>
            </a:fld>
            <a:endParaRPr lang="en-US"/>
          </a:p>
        </p:txBody>
      </p:sp>
    </p:spTree>
    <p:extLst>
      <p:ext uri="{BB962C8B-B14F-4D97-AF65-F5344CB8AC3E}">
        <p14:creationId xmlns:p14="http://schemas.microsoft.com/office/powerpoint/2010/main" val="108058383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51EC-35B1-4C69-9F45-908A2AFB2C88}"/>
              </a:ext>
            </a:extLst>
          </p:cNvPr>
          <p:cNvSpPr>
            <a:spLocks noGrp="1"/>
          </p:cNvSpPr>
          <p:nvPr>
            <p:ph type="title"/>
          </p:nvPr>
        </p:nvSpPr>
        <p:spPr/>
        <p:txBody>
          <a:bodyPr>
            <a:normAutofit/>
          </a:bodyPr>
          <a:lstStyle/>
          <a:p>
            <a:r>
              <a:rPr lang="en-US" dirty="0"/>
              <a:t>Identity and Access Management</a:t>
            </a:r>
          </a:p>
        </p:txBody>
      </p:sp>
      <p:sp>
        <p:nvSpPr>
          <p:cNvPr id="3" name="Text Placeholder 2">
            <a:extLst>
              <a:ext uri="{FF2B5EF4-FFF2-40B4-BE49-F238E27FC236}">
                <a16:creationId xmlns:a16="http://schemas.microsoft.com/office/drawing/2014/main" id="{0D80B529-C507-42DD-9C61-3C4D21C2CEBA}"/>
              </a:ext>
            </a:extLst>
          </p:cNvPr>
          <p:cNvSpPr>
            <a:spLocks noGrp="1"/>
          </p:cNvSpPr>
          <p:nvPr>
            <p:ph idx="1"/>
          </p:nvPr>
        </p:nvSpPr>
        <p:spPr/>
        <p:txBody>
          <a:bodyPr/>
          <a:lstStyle/>
          <a:p>
            <a:r>
              <a:rPr lang="en-US" dirty="0"/>
              <a:t>Identity Proofing</a:t>
            </a:r>
          </a:p>
          <a:p>
            <a:r>
              <a:rPr lang="en-US" dirty="0"/>
              <a:t>Account Provisioning</a:t>
            </a:r>
          </a:p>
          <a:p>
            <a:r>
              <a:rPr lang="en-US" dirty="0"/>
              <a:t>User Identifies—username or account number</a:t>
            </a:r>
          </a:p>
          <a:p>
            <a:r>
              <a:rPr lang="en-US" dirty="0"/>
              <a:t>User Authenticates--multifactor</a:t>
            </a:r>
          </a:p>
          <a:p>
            <a:r>
              <a:rPr lang="en-US" dirty="0"/>
              <a:t>User is Authorized—assigned rights and permissions—Best implemented through RBAC, or Role-based Access Control</a:t>
            </a:r>
          </a:p>
          <a:p>
            <a:r>
              <a:rPr lang="en-US" dirty="0"/>
              <a:t>User is Audited/Accountable</a:t>
            </a:r>
          </a:p>
          <a:p>
            <a:r>
              <a:rPr lang="en-US" dirty="0"/>
              <a:t>Account is Deprovisioned</a:t>
            </a:r>
          </a:p>
        </p:txBody>
      </p:sp>
      <p:sp>
        <p:nvSpPr>
          <p:cNvPr id="4" name="Slide Number Placeholder 3">
            <a:extLst>
              <a:ext uri="{FF2B5EF4-FFF2-40B4-BE49-F238E27FC236}">
                <a16:creationId xmlns:a16="http://schemas.microsoft.com/office/drawing/2014/main" id="{50C47AAF-E9CC-409B-B44F-99C063F5AFDB}"/>
              </a:ext>
            </a:extLst>
          </p:cNvPr>
          <p:cNvSpPr>
            <a:spLocks noGrp="1"/>
          </p:cNvSpPr>
          <p:nvPr>
            <p:ph type="sldNum" sz="quarter" idx="12"/>
          </p:nvPr>
        </p:nvSpPr>
        <p:spPr/>
        <p:txBody>
          <a:bodyPr/>
          <a:lstStyle/>
          <a:p>
            <a:fld id="{00000000-1234-1234-1234-123412341234}" type="slidenum">
              <a:rPr lang="en-US" smtClean="0"/>
              <a:pPr/>
              <a:t>224</a:t>
            </a:fld>
            <a:endParaRPr lang="en-US"/>
          </a:p>
        </p:txBody>
      </p:sp>
    </p:spTree>
    <p:extLst>
      <p:ext uri="{BB962C8B-B14F-4D97-AF65-F5344CB8AC3E}">
        <p14:creationId xmlns:p14="http://schemas.microsoft.com/office/powerpoint/2010/main" val="331017160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D578E-1B4D-479F-A13B-9B3AF13F0A79}"/>
              </a:ext>
            </a:extLst>
          </p:cNvPr>
          <p:cNvSpPr>
            <a:spLocks noGrp="1"/>
          </p:cNvSpPr>
          <p:nvPr>
            <p:ph type="title"/>
          </p:nvPr>
        </p:nvSpPr>
        <p:spPr/>
        <p:txBody>
          <a:bodyPr>
            <a:normAutofit/>
          </a:bodyPr>
          <a:lstStyle/>
          <a:p>
            <a:r>
              <a:rPr lang="en-US" dirty="0"/>
              <a:t>Auditing</a:t>
            </a:r>
          </a:p>
        </p:txBody>
      </p:sp>
      <p:sp>
        <p:nvSpPr>
          <p:cNvPr id="3" name="Text Placeholder 2">
            <a:extLst>
              <a:ext uri="{FF2B5EF4-FFF2-40B4-BE49-F238E27FC236}">
                <a16:creationId xmlns:a16="http://schemas.microsoft.com/office/drawing/2014/main" id="{3C0ED5D6-02B7-4667-951C-07205DE0D65D}"/>
              </a:ext>
            </a:extLst>
          </p:cNvPr>
          <p:cNvSpPr>
            <a:spLocks noGrp="1"/>
          </p:cNvSpPr>
          <p:nvPr>
            <p:ph idx="1"/>
          </p:nvPr>
        </p:nvSpPr>
        <p:spPr/>
        <p:txBody>
          <a:bodyPr/>
          <a:lstStyle/>
          <a:p>
            <a:r>
              <a:rPr lang="en-US" dirty="0"/>
              <a:t>Ensures security controls are in place and are performing as expected</a:t>
            </a:r>
          </a:p>
          <a:p>
            <a:r>
              <a:rPr lang="en-US" dirty="0"/>
              <a:t>Can be internal or external</a:t>
            </a:r>
          </a:p>
          <a:p>
            <a:r>
              <a:rPr lang="en-US" dirty="0"/>
              <a:t>Five Components:</a:t>
            </a:r>
          </a:p>
          <a:p>
            <a:pPr lvl="1">
              <a:lnSpc>
                <a:spcPct val="100000"/>
              </a:lnSpc>
              <a:spcBef>
                <a:spcPts val="800"/>
              </a:spcBef>
            </a:pPr>
            <a:r>
              <a:rPr lang="en-US" dirty="0"/>
              <a:t>Objective</a:t>
            </a:r>
          </a:p>
          <a:p>
            <a:pPr lvl="1">
              <a:lnSpc>
                <a:spcPct val="100000"/>
              </a:lnSpc>
              <a:spcBef>
                <a:spcPts val="800"/>
              </a:spcBef>
            </a:pPr>
            <a:r>
              <a:rPr lang="en-US" dirty="0"/>
              <a:t>Scope </a:t>
            </a:r>
          </a:p>
          <a:p>
            <a:pPr lvl="1">
              <a:lnSpc>
                <a:spcPct val="100000"/>
              </a:lnSpc>
              <a:spcBef>
                <a:spcPts val="800"/>
              </a:spcBef>
            </a:pPr>
            <a:r>
              <a:rPr lang="en-US" dirty="0"/>
              <a:t>Approach</a:t>
            </a:r>
          </a:p>
          <a:p>
            <a:pPr lvl="1">
              <a:lnSpc>
                <a:spcPct val="100000"/>
              </a:lnSpc>
              <a:spcBef>
                <a:spcPts val="800"/>
              </a:spcBef>
            </a:pPr>
            <a:r>
              <a:rPr lang="en-US" dirty="0"/>
              <a:t>Constraints </a:t>
            </a:r>
          </a:p>
          <a:p>
            <a:pPr lvl="1">
              <a:lnSpc>
                <a:spcPct val="100000"/>
              </a:lnSpc>
              <a:spcBef>
                <a:spcPts val="800"/>
              </a:spcBef>
            </a:pPr>
            <a:r>
              <a:rPr lang="en-US" dirty="0"/>
              <a:t>Result</a:t>
            </a:r>
          </a:p>
        </p:txBody>
      </p:sp>
      <p:sp>
        <p:nvSpPr>
          <p:cNvPr id="4" name="Slide Number Placeholder 3">
            <a:extLst>
              <a:ext uri="{FF2B5EF4-FFF2-40B4-BE49-F238E27FC236}">
                <a16:creationId xmlns:a16="http://schemas.microsoft.com/office/drawing/2014/main" id="{AC09D9E3-49E8-472E-AB3C-185DB00D7A51}"/>
              </a:ext>
            </a:extLst>
          </p:cNvPr>
          <p:cNvSpPr>
            <a:spLocks noGrp="1"/>
          </p:cNvSpPr>
          <p:nvPr>
            <p:ph type="sldNum" sz="quarter" idx="12"/>
          </p:nvPr>
        </p:nvSpPr>
        <p:spPr/>
        <p:txBody>
          <a:bodyPr/>
          <a:lstStyle/>
          <a:p>
            <a:fld id="{00000000-1234-1234-1234-123412341234}" type="slidenum">
              <a:rPr lang="en-US" smtClean="0"/>
              <a:pPr/>
              <a:t>225</a:t>
            </a:fld>
            <a:endParaRPr lang="en-US"/>
          </a:p>
        </p:txBody>
      </p:sp>
    </p:spTree>
    <p:extLst>
      <p:ext uri="{BB962C8B-B14F-4D97-AF65-F5344CB8AC3E}">
        <p14:creationId xmlns:p14="http://schemas.microsoft.com/office/powerpoint/2010/main" val="763703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C6CC3-7FE1-4D9F-B342-8D57CEA5AF1D}"/>
              </a:ext>
            </a:extLst>
          </p:cNvPr>
          <p:cNvSpPr>
            <a:spLocks noGrp="1"/>
          </p:cNvSpPr>
          <p:nvPr>
            <p:ph type="title"/>
          </p:nvPr>
        </p:nvSpPr>
        <p:spPr/>
        <p:txBody>
          <a:bodyPr/>
          <a:lstStyle/>
          <a:p>
            <a:r>
              <a:rPr lang="en-US" dirty="0"/>
              <a:t>Third Party Governance</a:t>
            </a:r>
          </a:p>
        </p:txBody>
      </p:sp>
      <p:sp>
        <p:nvSpPr>
          <p:cNvPr id="4" name="Text Placeholder 3">
            <a:extLst>
              <a:ext uri="{FF2B5EF4-FFF2-40B4-BE49-F238E27FC236}">
                <a16:creationId xmlns:a16="http://schemas.microsoft.com/office/drawing/2014/main" id="{8D3CC348-C22A-4745-AD09-0A1A316D4641}"/>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65F119C1-BA37-4FDE-9669-ECC6D35A9232}"/>
              </a:ext>
            </a:extLst>
          </p:cNvPr>
          <p:cNvSpPr>
            <a:spLocks noGrp="1"/>
          </p:cNvSpPr>
          <p:nvPr>
            <p:ph type="sldNum" sz="quarter" idx="12"/>
          </p:nvPr>
        </p:nvSpPr>
        <p:spPr/>
        <p:txBody>
          <a:bodyPr/>
          <a:lstStyle/>
          <a:p>
            <a:fld id="{00000000-1234-1234-1234-123412341234}" type="slidenum">
              <a:rPr lang="en-US" smtClean="0"/>
              <a:pPr/>
              <a:t>226</a:t>
            </a:fld>
            <a:endParaRPr lang="en-US"/>
          </a:p>
        </p:txBody>
      </p:sp>
    </p:spTree>
    <p:extLst>
      <p:ext uri="{BB962C8B-B14F-4D97-AF65-F5344CB8AC3E}">
        <p14:creationId xmlns:p14="http://schemas.microsoft.com/office/powerpoint/2010/main" val="36250642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2125"/>
        <p:cNvGrpSpPr/>
        <p:nvPr/>
      </p:nvGrpSpPr>
      <p:grpSpPr>
        <a:xfrm>
          <a:off x="0" y="0"/>
          <a:ext cx="0" cy="0"/>
          <a:chOff x="0" y="0"/>
          <a:chExt cx="0" cy="0"/>
        </a:xfrm>
      </p:grpSpPr>
      <p:sp>
        <p:nvSpPr>
          <p:cNvPr id="2126" name="Google Shape;2126;p279"/>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467"/>
              <a:t>Third-Party Providers</a:t>
            </a:r>
            <a:endParaRPr sz="3467"/>
          </a:p>
        </p:txBody>
      </p:sp>
      <p:sp>
        <p:nvSpPr>
          <p:cNvPr id="2127" name="Google Shape;2127;p279"/>
          <p:cNvSpPr txBox="1">
            <a:spLocks noGrp="1"/>
          </p:cNvSpPr>
          <p:nvPr>
            <p:ph type="body" idx="1"/>
          </p:nvPr>
        </p:nvSpPr>
        <p:spPr>
          <a:xfrm>
            <a:off x="415600" y="1265232"/>
            <a:ext cx="8252000" cy="4953600"/>
          </a:xfrm>
          <a:prstGeom prst="rect">
            <a:avLst/>
          </a:prstGeom>
          <a:noFill/>
          <a:ln>
            <a:noFill/>
          </a:ln>
        </p:spPr>
        <p:txBody>
          <a:bodyPr spcFirstLastPara="1" vert="horz" wrap="square" lIns="121900" tIns="121900" rIns="121900" bIns="121900" rtlCol="0" anchor="t" anchorCtr="0">
            <a:noAutofit/>
          </a:bodyPr>
          <a:lstStyle/>
          <a:p>
            <a:pPr marR="270069" indent="-423323">
              <a:buClr>
                <a:schemeClr val="dk1"/>
              </a:buClr>
              <a:buSzPts val="1400"/>
            </a:pPr>
            <a:r>
              <a:rPr lang="en-US">
                <a:solidFill>
                  <a:schemeClr val="dk1"/>
                </a:solidFill>
              </a:rPr>
              <a:t>Internet service providers, call centers, data processing  centers, etc.</a:t>
            </a:r>
            <a:endParaRPr>
              <a:solidFill>
                <a:schemeClr val="dk1"/>
              </a:solidFill>
            </a:endParaRPr>
          </a:p>
          <a:p>
            <a:pPr indent="-423323">
              <a:buClr>
                <a:schemeClr val="dk1"/>
              </a:buClr>
              <a:buSzPts val="1400"/>
            </a:pPr>
            <a:r>
              <a:rPr lang="en-US">
                <a:solidFill>
                  <a:schemeClr val="dk1"/>
                </a:solidFill>
              </a:rPr>
              <a:t>Vicarious liability imposes legal responsibility on an entity when the entity had nothing to do with actually causing  the injury.</a:t>
            </a:r>
            <a:endParaRPr>
              <a:solidFill>
                <a:schemeClr val="dk1"/>
              </a:solidFill>
            </a:endParaRPr>
          </a:p>
          <a:p>
            <a:pPr marR="25214" lvl="1" indent="-423323">
              <a:spcBef>
                <a:spcPts val="0"/>
              </a:spcBef>
              <a:buClr>
                <a:schemeClr val="dk1"/>
              </a:buClr>
              <a:buSzPts val="1400"/>
            </a:pPr>
            <a:r>
              <a:rPr lang="en-US">
                <a:solidFill>
                  <a:schemeClr val="dk1"/>
                </a:solidFill>
              </a:rPr>
              <a:t>Often applied through “Respondent Superior”  when a superior is liable for the actions of his or her  employees</a:t>
            </a:r>
            <a:endParaRPr>
              <a:solidFill>
                <a:schemeClr val="dk1"/>
              </a:solidFill>
            </a:endParaRPr>
          </a:p>
          <a:p>
            <a:pPr indent="-423323">
              <a:buClr>
                <a:schemeClr val="dk1"/>
              </a:buClr>
              <a:buSzPts val="1400"/>
            </a:pPr>
            <a:r>
              <a:rPr lang="en-US">
                <a:solidFill>
                  <a:schemeClr val="dk1"/>
                </a:solidFill>
              </a:rPr>
              <a:t>Laws are evolving. </a:t>
            </a:r>
            <a:endParaRPr>
              <a:solidFill>
                <a:schemeClr val="dk1"/>
              </a:solidFill>
            </a:endParaRPr>
          </a:p>
          <a:p>
            <a:pPr lvl="1" indent="-423323">
              <a:spcBef>
                <a:spcPts val="0"/>
              </a:spcBef>
              <a:buClr>
                <a:schemeClr val="dk1"/>
              </a:buClr>
              <a:buSzPts val="1400"/>
            </a:pPr>
            <a:r>
              <a:rPr lang="en-US">
                <a:solidFill>
                  <a:schemeClr val="dk1"/>
                </a:solidFill>
              </a:rPr>
              <a:t>Is an ISP responsible for what it’s customers do? </a:t>
            </a:r>
            <a:endParaRPr>
              <a:solidFill>
                <a:schemeClr val="dk1"/>
              </a:solidFill>
            </a:endParaRPr>
          </a:p>
          <a:p>
            <a:pPr lvl="1" indent="-423323">
              <a:spcBef>
                <a:spcPts val="0"/>
              </a:spcBef>
              <a:buClr>
                <a:schemeClr val="dk1"/>
              </a:buClr>
              <a:buSzPts val="1400"/>
            </a:pPr>
            <a:r>
              <a:rPr lang="en-US">
                <a:solidFill>
                  <a:schemeClr val="dk1"/>
                </a:solidFill>
              </a:rPr>
              <a:t>Is a software service that provides P2P  sharing liable when its customers use that software to  violate copyright restrictions?</a:t>
            </a:r>
            <a:endParaRPr>
              <a:solidFill>
                <a:schemeClr val="dk1"/>
              </a:solidFill>
            </a:endParaRPr>
          </a:p>
        </p:txBody>
      </p:sp>
      <p:sp>
        <p:nvSpPr>
          <p:cNvPr id="2" name="Slide Number Placeholder 1">
            <a:extLst>
              <a:ext uri="{FF2B5EF4-FFF2-40B4-BE49-F238E27FC236}">
                <a16:creationId xmlns:a16="http://schemas.microsoft.com/office/drawing/2014/main" id="{C65AAC20-B3BD-448A-BFF3-5637FDC53745}"/>
              </a:ext>
            </a:extLst>
          </p:cNvPr>
          <p:cNvSpPr>
            <a:spLocks noGrp="1"/>
          </p:cNvSpPr>
          <p:nvPr>
            <p:ph type="sldNum" idx="12"/>
          </p:nvPr>
        </p:nvSpPr>
        <p:spPr/>
        <p:txBody>
          <a:bodyPr/>
          <a:lstStyle/>
          <a:p>
            <a:fld id="{00000000-1234-1234-1234-123412341234}" type="slidenum">
              <a:rPr lang="en-US" smtClean="0"/>
              <a:pPr/>
              <a:t>227</a:t>
            </a:fld>
            <a:endParaRPr lang="en-US"/>
          </a:p>
        </p:txBody>
      </p:sp>
    </p:spTree>
    <p:extLst>
      <p:ext uri="{BB962C8B-B14F-4D97-AF65-F5344CB8AC3E}">
        <p14:creationId xmlns:p14="http://schemas.microsoft.com/office/powerpoint/2010/main" val="33838511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2101"/>
        <p:cNvGrpSpPr/>
        <p:nvPr/>
      </p:nvGrpSpPr>
      <p:grpSpPr>
        <a:xfrm>
          <a:off x="0" y="0"/>
          <a:ext cx="0" cy="0"/>
          <a:chOff x="0" y="0"/>
          <a:chExt cx="0" cy="0"/>
        </a:xfrm>
      </p:grpSpPr>
      <p:sp>
        <p:nvSpPr>
          <p:cNvPr id="2102" name="Google Shape;2102;p275"/>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467" dirty="0"/>
              <a:t>Procurement Documents</a:t>
            </a:r>
            <a:endParaRPr sz="3467" dirty="0"/>
          </a:p>
        </p:txBody>
      </p:sp>
      <p:sp>
        <p:nvSpPr>
          <p:cNvPr id="2103" name="Google Shape;2103;p275"/>
          <p:cNvSpPr txBox="1">
            <a:spLocks noGrp="1"/>
          </p:cNvSpPr>
          <p:nvPr>
            <p:ph type="body" idx="1"/>
          </p:nvPr>
        </p:nvSpPr>
        <p:spPr>
          <a:xfrm>
            <a:off x="344716" y="1768506"/>
            <a:ext cx="8252000" cy="4953600"/>
          </a:xfrm>
          <a:prstGeom prst="rect">
            <a:avLst/>
          </a:prstGeom>
          <a:noFill/>
          <a:ln>
            <a:noFill/>
          </a:ln>
        </p:spPr>
        <p:txBody>
          <a:bodyPr spcFirstLastPara="1" vert="horz" wrap="square" lIns="121900" tIns="121900" rIns="121900" bIns="121900" rtlCol="0" anchor="t" anchorCtr="0">
            <a:noAutofit/>
          </a:bodyPr>
          <a:lstStyle/>
          <a:p>
            <a:pPr indent="-423323">
              <a:buClr>
                <a:schemeClr val="dk1"/>
              </a:buClr>
              <a:buSzPts val="1400"/>
            </a:pPr>
            <a:r>
              <a:rPr lang="en-US" dirty="0">
                <a:solidFill>
                  <a:schemeClr val="dk1"/>
                </a:solidFill>
              </a:rPr>
              <a:t>Request for Information (RFI)</a:t>
            </a:r>
          </a:p>
          <a:p>
            <a:pPr indent="-423323">
              <a:buClr>
                <a:schemeClr val="dk1"/>
              </a:buClr>
              <a:buSzPts val="1400"/>
            </a:pPr>
            <a:r>
              <a:rPr lang="en-US" dirty="0">
                <a:solidFill>
                  <a:schemeClr val="dk1"/>
                </a:solidFill>
              </a:rPr>
              <a:t>Request for Quote (RFQ)</a:t>
            </a:r>
          </a:p>
          <a:p>
            <a:pPr indent="-423323">
              <a:buClr>
                <a:schemeClr val="dk1"/>
              </a:buClr>
              <a:buSzPts val="1400"/>
            </a:pPr>
            <a:r>
              <a:rPr lang="en-US" dirty="0">
                <a:solidFill>
                  <a:schemeClr val="dk1"/>
                </a:solidFill>
              </a:rPr>
              <a:t>Request for Proposal (RFP)</a:t>
            </a:r>
          </a:p>
          <a:p>
            <a:pPr indent="-423323">
              <a:buClr>
                <a:schemeClr val="dk1"/>
              </a:buClr>
              <a:buSzPts val="1400"/>
            </a:pPr>
            <a:r>
              <a:rPr lang="en-US" dirty="0">
                <a:solidFill>
                  <a:schemeClr val="dk1"/>
                </a:solidFill>
              </a:rPr>
              <a:t>Invitation for Bid (IFB)</a:t>
            </a:r>
            <a:endParaRPr dirty="0">
              <a:solidFill>
                <a:schemeClr val="dk1"/>
              </a:solidFill>
            </a:endParaRPr>
          </a:p>
          <a:p>
            <a:pPr indent="-423323">
              <a:spcBef>
                <a:spcPts val="4"/>
              </a:spcBef>
              <a:buClr>
                <a:schemeClr val="dk1"/>
              </a:buClr>
              <a:buSzPts val="1400"/>
            </a:pPr>
            <a:r>
              <a:rPr lang="en-US" dirty="0">
                <a:solidFill>
                  <a:schemeClr val="dk1"/>
                </a:solidFill>
              </a:rPr>
              <a:t>Contracts</a:t>
            </a:r>
          </a:p>
          <a:p>
            <a:pPr lvl="1" indent="-423323">
              <a:spcBef>
                <a:spcPts val="4"/>
              </a:spcBef>
              <a:buClr>
                <a:schemeClr val="dk1"/>
              </a:buClr>
              <a:buSzPts val="1400"/>
              <a:buChar char="●"/>
            </a:pPr>
            <a:r>
              <a:rPr lang="en-US" dirty="0">
                <a:solidFill>
                  <a:schemeClr val="dk1"/>
                </a:solidFill>
              </a:rPr>
              <a:t>MOAs</a:t>
            </a:r>
          </a:p>
          <a:p>
            <a:pPr lvl="1" indent="-423323">
              <a:spcBef>
                <a:spcPts val="4"/>
              </a:spcBef>
              <a:buClr>
                <a:schemeClr val="dk1"/>
              </a:buClr>
              <a:buSzPts val="1400"/>
              <a:buChar char="●"/>
            </a:pPr>
            <a:r>
              <a:rPr lang="en-US" dirty="0">
                <a:solidFill>
                  <a:schemeClr val="dk1"/>
                </a:solidFill>
              </a:rPr>
              <a:t>SLAs</a:t>
            </a:r>
            <a:endParaRPr dirty="0">
              <a:solidFill>
                <a:schemeClr val="dk1"/>
              </a:solidFill>
            </a:endParaRPr>
          </a:p>
        </p:txBody>
      </p:sp>
      <p:sp>
        <p:nvSpPr>
          <p:cNvPr id="2" name="Slide Number Placeholder 1">
            <a:extLst>
              <a:ext uri="{FF2B5EF4-FFF2-40B4-BE49-F238E27FC236}">
                <a16:creationId xmlns:a16="http://schemas.microsoft.com/office/drawing/2014/main" id="{E5099B98-BA36-4747-8CF7-F0854C15C21F}"/>
              </a:ext>
            </a:extLst>
          </p:cNvPr>
          <p:cNvSpPr>
            <a:spLocks noGrp="1"/>
          </p:cNvSpPr>
          <p:nvPr>
            <p:ph type="sldNum" idx="12"/>
          </p:nvPr>
        </p:nvSpPr>
        <p:spPr/>
        <p:txBody>
          <a:bodyPr/>
          <a:lstStyle/>
          <a:p>
            <a:fld id="{00000000-1234-1234-1234-123412341234}" type="slidenum">
              <a:rPr lang="en-US" smtClean="0"/>
              <a:pPr/>
              <a:t>228</a:t>
            </a:fld>
            <a:endParaRPr lang="en-US"/>
          </a:p>
        </p:txBody>
      </p:sp>
    </p:spTree>
    <p:extLst>
      <p:ext uri="{BB962C8B-B14F-4D97-AF65-F5344CB8AC3E}">
        <p14:creationId xmlns:p14="http://schemas.microsoft.com/office/powerpoint/2010/main" val="285197357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2113"/>
        <p:cNvGrpSpPr/>
        <p:nvPr/>
      </p:nvGrpSpPr>
      <p:grpSpPr>
        <a:xfrm>
          <a:off x="0" y="0"/>
          <a:ext cx="0" cy="0"/>
          <a:chOff x="0" y="0"/>
          <a:chExt cx="0" cy="0"/>
        </a:xfrm>
      </p:grpSpPr>
      <p:sp>
        <p:nvSpPr>
          <p:cNvPr id="2114" name="Google Shape;2114;p277"/>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467"/>
              <a:t>Service Level Agreements</a:t>
            </a:r>
            <a:endParaRPr sz="3467"/>
          </a:p>
        </p:txBody>
      </p:sp>
      <p:sp>
        <p:nvSpPr>
          <p:cNvPr id="2115" name="Google Shape;2115;p277"/>
          <p:cNvSpPr txBox="1">
            <a:spLocks noGrp="1"/>
          </p:cNvSpPr>
          <p:nvPr>
            <p:ph type="body" idx="1"/>
          </p:nvPr>
        </p:nvSpPr>
        <p:spPr>
          <a:xfrm>
            <a:off x="415600" y="1265232"/>
            <a:ext cx="8252000" cy="4953600"/>
          </a:xfrm>
          <a:prstGeom prst="rect">
            <a:avLst/>
          </a:prstGeom>
          <a:noFill/>
          <a:ln>
            <a:noFill/>
          </a:ln>
        </p:spPr>
        <p:txBody>
          <a:bodyPr spcFirstLastPara="1" vert="horz" wrap="square" lIns="121900" tIns="121900" rIns="121900" bIns="121900" rtlCol="0" anchor="t" anchorCtr="0">
            <a:noAutofit/>
          </a:bodyPr>
          <a:lstStyle/>
          <a:p>
            <a:pPr marR="4481" indent="-423323">
              <a:buClr>
                <a:schemeClr val="dk1"/>
              </a:buClr>
              <a:buSzPts val="1400"/>
            </a:pPr>
            <a:r>
              <a:rPr lang="en-US">
                <a:solidFill>
                  <a:schemeClr val="dk1"/>
                </a:solidFill>
              </a:rPr>
              <a:t>Usually a legally binding contract that offers guarantees  usually centering on performance and reliability of  procured systems, as well as response times from the  vendor.</a:t>
            </a:r>
            <a:endParaRPr>
              <a:solidFill>
                <a:schemeClr val="dk1"/>
              </a:solidFill>
            </a:endParaRPr>
          </a:p>
          <a:p>
            <a:pPr marR="721118" indent="-423323">
              <a:buClr>
                <a:schemeClr val="dk1"/>
              </a:buClr>
              <a:buSzPts val="1400"/>
            </a:pPr>
            <a:r>
              <a:rPr lang="en-US">
                <a:solidFill>
                  <a:schemeClr val="dk1"/>
                </a:solidFill>
              </a:rPr>
              <a:t>Could also be used internally from department to  department</a:t>
            </a:r>
            <a:endParaRPr>
              <a:solidFill>
                <a:schemeClr val="dk1"/>
              </a:solidFill>
            </a:endParaRPr>
          </a:p>
          <a:p>
            <a:pPr indent="-423323">
              <a:buClr>
                <a:schemeClr val="dk1"/>
              </a:buClr>
              <a:buSzPts val="1400"/>
            </a:pPr>
            <a:r>
              <a:rPr lang="en-US">
                <a:solidFill>
                  <a:schemeClr val="dk1"/>
                </a:solidFill>
              </a:rPr>
              <a:t>A  form of risk transference</a:t>
            </a:r>
            <a:endParaRPr>
              <a:solidFill>
                <a:schemeClr val="dk1"/>
              </a:solidFill>
            </a:endParaRPr>
          </a:p>
          <a:p>
            <a:pPr indent="-423323">
              <a:buClr>
                <a:schemeClr val="dk1"/>
              </a:buClr>
              <a:buSzPts val="1400"/>
            </a:pPr>
            <a:r>
              <a:rPr lang="en-US">
                <a:solidFill>
                  <a:schemeClr val="dk1"/>
                </a:solidFill>
              </a:rPr>
              <a:t>Metrics should be clearly defined in the SLA</a:t>
            </a:r>
            <a:endParaRPr>
              <a:solidFill>
                <a:schemeClr val="dk1"/>
              </a:solidFill>
            </a:endParaRPr>
          </a:p>
          <a:p>
            <a:pPr marR="8405" indent="-423323">
              <a:buClr>
                <a:schemeClr val="dk1"/>
              </a:buClr>
              <a:buSzPts val="1400"/>
            </a:pPr>
            <a:r>
              <a:rPr lang="en-US">
                <a:solidFill>
                  <a:schemeClr val="dk1"/>
                </a:solidFill>
              </a:rPr>
              <a:t>Usually offer some sort of financial compensation if the  metrics are not met</a:t>
            </a:r>
            <a:endParaRPr>
              <a:solidFill>
                <a:schemeClr val="dk1"/>
              </a:solidFill>
            </a:endParaRPr>
          </a:p>
          <a:p>
            <a:pPr marR="4481" indent="-423323">
              <a:buClr>
                <a:schemeClr val="dk1"/>
              </a:buClr>
              <a:buSzPts val="1400"/>
            </a:pPr>
            <a:endParaRPr>
              <a:solidFill>
                <a:schemeClr val="dk1"/>
              </a:solidFill>
            </a:endParaRPr>
          </a:p>
        </p:txBody>
      </p:sp>
      <p:sp>
        <p:nvSpPr>
          <p:cNvPr id="2" name="Slide Number Placeholder 1">
            <a:extLst>
              <a:ext uri="{FF2B5EF4-FFF2-40B4-BE49-F238E27FC236}">
                <a16:creationId xmlns:a16="http://schemas.microsoft.com/office/drawing/2014/main" id="{F4A9471D-B660-47AD-9BFB-E298B540B671}"/>
              </a:ext>
            </a:extLst>
          </p:cNvPr>
          <p:cNvSpPr>
            <a:spLocks noGrp="1"/>
          </p:cNvSpPr>
          <p:nvPr>
            <p:ph type="sldNum" idx="12"/>
          </p:nvPr>
        </p:nvSpPr>
        <p:spPr/>
        <p:txBody>
          <a:bodyPr/>
          <a:lstStyle/>
          <a:p>
            <a:fld id="{00000000-1234-1234-1234-123412341234}" type="slidenum">
              <a:rPr lang="en-US" smtClean="0"/>
              <a:pPr/>
              <a:t>229</a:t>
            </a:fld>
            <a:endParaRPr lang="en-US"/>
          </a:p>
        </p:txBody>
      </p:sp>
    </p:spTree>
    <p:extLst>
      <p:ext uri="{BB962C8B-B14F-4D97-AF65-F5344CB8AC3E}">
        <p14:creationId xmlns:p14="http://schemas.microsoft.com/office/powerpoint/2010/main" val="3075682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428"/>
        <p:cNvGrpSpPr/>
        <p:nvPr/>
      </p:nvGrpSpPr>
      <p:grpSpPr>
        <a:xfrm>
          <a:off x="0" y="0"/>
          <a:ext cx="0" cy="0"/>
          <a:chOff x="0" y="0"/>
          <a:chExt cx="0" cy="0"/>
        </a:xfrm>
      </p:grpSpPr>
      <p:sp>
        <p:nvSpPr>
          <p:cNvPr id="465" name="Google Shape;465;p40"/>
          <p:cNvSpPr txBox="1"/>
          <p:nvPr/>
        </p:nvSpPr>
        <p:spPr>
          <a:xfrm>
            <a:off x="9392827" y="6291513"/>
            <a:ext cx="797859" cy="177096"/>
          </a:xfrm>
          <a:prstGeom prst="rect">
            <a:avLst/>
          </a:prstGeom>
          <a:noFill/>
          <a:ln>
            <a:noFill/>
          </a:ln>
        </p:spPr>
        <p:txBody>
          <a:bodyPr spcFirstLastPara="1" wrap="square" lIns="0" tIns="14000" rIns="0" bIns="0" anchor="t" anchorCtr="0">
            <a:noAutofit/>
          </a:bodyPr>
          <a:lstStyle/>
          <a:p>
            <a:pPr marL="11206"/>
            <a:r>
              <a:rPr lang="en-US" sz="1059">
                <a:solidFill>
                  <a:srgbClr val="080808"/>
                </a:solidFill>
                <a:latin typeface="Times New Roman"/>
                <a:ea typeface="Times New Roman"/>
                <a:cs typeface="Times New Roman"/>
                <a:sym typeface="Times New Roman"/>
              </a:rPr>
              <a:t>8/89 | 26/432</a:t>
            </a:r>
            <a:endParaRPr sz="1059">
              <a:solidFill>
                <a:srgbClr val="000000"/>
              </a:solidFill>
              <a:latin typeface="Times New Roman"/>
              <a:ea typeface="Times New Roman"/>
              <a:cs typeface="Times New Roman"/>
              <a:sym typeface="Times New Roman"/>
            </a:endParaRPr>
          </a:p>
        </p:txBody>
      </p:sp>
      <p:sp>
        <p:nvSpPr>
          <p:cNvPr id="7" name="Title 6">
            <a:extLst>
              <a:ext uri="{FF2B5EF4-FFF2-40B4-BE49-F238E27FC236}">
                <a16:creationId xmlns:a16="http://schemas.microsoft.com/office/drawing/2014/main" id="{0B617141-B3CA-4D5E-A224-B61F79919B05}"/>
              </a:ext>
            </a:extLst>
          </p:cNvPr>
          <p:cNvSpPr>
            <a:spLocks noGrp="1"/>
          </p:cNvSpPr>
          <p:nvPr>
            <p:ph type="title"/>
          </p:nvPr>
        </p:nvSpPr>
        <p:spPr/>
        <p:txBody>
          <a:bodyPr/>
          <a:lstStyle/>
          <a:p>
            <a:r>
              <a:rPr lang="en-US" dirty="0">
                <a:latin typeface="Arial" panose="020B0604020202020204" pitchFamily="34" charset="0"/>
                <a:ea typeface="Assistant ExtraBold"/>
                <a:cs typeface="Arial" panose="020B0604020202020204" pitchFamily="34" charset="0"/>
                <a:sym typeface="Assistant ExtraBold"/>
              </a:rPr>
              <a:t>Corporate Governance</a:t>
            </a:r>
            <a:br>
              <a:rPr lang="en-US" dirty="0">
                <a:latin typeface="Arial" panose="020B0604020202020204" pitchFamily="34" charset="0"/>
                <a:ea typeface="Assistant ExtraBold"/>
                <a:cs typeface="Arial" panose="020B0604020202020204" pitchFamily="34" charset="0"/>
                <a:sym typeface="Assistant ExtraBold"/>
              </a:rPr>
            </a:br>
            <a:endParaRPr lang="en-US" dirty="0"/>
          </a:p>
        </p:txBody>
      </p:sp>
      <p:sp>
        <p:nvSpPr>
          <p:cNvPr id="8" name="Text Placeholder 7">
            <a:extLst>
              <a:ext uri="{FF2B5EF4-FFF2-40B4-BE49-F238E27FC236}">
                <a16:creationId xmlns:a16="http://schemas.microsoft.com/office/drawing/2014/main" id="{78A64F6B-9272-4494-9E4A-F81289C25F39}"/>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DEF12406-2D92-422F-94DA-C1167E3B75BF}"/>
              </a:ext>
            </a:extLst>
          </p:cNvPr>
          <p:cNvSpPr>
            <a:spLocks noGrp="1"/>
          </p:cNvSpPr>
          <p:nvPr>
            <p:ph type="sldNum" sz="quarter" idx="12"/>
          </p:nvPr>
        </p:nvSpPr>
        <p:spPr/>
        <p:txBody>
          <a:bodyPr/>
          <a:lstStyle/>
          <a:p>
            <a:fld id="{00000000-1234-1234-1234-123412341234}" type="slidenum">
              <a:rPr lang="en-US" smtClean="0"/>
              <a:pPr/>
              <a:t>23</a:t>
            </a:fld>
            <a:endParaRPr lang="en-US"/>
          </a:p>
        </p:txBody>
      </p:sp>
    </p:spTree>
    <p:extLst>
      <p:ext uri="{BB962C8B-B14F-4D97-AF65-F5344CB8AC3E}">
        <p14:creationId xmlns:p14="http://schemas.microsoft.com/office/powerpoint/2010/main" val="595008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2119"/>
        <p:cNvGrpSpPr/>
        <p:nvPr/>
      </p:nvGrpSpPr>
      <p:grpSpPr>
        <a:xfrm>
          <a:off x="0" y="0"/>
          <a:ext cx="0" cy="0"/>
          <a:chOff x="0" y="0"/>
          <a:chExt cx="0" cy="0"/>
        </a:xfrm>
      </p:grpSpPr>
      <p:sp>
        <p:nvSpPr>
          <p:cNvPr id="2120" name="Google Shape;2120;p278"/>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467"/>
              <a:t>Contracts</a:t>
            </a:r>
            <a:endParaRPr sz="3467"/>
          </a:p>
        </p:txBody>
      </p:sp>
      <p:sp>
        <p:nvSpPr>
          <p:cNvPr id="2121" name="Google Shape;2121;p278"/>
          <p:cNvSpPr txBox="1">
            <a:spLocks noGrp="1"/>
          </p:cNvSpPr>
          <p:nvPr>
            <p:ph type="body" idx="1"/>
          </p:nvPr>
        </p:nvSpPr>
        <p:spPr>
          <a:xfrm>
            <a:off x="415600" y="1265232"/>
            <a:ext cx="8252000" cy="4953600"/>
          </a:xfrm>
          <a:prstGeom prst="rect">
            <a:avLst/>
          </a:prstGeom>
          <a:noFill/>
          <a:ln>
            <a:noFill/>
          </a:ln>
        </p:spPr>
        <p:txBody>
          <a:bodyPr spcFirstLastPara="1" vert="horz" wrap="square" lIns="121900" tIns="121900" rIns="121900" bIns="121900" rtlCol="0" anchor="t" anchorCtr="0">
            <a:noAutofit/>
          </a:bodyPr>
          <a:lstStyle/>
          <a:p>
            <a:pPr indent="-423323">
              <a:buClr>
                <a:schemeClr val="dk1"/>
              </a:buClr>
              <a:buSzPts val="1400"/>
            </a:pPr>
            <a:r>
              <a:rPr lang="en-US">
                <a:solidFill>
                  <a:schemeClr val="dk1"/>
                </a:solidFill>
              </a:rPr>
              <a:t>Legally binding agreement between parties</a:t>
            </a:r>
            <a:endParaRPr>
              <a:solidFill>
                <a:schemeClr val="dk1"/>
              </a:solidFill>
            </a:endParaRPr>
          </a:p>
          <a:p>
            <a:pPr indent="-423323">
              <a:buClr>
                <a:schemeClr val="dk1"/>
              </a:buClr>
              <a:buSzPts val="1400"/>
            </a:pPr>
            <a:r>
              <a:rPr lang="en-US">
                <a:solidFill>
                  <a:schemeClr val="dk1"/>
                </a:solidFill>
              </a:rPr>
              <a:t>Should be in writing and modified in writing</a:t>
            </a:r>
            <a:endParaRPr>
              <a:solidFill>
                <a:schemeClr val="dk1"/>
              </a:solidFill>
            </a:endParaRPr>
          </a:p>
          <a:p>
            <a:pPr indent="-423323">
              <a:buClr>
                <a:schemeClr val="dk1"/>
              </a:buClr>
              <a:buSzPts val="1400"/>
            </a:pPr>
            <a:r>
              <a:rPr lang="en-US">
                <a:solidFill>
                  <a:schemeClr val="dk1"/>
                </a:solidFill>
              </a:rPr>
              <a:t>Five elements necessary for a contract to be legally binding:</a:t>
            </a:r>
            <a:endParaRPr>
              <a:solidFill>
                <a:schemeClr val="dk1"/>
              </a:solidFill>
            </a:endParaRPr>
          </a:p>
          <a:p>
            <a:pPr indent="-423323">
              <a:buClr>
                <a:schemeClr val="dk1"/>
              </a:buClr>
              <a:buSzPts val="1400"/>
            </a:pPr>
            <a:r>
              <a:rPr lang="en-US">
                <a:solidFill>
                  <a:schemeClr val="dk1"/>
                </a:solidFill>
              </a:rPr>
              <a:t>Competency/Capacity</a:t>
            </a:r>
            <a:endParaRPr>
              <a:solidFill>
                <a:schemeClr val="dk1"/>
              </a:solidFill>
            </a:endParaRPr>
          </a:p>
          <a:p>
            <a:pPr indent="-423323">
              <a:buClr>
                <a:schemeClr val="dk1"/>
              </a:buClr>
              <a:buSzPts val="1400"/>
            </a:pPr>
            <a:r>
              <a:rPr lang="en-US">
                <a:solidFill>
                  <a:schemeClr val="dk1"/>
                </a:solidFill>
              </a:rPr>
              <a:t>Consideration</a:t>
            </a:r>
            <a:endParaRPr>
              <a:solidFill>
                <a:schemeClr val="dk1"/>
              </a:solidFill>
            </a:endParaRPr>
          </a:p>
          <a:p>
            <a:pPr indent="-423323">
              <a:buClr>
                <a:schemeClr val="dk1"/>
              </a:buClr>
              <a:buSzPts val="1400"/>
            </a:pPr>
            <a:r>
              <a:rPr lang="en-US">
                <a:solidFill>
                  <a:schemeClr val="dk1"/>
                </a:solidFill>
              </a:rPr>
              <a:t>Offer</a:t>
            </a:r>
            <a:endParaRPr>
              <a:solidFill>
                <a:schemeClr val="dk1"/>
              </a:solidFill>
            </a:endParaRPr>
          </a:p>
          <a:p>
            <a:pPr indent="-423323">
              <a:buClr>
                <a:schemeClr val="dk1"/>
              </a:buClr>
              <a:buSzPts val="1400"/>
            </a:pPr>
            <a:r>
              <a:rPr lang="en-US">
                <a:solidFill>
                  <a:schemeClr val="dk1"/>
                </a:solidFill>
              </a:rPr>
              <a:t>Legal</a:t>
            </a:r>
            <a:endParaRPr>
              <a:solidFill>
                <a:schemeClr val="dk1"/>
              </a:solidFill>
            </a:endParaRPr>
          </a:p>
          <a:p>
            <a:pPr indent="-423323">
              <a:buClr>
                <a:schemeClr val="dk1"/>
              </a:buClr>
              <a:buSzPts val="1400"/>
            </a:pPr>
            <a:r>
              <a:rPr lang="en-US">
                <a:solidFill>
                  <a:schemeClr val="dk1"/>
                </a:solidFill>
              </a:rPr>
              <a:t>Acknowledgement</a:t>
            </a:r>
            <a:endParaRPr>
              <a:solidFill>
                <a:schemeClr val="dk1"/>
              </a:solidFill>
            </a:endParaRPr>
          </a:p>
          <a:p>
            <a:pPr indent="-423323">
              <a:buClr>
                <a:schemeClr val="dk1"/>
              </a:buClr>
              <a:buSzPts val="1400"/>
            </a:pPr>
            <a:r>
              <a:rPr lang="en-US">
                <a:solidFill>
                  <a:schemeClr val="dk1"/>
                </a:solidFill>
              </a:rPr>
              <a:t>Breaches are violations of contract</a:t>
            </a:r>
            <a:endParaRPr>
              <a:solidFill>
                <a:schemeClr val="dk1"/>
              </a:solidFill>
            </a:endParaRPr>
          </a:p>
          <a:p>
            <a:pPr indent="-423323">
              <a:buClr>
                <a:schemeClr val="dk1"/>
              </a:buClr>
              <a:buSzPts val="1400"/>
            </a:pPr>
            <a:r>
              <a:rPr lang="en-US">
                <a:solidFill>
                  <a:schemeClr val="dk1"/>
                </a:solidFill>
              </a:rPr>
              <a:t>Damages are often awarded in response to a breach of contract</a:t>
            </a:r>
            <a:endParaRPr>
              <a:solidFill>
                <a:schemeClr val="dk1"/>
              </a:solidFill>
            </a:endParaRPr>
          </a:p>
        </p:txBody>
      </p:sp>
      <p:sp>
        <p:nvSpPr>
          <p:cNvPr id="2" name="Slide Number Placeholder 1">
            <a:extLst>
              <a:ext uri="{FF2B5EF4-FFF2-40B4-BE49-F238E27FC236}">
                <a16:creationId xmlns:a16="http://schemas.microsoft.com/office/drawing/2014/main" id="{24D609EE-6C36-4E67-AB29-333B2AE6E0A0}"/>
              </a:ext>
            </a:extLst>
          </p:cNvPr>
          <p:cNvSpPr>
            <a:spLocks noGrp="1"/>
          </p:cNvSpPr>
          <p:nvPr>
            <p:ph type="sldNum" idx="12"/>
          </p:nvPr>
        </p:nvSpPr>
        <p:spPr/>
        <p:txBody>
          <a:bodyPr/>
          <a:lstStyle/>
          <a:p>
            <a:fld id="{00000000-1234-1234-1234-123412341234}" type="slidenum">
              <a:rPr lang="en-US" smtClean="0"/>
              <a:pPr/>
              <a:t>230</a:t>
            </a:fld>
            <a:endParaRPr lang="en-US"/>
          </a:p>
        </p:txBody>
      </p:sp>
    </p:spTree>
    <p:extLst>
      <p:ext uri="{BB962C8B-B14F-4D97-AF65-F5344CB8AC3E}">
        <p14:creationId xmlns:p14="http://schemas.microsoft.com/office/powerpoint/2010/main" val="18886932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C6CC3-7FE1-4D9F-B342-8D57CEA5AF1D}"/>
              </a:ext>
            </a:extLst>
          </p:cNvPr>
          <p:cNvSpPr>
            <a:spLocks noGrp="1"/>
          </p:cNvSpPr>
          <p:nvPr>
            <p:ph type="title"/>
          </p:nvPr>
        </p:nvSpPr>
        <p:spPr/>
        <p:txBody>
          <a:bodyPr/>
          <a:lstStyle/>
          <a:p>
            <a:r>
              <a:rPr lang="en-US" dirty="0"/>
              <a:t>Cloud Integration</a:t>
            </a:r>
          </a:p>
        </p:txBody>
      </p:sp>
      <p:sp>
        <p:nvSpPr>
          <p:cNvPr id="4" name="Text Placeholder 3">
            <a:extLst>
              <a:ext uri="{FF2B5EF4-FFF2-40B4-BE49-F238E27FC236}">
                <a16:creationId xmlns:a16="http://schemas.microsoft.com/office/drawing/2014/main" id="{F47ADC5E-427E-4387-9DC3-CEAD0E2ED1E5}"/>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65F119C1-BA37-4FDE-9669-ECC6D35A9232}"/>
              </a:ext>
            </a:extLst>
          </p:cNvPr>
          <p:cNvSpPr>
            <a:spLocks noGrp="1"/>
          </p:cNvSpPr>
          <p:nvPr>
            <p:ph type="sldNum" sz="quarter" idx="12"/>
          </p:nvPr>
        </p:nvSpPr>
        <p:spPr/>
        <p:txBody>
          <a:bodyPr/>
          <a:lstStyle/>
          <a:p>
            <a:fld id="{00000000-1234-1234-1234-123412341234}" type="slidenum">
              <a:rPr lang="en-US" smtClean="0"/>
              <a:pPr/>
              <a:t>231</a:t>
            </a:fld>
            <a:endParaRPr lang="en-US"/>
          </a:p>
        </p:txBody>
      </p:sp>
    </p:spTree>
    <p:extLst>
      <p:ext uri="{BB962C8B-B14F-4D97-AF65-F5344CB8AC3E}">
        <p14:creationId xmlns:p14="http://schemas.microsoft.com/office/powerpoint/2010/main" val="428256491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6" algn="l" rtl="0">
              <a:spcBef>
                <a:spcPct val="0"/>
              </a:spcBef>
            </a:pPr>
            <a:r>
              <a:rPr lang="en-US" sz="2800" kern="1200" cap="all" spc="51" dirty="0">
                <a:solidFill>
                  <a:schemeClr val="tx1"/>
                </a:solidFill>
                <a:latin typeface="Gill Sans MT" panose="020B0502020104020203" pitchFamily="34" charset="0"/>
                <a:ea typeface="+mj-ea"/>
                <a:cs typeface="+mj-cs"/>
              </a:rPr>
              <a:t>Cloud Computing NIST  SP 800-145</a:t>
            </a:r>
            <a:endParaRPr lang="en-US" dirty="0"/>
          </a:p>
        </p:txBody>
      </p:sp>
      <p:sp>
        <p:nvSpPr>
          <p:cNvPr id="3" name="Content Placeholder 2"/>
          <p:cNvSpPr>
            <a:spLocks noGrp="1"/>
          </p:cNvSpPr>
          <p:nvPr>
            <p:ph idx="1"/>
          </p:nvPr>
        </p:nvSpPr>
        <p:spPr/>
        <p:txBody>
          <a:bodyPr>
            <a:normAutofit/>
          </a:bodyPr>
          <a:lstStyle/>
          <a:p>
            <a:r>
              <a:rPr lang="en-US" sz="2400" dirty="0"/>
              <a:t>“Cloud computing is a model for enabling ubiquitous, convenient on-demand network access to a shared pool of configurable computing resources (e.g., networks, server, storage, applications, and services) that can be rapidly provisioned and released with minimal management effort or service provider interaction.”</a:t>
            </a:r>
          </a:p>
          <a:p>
            <a:pPr marL="2743131" lvl="6" indent="0">
              <a:buNone/>
            </a:pPr>
            <a:r>
              <a:rPr lang="en-US" sz="1400" dirty="0"/>
              <a:t>--NIST Definition of Cloud Computing</a:t>
            </a:r>
          </a:p>
        </p:txBody>
      </p:sp>
      <p:sp>
        <p:nvSpPr>
          <p:cNvPr id="4" name="Slide Number Placeholder 3">
            <a:extLst>
              <a:ext uri="{FF2B5EF4-FFF2-40B4-BE49-F238E27FC236}">
                <a16:creationId xmlns:a16="http://schemas.microsoft.com/office/drawing/2014/main" id="{09DDA388-A88B-44BE-8712-CDC5B8DD050F}"/>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136692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mj-lt"/>
              </a:rPr>
              <a:t>Cloud Drivers</a:t>
            </a:r>
          </a:p>
        </p:txBody>
      </p:sp>
      <p:sp>
        <p:nvSpPr>
          <p:cNvPr id="3" name="Content Placeholder 2"/>
          <p:cNvSpPr>
            <a:spLocks noGrp="1"/>
          </p:cNvSpPr>
          <p:nvPr>
            <p:ph idx="1"/>
          </p:nvPr>
        </p:nvSpPr>
        <p:spPr/>
        <p:txBody>
          <a:bodyPr>
            <a:normAutofit/>
          </a:bodyPr>
          <a:lstStyle/>
          <a:p>
            <a:r>
              <a:rPr lang="en-US" sz="1467" dirty="0"/>
              <a:t>Scalability</a:t>
            </a:r>
          </a:p>
          <a:p>
            <a:r>
              <a:rPr lang="en-US" sz="1467" dirty="0"/>
              <a:t>Mobility</a:t>
            </a:r>
          </a:p>
          <a:p>
            <a:r>
              <a:rPr lang="en-US" sz="1467" dirty="0"/>
              <a:t>Elasticity</a:t>
            </a:r>
          </a:p>
          <a:p>
            <a:r>
              <a:rPr lang="en-US" sz="1467" dirty="0"/>
              <a:t>Cost-Savings</a:t>
            </a:r>
          </a:p>
          <a:p>
            <a:r>
              <a:rPr lang="en-US" sz="1467" dirty="0"/>
              <a:t>Risk Transference/Reduction</a:t>
            </a:r>
          </a:p>
          <a:p>
            <a:r>
              <a:rPr lang="en-US" sz="1467" dirty="0"/>
              <a:t>Reduced Infrastructure</a:t>
            </a:r>
          </a:p>
          <a:p>
            <a:r>
              <a:rPr lang="en-US" sz="1467" dirty="0"/>
              <a:t>Less Overhead</a:t>
            </a:r>
          </a:p>
          <a:p>
            <a:pPr>
              <a:lnSpc>
                <a:spcPct val="110000"/>
              </a:lnSpc>
              <a:spcBef>
                <a:spcPts val="800"/>
              </a:spcBef>
            </a:pPr>
            <a:r>
              <a:rPr lang="en-US" sz="1467" dirty="0"/>
              <a:t>Pay as you go</a:t>
            </a:r>
          </a:p>
          <a:p>
            <a:pPr>
              <a:lnSpc>
                <a:spcPct val="110000"/>
              </a:lnSpc>
              <a:spcBef>
                <a:spcPts val="800"/>
              </a:spcBef>
            </a:pPr>
            <a:r>
              <a:rPr lang="en-US" sz="1467" dirty="0"/>
              <a:t>Shifting Capital Expenditure to Operational Expenditure</a:t>
            </a:r>
          </a:p>
          <a:p>
            <a:pPr>
              <a:lnSpc>
                <a:spcPct val="110000"/>
              </a:lnSpc>
              <a:spcBef>
                <a:spcPts val="800"/>
              </a:spcBef>
            </a:pPr>
            <a:r>
              <a:rPr lang="en-US" sz="1467" dirty="0"/>
              <a:t>Allows company to match capacity to need, as well as pay as they go (monthly) for only the services that they use</a:t>
            </a:r>
          </a:p>
        </p:txBody>
      </p:sp>
      <p:sp>
        <p:nvSpPr>
          <p:cNvPr id="5" name="Slide Number Placeholder 4">
            <a:extLst>
              <a:ext uri="{FF2B5EF4-FFF2-40B4-BE49-F238E27FC236}">
                <a16:creationId xmlns:a16="http://schemas.microsoft.com/office/drawing/2014/main" id="{26051F98-EC39-42A3-850D-1ACBA8A9959F}"/>
              </a:ext>
            </a:extLst>
          </p:cNvPr>
          <p:cNvSpPr>
            <a:spLocks noGrp="1"/>
          </p:cNvSpPr>
          <p:nvPr>
            <p:ph type="sldNum" sz="quarter" idx="12"/>
          </p:nvPr>
        </p:nvSpPr>
        <p:spPr/>
        <p:txBody>
          <a:bodyPr/>
          <a:lstStyle/>
          <a:p>
            <a:endParaRPr lang="en-US" dirty="0"/>
          </a:p>
        </p:txBody>
      </p:sp>
      <p:pic>
        <p:nvPicPr>
          <p:cNvPr id="7" name="Picture 6">
            <a:extLst>
              <a:ext uri="{FF2B5EF4-FFF2-40B4-BE49-F238E27FC236}">
                <a16:creationId xmlns:a16="http://schemas.microsoft.com/office/drawing/2014/main" id="{BFD25B8D-6728-454F-9D5E-ADEF4D5BFEBF}"/>
              </a:ext>
            </a:extLst>
          </p:cNvPr>
          <p:cNvPicPr>
            <a:picLocks noChangeAspect="1"/>
          </p:cNvPicPr>
          <p:nvPr/>
        </p:nvPicPr>
        <p:blipFill>
          <a:blip r:embed="rId3"/>
          <a:stretch>
            <a:fillRect/>
          </a:stretch>
        </p:blipFill>
        <p:spPr>
          <a:xfrm>
            <a:off x="5941704" y="1159889"/>
            <a:ext cx="4470589" cy="3233475"/>
          </a:xfrm>
          <a:prstGeom prst="rect">
            <a:avLst/>
          </a:prstGeom>
        </p:spPr>
      </p:pic>
    </p:spTree>
    <p:extLst>
      <p:ext uri="{BB962C8B-B14F-4D97-AF65-F5344CB8AC3E}">
        <p14:creationId xmlns:p14="http://schemas.microsoft.com/office/powerpoint/2010/main" val="142163632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7036-F0A5-4DF5-AEC1-6D6DBCA0FC68}"/>
              </a:ext>
            </a:extLst>
          </p:cNvPr>
          <p:cNvSpPr>
            <a:spLocks noGrp="1"/>
          </p:cNvSpPr>
          <p:nvPr>
            <p:ph type="title"/>
          </p:nvPr>
        </p:nvSpPr>
        <p:spPr/>
        <p:txBody>
          <a:bodyPr/>
          <a:lstStyle/>
          <a:p>
            <a:pPr algn="l"/>
            <a:r>
              <a:rPr lang="en-US" dirty="0">
                <a:latin typeface="+mj-lt"/>
              </a:rPr>
              <a:t>Security Risks</a:t>
            </a:r>
          </a:p>
        </p:txBody>
      </p:sp>
      <p:sp>
        <p:nvSpPr>
          <p:cNvPr id="3" name="Content Placeholder 2">
            <a:extLst>
              <a:ext uri="{FF2B5EF4-FFF2-40B4-BE49-F238E27FC236}">
                <a16:creationId xmlns:a16="http://schemas.microsoft.com/office/drawing/2014/main" id="{5070AE99-E502-4811-AA17-4850EBFA340B}"/>
              </a:ext>
            </a:extLst>
          </p:cNvPr>
          <p:cNvSpPr>
            <a:spLocks noGrp="1"/>
          </p:cNvSpPr>
          <p:nvPr>
            <p:ph idx="1"/>
          </p:nvPr>
        </p:nvSpPr>
        <p:spPr/>
        <p:txBody>
          <a:bodyPr>
            <a:normAutofit lnSpcReduction="10000"/>
          </a:bodyPr>
          <a:lstStyle/>
          <a:p>
            <a:r>
              <a:rPr lang="en-US" dirty="0"/>
              <a:t>Distributed</a:t>
            </a:r>
          </a:p>
          <a:p>
            <a:pPr lvl="1"/>
            <a:r>
              <a:rPr lang="en-US" dirty="0"/>
              <a:t>Laws vary from jurisdiction to jurisdiction</a:t>
            </a:r>
          </a:p>
          <a:p>
            <a:r>
              <a:rPr lang="en-US" dirty="0"/>
              <a:t>Multitenant</a:t>
            </a:r>
          </a:p>
          <a:p>
            <a:pPr lvl="1"/>
            <a:r>
              <a:rPr lang="en-US" dirty="0"/>
              <a:t>Shared physical resources make incident response, forensics, destruction, </a:t>
            </a:r>
            <a:r>
              <a:rPr lang="en-US" dirty="0" err="1"/>
              <a:t>etc</a:t>
            </a:r>
            <a:r>
              <a:rPr lang="en-US" dirty="0"/>
              <a:t> difficult</a:t>
            </a:r>
          </a:p>
          <a:p>
            <a:r>
              <a:rPr lang="en-US" dirty="0"/>
              <a:t>Responsibility cannot be transferred</a:t>
            </a:r>
          </a:p>
          <a:p>
            <a:pPr lvl="1"/>
            <a:r>
              <a:rPr lang="en-US" dirty="0"/>
              <a:t>Customer is still legally liable for protection of the resource—DATA OWNER MAINTAINS RESPONSIBLE IN ALL CLOUD MODELS</a:t>
            </a:r>
          </a:p>
          <a:p>
            <a:r>
              <a:rPr lang="en-US" dirty="0"/>
              <a:t>Privacy</a:t>
            </a:r>
          </a:p>
          <a:p>
            <a:pPr lvl="1"/>
            <a:r>
              <a:rPr lang="en-US" dirty="0"/>
              <a:t>The degree of privacy enforcement must be specified in SLA</a:t>
            </a:r>
          </a:p>
          <a:p>
            <a:r>
              <a:rPr lang="en-US" dirty="0"/>
              <a:t>CSA may have higher requirements than the enterprise</a:t>
            </a:r>
          </a:p>
        </p:txBody>
      </p:sp>
      <p:sp>
        <p:nvSpPr>
          <p:cNvPr id="4" name="Slide Number Placeholder 3">
            <a:extLst>
              <a:ext uri="{FF2B5EF4-FFF2-40B4-BE49-F238E27FC236}">
                <a16:creationId xmlns:a16="http://schemas.microsoft.com/office/drawing/2014/main" id="{5C1879DB-138D-4773-ACC6-77F2E6698782}"/>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99379987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3CBEA-FDA0-47FF-90FC-6EA47C7EE130}"/>
              </a:ext>
            </a:extLst>
          </p:cNvPr>
          <p:cNvSpPr>
            <a:spLocks noGrp="1"/>
          </p:cNvSpPr>
          <p:nvPr>
            <p:ph type="title"/>
          </p:nvPr>
        </p:nvSpPr>
        <p:spPr/>
        <p:txBody>
          <a:bodyPr/>
          <a:lstStyle/>
          <a:p>
            <a:pPr algn="l"/>
            <a:r>
              <a:rPr lang="en-US" dirty="0">
                <a:latin typeface="+mj-lt"/>
              </a:rPr>
              <a:t>Deployment Models</a:t>
            </a:r>
          </a:p>
        </p:txBody>
      </p:sp>
      <p:sp>
        <p:nvSpPr>
          <p:cNvPr id="3" name="Content Placeholder 2">
            <a:extLst>
              <a:ext uri="{FF2B5EF4-FFF2-40B4-BE49-F238E27FC236}">
                <a16:creationId xmlns:a16="http://schemas.microsoft.com/office/drawing/2014/main" id="{EC88F0AE-56A4-43AA-8ABD-2F373F1E5796}"/>
              </a:ext>
            </a:extLst>
          </p:cNvPr>
          <p:cNvSpPr>
            <a:spLocks noGrp="1"/>
          </p:cNvSpPr>
          <p:nvPr>
            <p:ph idx="1"/>
          </p:nvPr>
        </p:nvSpPr>
        <p:spPr/>
        <p:txBody>
          <a:bodyPr/>
          <a:lstStyle/>
          <a:p>
            <a:r>
              <a:rPr lang="en-US" dirty="0"/>
              <a:t>Public</a:t>
            </a:r>
          </a:p>
          <a:p>
            <a:r>
              <a:rPr lang="en-US" dirty="0"/>
              <a:t>Private</a:t>
            </a:r>
          </a:p>
          <a:p>
            <a:r>
              <a:rPr lang="en-US" dirty="0"/>
              <a:t>Hybrid</a:t>
            </a:r>
          </a:p>
          <a:p>
            <a:r>
              <a:rPr lang="en-US" dirty="0"/>
              <a:t>Community</a:t>
            </a:r>
          </a:p>
          <a:p>
            <a:endParaRPr lang="en-US" dirty="0"/>
          </a:p>
        </p:txBody>
      </p:sp>
      <p:sp>
        <p:nvSpPr>
          <p:cNvPr id="4" name="Slide Number Placeholder 3">
            <a:extLst>
              <a:ext uri="{FF2B5EF4-FFF2-40B4-BE49-F238E27FC236}">
                <a16:creationId xmlns:a16="http://schemas.microsoft.com/office/drawing/2014/main" id="{0B5F6031-EE7D-4522-AFBE-855F4159557D}"/>
              </a:ext>
            </a:extLst>
          </p:cNvPr>
          <p:cNvSpPr>
            <a:spLocks noGrp="1"/>
          </p:cNvSpPr>
          <p:nvPr>
            <p:ph type="sldNum" sz="quarter" idx="12"/>
          </p:nvPr>
        </p:nvSpPr>
        <p:spPr/>
        <p:txBody>
          <a:bodyPr/>
          <a:lstStyle/>
          <a:p>
            <a:fld id="{B3C9C5E9-1746-4F20-AD12-CD102FD25AD3}" type="slidenum">
              <a:rPr lang="en-US" smtClean="0"/>
              <a:pPr/>
              <a:t>235</a:t>
            </a:fld>
            <a:endParaRPr lang="en-US"/>
          </a:p>
        </p:txBody>
      </p:sp>
    </p:spTree>
    <p:extLst>
      <p:ext uri="{BB962C8B-B14F-4D97-AF65-F5344CB8AC3E}">
        <p14:creationId xmlns:p14="http://schemas.microsoft.com/office/powerpoint/2010/main" val="303282015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mj-lt"/>
              </a:rPr>
              <a:t>Cloud Service Models</a:t>
            </a:r>
          </a:p>
        </p:txBody>
      </p:sp>
      <p:sp>
        <p:nvSpPr>
          <p:cNvPr id="3" name="Content Placeholder 2"/>
          <p:cNvSpPr>
            <a:spLocks noGrp="1"/>
          </p:cNvSpPr>
          <p:nvPr>
            <p:ph idx="1"/>
          </p:nvPr>
        </p:nvSpPr>
        <p:spPr/>
        <p:txBody>
          <a:bodyPr>
            <a:normAutofit/>
          </a:bodyPr>
          <a:lstStyle/>
          <a:p>
            <a:pPr marL="0" indent="0">
              <a:buNone/>
            </a:pPr>
            <a:r>
              <a:rPr lang="en-US" sz="3600" dirty="0"/>
              <a:t>SaaS</a:t>
            </a:r>
          </a:p>
          <a:p>
            <a:pPr marL="0" indent="0">
              <a:buNone/>
            </a:pPr>
            <a:endParaRPr lang="en-US" sz="3600" dirty="0"/>
          </a:p>
          <a:p>
            <a:pPr marL="0" indent="0">
              <a:buNone/>
            </a:pPr>
            <a:r>
              <a:rPr lang="en-US" sz="3600" dirty="0" err="1"/>
              <a:t>Paas</a:t>
            </a:r>
            <a:endParaRPr lang="en-US" sz="3600" dirty="0"/>
          </a:p>
          <a:p>
            <a:pPr marL="0" indent="0">
              <a:buNone/>
            </a:pPr>
            <a:endParaRPr lang="en-US" sz="3600" dirty="0"/>
          </a:p>
          <a:p>
            <a:pPr marL="0" indent="0">
              <a:buNone/>
            </a:pPr>
            <a:r>
              <a:rPr lang="en-US" sz="3600" dirty="0" err="1"/>
              <a:t>Iaas</a:t>
            </a:r>
            <a:endParaRPr lang="en-US" sz="3600" dirty="0"/>
          </a:p>
        </p:txBody>
      </p:sp>
      <p:sp>
        <p:nvSpPr>
          <p:cNvPr id="4" name="Slide Number Placeholder 3">
            <a:extLst>
              <a:ext uri="{FF2B5EF4-FFF2-40B4-BE49-F238E27FC236}">
                <a16:creationId xmlns:a16="http://schemas.microsoft.com/office/drawing/2014/main" id="{1FF9E3A1-906C-4A42-B5BC-90162053314C}"/>
              </a:ext>
            </a:extLst>
          </p:cNvPr>
          <p:cNvSpPr>
            <a:spLocks noGrp="1"/>
          </p:cNvSpPr>
          <p:nvPr>
            <p:ph type="sldNum" sz="quarter" idx="12"/>
          </p:nvPr>
        </p:nvSpPr>
        <p:spPr/>
        <p:txBody>
          <a:bodyPr/>
          <a:lstStyle/>
          <a:p>
            <a:r>
              <a:rPr lang="en-US" dirty="0"/>
              <a:t> </a:t>
            </a:r>
          </a:p>
        </p:txBody>
      </p:sp>
      <p:grpSp>
        <p:nvGrpSpPr>
          <p:cNvPr id="9" name="Group 8">
            <a:extLst>
              <a:ext uri="{FF2B5EF4-FFF2-40B4-BE49-F238E27FC236}">
                <a16:creationId xmlns:a16="http://schemas.microsoft.com/office/drawing/2014/main" id="{0DB5E5D3-FCA2-4E0C-9B7F-7D5480F90B8B}"/>
              </a:ext>
            </a:extLst>
          </p:cNvPr>
          <p:cNvGrpSpPr/>
          <p:nvPr/>
        </p:nvGrpSpPr>
        <p:grpSpPr>
          <a:xfrm>
            <a:off x="4213513" y="1081423"/>
            <a:ext cx="5581651" cy="5054184"/>
            <a:chOff x="2466975" y="1289990"/>
            <a:chExt cx="5581650" cy="5054184"/>
          </a:xfrm>
        </p:grpSpPr>
        <p:pic>
          <p:nvPicPr>
            <p:cNvPr id="6" name="Picture 5" descr="A close up of a logo&#10;&#10;Description generated with high confidence">
              <a:extLst>
                <a:ext uri="{FF2B5EF4-FFF2-40B4-BE49-F238E27FC236}">
                  <a16:creationId xmlns:a16="http://schemas.microsoft.com/office/drawing/2014/main" id="{ACC1F6BA-2015-4D37-B285-80DE067618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6975" y="1289990"/>
              <a:ext cx="5581650" cy="5054184"/>
            </a:xfrm>
            <a:prstGeom prst="rect">
              <a:avLst/>
            </a:prstGeom>
          </p:spPr>
        </p:pic>
        <p:sp>
          <p:nvSpPr>
            <p:cNvPr id="7" name="Rectangle: Rounded Corners 6">
              <a:extLst>
                <a:ext uri="{FF2B5EF4-FFF2-40B4-BE49-F238E27FC236}">
                  <a16:creationId xmlns:a16="http://schemas.microsoft.com/office/drawing/2014/main" id="{63BF050E-2F3A-409E-A635-2AA49117220E}"/>
                </a:ext>
              </a:extLst>
            </p:cNvPr>
            <p:cNvSpPr/>
            <p:nvPr/>
          </p:nvSpPr>
          <p:spPr>
            <a:xfrm>
              <a:off x="4648200" y="2590800"/>
              <a:ext cx="1219200" cy="304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 name="TextBox 7">
              <a:extLst>
                <a:ext uri="{FF2B5EF4-FFF2-40B4-BE49-F238E27FC236}">
                  <a16:creationId xmlns:a16="http://schemas.microsoft.com/office/drawing/2014/main" id="{0EDE6A01-68CA-42BB-858B-6AEFFDD91CFC}"/>
                </a:ext>
              </a:extLst>
            </p:cNvPr>
            <p:cNvSpPr txBox="1"/>
            <p:nvPr/>
          </p:nvSpPr>
          <p:spPr>
            <a:xfrm>
              <a:off x="4599213" y="2558534"/>
              <a:ext cx="1066800" cy="307777"/>
            </a:xfrm>
            <a:prstGeom prst="rect">
              <a:avLst/>
            </a:prstGeom>
            <a:noFill/>
          </p:spPr>
          <p:txBody>
            <a:bodyPr wrap="square" rtlCol="0">
              <a:spAutoFit/>
            </a:bodyPr>
            <a:lstStyle/>
            <a:p>
              <a:r>
                <a:rPr lang="en-US" sz="1400" dirty="0"/>
                <a:t>Software</a:t>
              </a:r>
            </a:p>
          </p:txBody>
        </p:sp>
      </p:grpSp>
    </p:spTree>
    <p:extLst>
      <p:ext uri="{BB962C8B-B14F-4D97-AF65-F5344CB8AC3E}">
        <p14:creationId xmlns:p14="http://schemas.microsoft.com/office/powerpoint/2010/main" val="415688008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mj-lt"/>
              </a:rPr>
              <a:t>SaaS</a:t>
            </a:r>
          </a:p>
        </p:txBody>
      </p:sp>
      <p:sp>
        <p:nvSpPr>
          <p:cNvPr id="3" name="Content Placeholder 2"/>
          <p:cNvSpPr>
            <a:spLocks noGrp="1"/>
          </p:cNvSpPr>
          <p:nvPr>
            <p:ph idx="1"/>
          </p:nvPr>
        </p:nvSpPr>
        <p:spPr/>
        <p:txBody>
          <a:bodyPr>
            <a:normAutofit/>
          </a:bodyPr>
          <a:lstStyle/>
          <a:p>
            <a:r>
              <a:rPr lang="en-US" sz="2000" dirty="0"/>
              <a:t>Software as a Services provides the consumer the ability to use the provider’s applications running on a cloud infrastructure.  The applications are accessible from various client devices through an interface like a web browser or a program interface</a:t>
            </a:r>
          </a:p>
          <a:p>
            <a:pPr marL="457189" lvl="1" indent="0">
              <a:buNone/>
            </a:pPr>
            <a:endParaRPr lang="en-US" sz="1600" dirty="0"/>
          </a:p>
        </p:txBody>
      </p:sp>
      <p:sp>
        <p:nvSpPr>
          <p:cNvPr id="4" name="Slide Number Placeholder 3">
            <a:extLst>
              <a:ext uri="{FF2B5EF4-FFF2-40B4-BE49-F238E27FC236}">
                <a16:creationId xmlns:a16="http://schemas.microsoft.com/office/drawing/2014/main" id="{E1B32644-F934-4059-B0FA-7DFF4099B5ED}"/>
              </a:ext>
            </a:extLst>
          </p:cNvPr>
          <p:cNvSpPr>
            <a:spLocks noGrp="1"/>
          </p:cNvSpPr>
          <p:nvPr>
            <p:ph type="sldNum" sz="quarter" idx="12"/>
          </p:nvPr>
        </p:nvSpPr>
        <p:spPr/>
        <p:txBody>
          <a:bodyPr/>
          <a:lstStyle/>
          <a:p>
            <a:endParaRPr lang="en-US" dirty="0"/>
          </a:p>
        </p:txBody>
      </p:sp>
      <p:pic>
        <p:nvPicPr>
          <p:cNvPr id="7" name="Picture 6">
            <a:extLst>
              <a:ext uri="{FF2B5EF4-FFF2-40B4-BE49-F238E27FC236}">
                <a16:creationId xmlns:a16="http://schemas.microsoft.com/office/drawing/2014/main" id="{1CA56D47-E8D2-4DEE-AAEA-61C4124C31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1" y="3581402"/>
            <a:ext cx="4512412" cy="2626543"/>
          </a:xfrm>
          <a:prstGeom prst="rect">
            <a:avLst/>
          </a:prstGeom>
        </p:spPr>
      </p:pic>
    </p:spTree>
    <p:extLst>
      <p:ext uri="{BB962C8B-B14F-4D97-AF65-F5344CB8AC3E}">
        <p14:creationId xmlns:p14="http://schemas.microsoft.com/office/powerpoint/2010/main" val="36091476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mj-lt"/>
              </a:rPr>
              <a:t>PaaS</a:t>
            </a:r>
          </a:p>
        </p:txBody>
      </p:sp>
      <p:sp>
        <p:nvSpPr>
          <p:cNvPr id="3" name="Content Placeholder 2"/>
          <p:cNvSpPr>
            <a:spLocks noGrp="1"/>
          </p:cNvSpPr>
          <p:nvPr>
            <p:ph idx="1"/>
          </p:nvPr>
        </p:nvSpPr>
        <p:spPr/>
        <p:txBody>
          <a:bodyPr/>
          <a:lstStyle/>
          <a:p>
            <a:r>
              <a:rPr lang="en-US" dirty="0"/>
              <a:t>Platform as a Service:  provides the customer the capability to deploy onto the cloud infrastructure consumer-created or acquired applications created using programming languages, libraries, services and tools supported by the provider.</a:t>
            </a:r>
          </a:p>
        </p:txBody>
      </p:sp>
      <p:sp>
        <p:nvSpPr>
          <p:cNvPr id="4" name="Slide Number Placeholder 3">
            <a:extLst>
              <a:ext uri="{FF2B5EF4-FFF2-40B4-BE49-F238E27FC236}">
                <a16:creationId xmlns:a16="http://schemas.microsoft.com/office/drawing/2014/main" id="{93125F27-7DC6-4C53-9A4A-CD9998BA1B5A}"/>
              </a:ext>
            </a:extLst>
          </p:cNvPr>
          <p:cNvSpPr>
            <a:spLocks noGrp="1"/>
          </p:cNvSpPr>
          <p:nvPr>
            <p:ph type="sldNum" sz="quarter" idx="12"/>
          </p:nvPr>
        </p:nvSpPr>
        <p:spPr/>
        <p:txBody>
          <a:bodyPr/>
          <a:lstStyle/>
          <a:p>
            <a:fld id="{B3C9C5E9-1746-4F20-AD12-CD102FD25AD3}" type="slidenum">
              <a:rPr lang="en-US" smtClean="0"/>
              <a:pPr/>
              <a:t>238</a:t>
            </a:fld>
            <a:endParaRPr lang="en-US"/>
          </a:p>
        </p:txBody>
      </p:sp>
      <p:sp>
        <p:nvSpPr>
          <p:cNvPr id="5" name="Rectangle 4">
            <a:extLst>
              <a:ext uri="{FF2B5EF4-FFF2-40B4-BE49-F238E27FC236}">
                <a16:creationId xmlns:a16="http://schemas.microsoft.com/office/drawing/2014/main" id="{6B810C3B-85A6-45CA-9103-C34060204CBF}"/>
              </a:ext>
            </a:extLst>
          </p:cNvPr>
          <p:cNvSpPr/>
          <p:nvPr/>
        </p:nvSpPr>
        <p:spPr>
          <a:xfrm>
            <a:off x="6404149" y="3241239"/>
            <a:ext cx="3581400" cy="1815882"/>
          </a:xfrm>
          <a:prstGeom prst="rect">
            <a:avLst/>
          </a:prstGeom>
        </p:spPr>
        <p:txBody>
          <a:bodyPr wrap="square">
            <a:spAutoFit/>
          </a:bodyPr>
          <a:lstStyle/>
          <a:p>
            <a:pPr marL="285744" indent="-285744">
              <a:buFont typeface="Arial" panose="020B0604020202020204" pitchFamily="34" charset="0"/>
              <a:buChar char="•"/>
            </a:pPr>
            <a:r>
              <a:rPr lang="en-US" sz="1400" dirty="0"/>
              <a:t>Server scripting environment</a:t>
            </a:r>
          </a:p>
          <a:p>
            <a:pPr marL="285744" indent="-285744">
              <a:buFont typeface="Arial" panose="020B0604020202020204" pitchFamily="34" charset="0"/>
              <a:buChar char="•"/>
            </a:pPr>
            <a:r>
              <a:rPr lang="en-US" sz="1400" dirty="0"/>
              <a:t>Management system database</a:t>
            </a:r>
          </a:p>
          <a:p>
            <a:pPr marL="285744" indent="-285744">
              <a:buFont typeface="Arial" panose="020B0604020202020204" pitchFamily="34" charset="0"/>
              <a:buChar char="•"/>
            </a:pPr>
            <a:r>
              <a:rPr lang="en-US" sz="1400" dirty="0"/>
              <a:t>Server software</a:t>
            </a:r>
          </a:p>
          <a:p>
            <a:pPr marL="285744" indent="-285744">
              <a:buFont typeface="Arial" panose="020B0604020202020204" pitchFamily="34" charset="0"/>
              <a:buChar char="•"/>
            </a:pPr>
            <a:r>
              <a:rPr lang="en-US" sz="1400" dirty="0"/>
              <a:t>Technical support</a:t>
            </a:r>
          </a:p>
          <a:p>
            <a:pPr marL="285744" indent="-285744">
              <a:buFont typeface="Arial" panose="020B0604020202020204" pitchFamily="34" charset="0"/>
              <a:buChar char="•"/>
            </a:pPr>
            <a:r>
              <a:rPr lang="en-US" sz="1400" dirty="0"/>
              <a:t>Storage</a:t>
            </a:r>
          </a:p>
          <a:p>
            <a:pPr marL="285744" indent="-285744">
              <a:buFont typeface="Arial" panose="020B0604020202020204" pitchFamily="34" charset="0"/>
              <a:buChar char="•"/>
            </a:pPr>
            <a:r>
              <a:rPr lang="en-US" sz="1400" dirty="0"/>
              <a:t>Network Access</a:t>
            </a:r>
          </a:p>
          <a:p>
            <a:pPr marL="285744" indent="-285744">
              <a:buFont typeface="Arial" panose="020B0604020202020204" pitchFamily="34" charset="0"/>
              <a:buChar char="•"/>
            </a:pPr>
            <a:r>
              <a:rPr lang="en-US" sz="1400" dirty="0"/>
              <a:t>Design and development tools</a:t>
            </a:r>
          </a:p>
          <a:p>
            <a:pPr marL="285744" indent="-285744">
              <a:buFont typeface="Arial" panose="020B0604020202020204" pitchFamily="34" charset="0"/>
              <a:buChar char="•"/>
            </a:pPr>
            <a:r>
              <a:rPr lang="en-US" sz="1400" dirty="0"/>
              <a:t>Hosting</a:t>
            </a:r>
          </a:p>
        </p:txBody>
      </p:sp>
      <p:sp>
        <p:nvSpPr>
          <p:cNvPr id="6" name="AutoShape 2" descr="Image result for paas">
            <a:extLst>
              <a:ext uri="{FF2B5EF4-FFF2-40B4-BE49-F238E27FC236}">
                <a16:creationId xmlns:a16="http://schemas.microsoft.com/office/drawing/2014/main" id="{4F9D4DCC-6CCA-481C-B588-AAA711A29E7A}"/>
              </a:ext>
            </a:extLst>
          </p:cNvPr>
          <p:cNvSpPr>
            <a:spLocks noChangeAspect="1" noChangeArrowheads="1"/>
          </p:cNvSpPr>
          <p:nvPr/>
        </p:nvSpPr>
        <p:spPr bwMode="auto">
          <a:xfrm>
            <a:off x="3733800" y="3276600"/>
            <a:ext cx="2514600" cy="2514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pic>
        <p:nvPicPr>
          <p:cNvPr id="10" name="Picture 9" descr="A close up of a sign&#10;&#10;Description generated with very high confidence">
            <a:extLst>
              <a:ext uri="{FF2B5EF4-FFF2-40B4-BE49-F238E27FC236}">
                <a16:creationId xmlns:a16="http://schemas.microsoft.com/office/drawing/2014/main" id="{76E5ED39-DC11-4C45-A07B-74852504D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3569145"/>
            <a:ext cx="3429000" cy="2445179"/>
          </a:xfrm>
          <a:prstGeom prst="rect">
            <a:avLst/>
          </a:prstGeom>
        </p:spPr>
      </p:pic>
    </p:spTree>
    <p:extLst>
      <p:ext uri="{BB962C8B-B14F-4D97-AF65-F5344CB8AC3E}">
        <p14:creationId xmlns:p14="http://schemas.microsoft.com/office/powerpoint/2010/main" val="367368920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mj-lt"/>
              </a:rPr>
              <a:t>I</a:t>
            </a:r>
            <a:r>
              <a:rPr lang="en-US" cap="none" dirty="0">
                <a:latin typeface="+mj-lt"/>
              </a:rPr>
              <a:t>aa</a:t>
            </a:r>
            <a:r>
              <a:rPr lang="en-US" dirty="0">
                <a:latin typeface="+mj-lt"/>
              </a:rPr>
              <a:t>S</a:t>
            </a:r>
          </a:p>
        </p:txBody>
      </p:sp>
      <p:sp>
        <p:nvSpPr>
          <p:cNvPr id="3" name="Content Placeholder 2"/>
          <p:cNvSpPr>
            <a:spLocks noGrp="1"/>
          </p:cNvSpPr>
          <p:nvPr>
            <p:ph idx="1"/>
          </p:nvPr>
        </p:nvSpPr>
        <p:spPr/>
        <p:txBody>
          <a:bodyPr/>
          <a:lstStyle/>
          <a:p>
            <a:r>
              <a:rPr lang="en-US" dirty="0"/>
              <a:t>The capability provided is to provision processing, storage, networks and other fundamental computing resources where the consumer is able to deploy and run software including applications and operating systems.  The consumer doesn’t control the infrastructure, but does control the OS, storage, deployed apps and configuration settings.</a:t>
            </a:r>
          </a:p>
        </p:txBody>
      </p:sp>
      <p:sp>
        <p:nvSpPr>
          <p:cNvPr id="4" name="Slide Number Placeholder 3">
            <a:extLst>
              <a:ext uri="{FF2B5EF4-FFF2-40B4-BE49-F238E27FC236}">
                <a16:creationId xmlns:a16="http://schemas.microsoft.com/office/drawing/2014/main" id="{8C6C46B8-743F-45CA-8054-E1CD331123D1}"/>
              </a:ext>
            </a:extLst>
          </p:cNvPr>
          <p:cNvSpPr>
            <a:spLocks noGrp="1"/>
          </p:cNvSpPr>
          <p:nvPr>
            <p:ph type="sldNum" sz="quarter" idx="12"/>
          </p:nvPr>
        </p:nvSpPr>
        <p:spPr/>
        <p:txBody>
          <a:bodyPr/>
          <a:lstStyle/>
          <a:p>
            <a:r>
              <a:rPr lang="en-US" dirty="0"/>
              <a:t> </a:t>
            </a:r>
          </a:p>
        </p:txBody>
      </p:sp>
      <p:pic>
        <p:nvPicPr>
          <p:cNvPr id="7" name="Picture 6">
            <a:extLst>
              <a:ext uri="{FF2B5EF4-FFF2-40B4-BE49-F238E27FC236}">
                <a16:creationId xmlns:a16="http://schemas.microsoft.com/office/drawing/2014/main" id="{1DB3F493-D96E-48D9-935C-6D7080AF75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652" y="3629095"/>
            <a:ext cx="3403600" cy="2157883"/>
          </a:xfrm>
          <a:prstGeom prst="rect">
            <a:avLst/>
          </a:prstGeom>
        </p:spPr>
      </p:pic>
      <p:sp>
        <p:nvSpPr>
          <p:cNvPr id="10" name="Rectangle 9">
            <a:extLst>
              <a:ext uri="{FF2B5EF4-FFF2-40B4-BE49-F238E27FC236}">
                <a16:creationId xmlns:a16="http://schemas.microsoft.com/office/drawing/2014/main" id="{513FE246-4B31-4B74-AC9E-22424EDFFA4A}"/>
              </a:ext>
            </a:extLst>
          </p:cNvPr>
          <p:cNvSpPr/>
          <p:nvPr/>
        </p:nvSpPr>
        <p:spPr>
          <a:xfrm>
            <a:off x="6324600" y="3983237"/>
            <a:ext cx="3581400" cy="1169551"/>
          </a:xfrm>
          <a:prstGeom prst="rect">
            <a:avLst/>
          </a:prstGeom>
        </p:spPr>
        <p:txBody>
          <a:bodyPr wrap="square">
            <a:spAutoFit/>
          </a:bodyPr>
          <a:lstStyle/>
          <a:p>
            <a:pPr>
              <a:buFont typeface="Arial" panose="020B0604020202020204" pitchFamily="34" charset="0"/>
              <a:buChar char="•"/>
            </a:pPr>
            <a:r>
              <a:rPr lang="en-US" sz="1400" dirty="0"/>
              <a:t>CPU</a:t>
            </a:r>
          </a:p>
          <a:p>
            <a:pPr>
              <a:buFont typeface="Arial" panose="020B0604020202020204" pitchFamily="34" charset="0"/>
              <a:buChar char="•"/>
            </a:pPr>
            <a:r>
              <a:rPr lang="en-US" sz="1400" dirty="0"/>
              <a:t>Memory</a:t>
            </a:r>
          </a:p>
          <a:p>
            <a:pPr>
              <a:buFont typeface="Arial" panose="020B0604020202020204" pitchFamily="34" charset="0"/>
              <a:buChar char="•"/>
            </a:pPr>
            <a:r>
              <a:rPr lang="en-US" sz="1400" dirty="0"/>
              <a:t>Disk storage local or SAN</a:t>
            </a:r>
          </a:p>
          <a:p>
            <a:pPr>
              <a:buFont typeface="Arial" panose="020B0604020202020204" pitchFamily="34" charset="0"/>
              <a:buChar char="•"/>
            </a:pPr>
            <a:r>
              <a:rPr lang="en-US" sz="1400" dirty="0"/>
              <a:t>operating</a:t>
            </a:r>
          </a:p>
          <a:p>
            <a:pPr>
              <a:buFont typeface="Arial" panose="020B0604020202020204" pitchFamily="34" charset="0"/>
              <a:buChar char="•"/>
            </a:pPr>
            <a:r>
              <a:rPr lang="en-US" sz="1400" dirty="0"/>
              <a:t>Switches, all or part of the VLAN</a:t>
            </a:r>
          </a:p>
        </p:txBody>
      </p:sp>
    </p:spTree>
    <p:extLst>
      <p:ext uri="{BB962C8B-B14F-4D97-AF65-F5344CB8AC3E}">
        <p14:creationId xmlns:p14="http://schemas.microsoft.com/office/powerpoint/2010/main" val="3145439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9"/>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latin typeface="Arial" panose="020B0604020202020204" pitchFamily="34" charset="0"/>
                <a:ea typeface="Assistant ExtraBold"/>
              </a:rPr>
              <a:t>Corporate Governance</a:t>
            </a:r>
            <a:endParaRPr dirty="0">
              <a:latin typeface="Arial" panose="020B0604020202020204" pitchFamily="34" charset="0"/>
              <a:ea typeface="Assistant ExtraBold"/>
            </a:endParaRPr>
          </a:p>
        </p:txBody>
      </p:sp>
      <p:sp>
        <p:nvSpPr>
          <p:cNvPr id="528" name="Google Shape;528;p49"/>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391637" marR="253260" indent="-380990">
              <a:spcBef>
                <a:spcPts val="92"/>
              </a:spcBef>
            </a:pPr>
            <a:r>
              <a:rPr lang="en-US" dirty="0"/>
              <a:t>Ethical corporate behavior by directors or others charged  with governance in the creation and presentation of value  for a</a:t>
            </a:r>
            <a:r>
              <a:rPr lang="en-US" b="1" dirty="0"/>
              <a:t>l </a:t>
            </a:r>
            <a:r>
              <a:rPr lang="en-US" dirty="0"/>
              <a:t>stakeholders</a:t>
            </a:r>
            <a:endParaRPr dirty="0"/>
          </a:p>
          <a:p>
            <a:pPr marL="391637" marR="253260" indent="-380990">
              <a:spcBef>
                <a:spcPts val="92"/>
              </a:spcBef>
            </a:pPr>
            <a:r>
              <a:rPr lang="en-US" dirty="0"/>
              <a:t>The distribution of rights and responsibilities among  different participants in the corporation, such as board, managers, shareholders and other stakeholders</a:t>
            </a:r>
            <a:endParaRPr dirty="0"/>
          </a:p>
          <a:p>
            <a:pPr marL="10645" marR="253260" indent="0" algn="ctr">
              <a:spcBef>
                <a:spcPts val="92"/>
              </a:spcBef>
              <a:buNone/>
            </a:pPr>
            <a:endParaRPr sz="1600" dirty="0"/>
          </a:p>
          <a:p>
            <a:pPr marL="10645" marR="253260" indent="0">
              <a:spcBef>
                <a:spcPts val="92"/>
              </a:spcBef>
              <a:buNone/>
            </a:pPr>
            <a:r>
              <a:rPr lang="en-US" sz="1600" dirty="0"/>
              <a:t>The Organization for Economic Co-operation and Development  (OECD) states: “Corporate governance involves a set of relationships between a company’s management, its board, its shareholders and  other stakeholders. Corporate governance also provides the structure  through which the objectives of the company are set, and the means  of attaining those objectives and monitoring performance are  determined.”</a:t>
            </a:r>
            <a:endParaRPr sz="1600" dirty="0"/>
          </a:p>
          <a:p>
            <a:pPr marL="10645" marR="253260" indent="0">
              <a:spcBef>
                <a:spcPts val="92"/>
              </a:spcBef>
              <a:buNone/>
            </a:pPr>
            <a:endParaRPr dirty="0"/>
          </a:p>
          <a:p>
            <a:pPr marL="10645" marR="253260" indent="0">
              <a:spcBef>
                <a:spcPts val="92"/>
              </a:spcBef>
              <a:buNone/>
            </a:pPr>
            <a:endParaRPr dirty="0"/>
          </a:p>
          <a:p>
            <a:pPr marL="10645" marR="253260" indent="0">
              <a:spcBef>
                <a:spcPts val="92"/>
              </a:spcBef>
              <a:buNone/>
            </a:pPr>
            <a:endParaRPr dirty="0"/>
          </a:p>
        </p:txBody>
      </p:sp>
      <p:sp>
        <p:nvSpPr>
          <p:cNvPr id="2" name="Slide Number Placeholder 1">
            <a:extLst>
              <a:ext uri="{FF2B5EF4-FFF2-40B4-BE49-F238E27FC236}">
                <a16:creationId xmlns:a16="http://schemas.microsoft.com/office/drawing/2014/main" id="{431ACF96-204F-421B-B98E-EBEAC27099C6}"/>
              </a:ext>
            </a:extLst>
          </p:cNvPr>
          <p:cNvSpPr>
            <a:spLocks noGrp="1"/>
          </p:cNvSpPr>
          <p:nvPr>
            <p:ph type="sldNum" sz="quarter" idx="12"/>
          </p:nvPr>
        </p:nvSpPr>
        <p:spPr/>
        <p:txBody>
          <a:bodyPr/>
          <a:lstStyle/>
          <a:p>
            <a:fld id="{00000000-1234-1234-1234-123412341234}" type="slidenum">
              <a:rPr lang="en-US" smtClean="0"/>
              <a:pPr/>
              <a:t>24</a:t>
            </a:fld>
            <a:endParaRPr lang="en-US"/>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C6CC3-7FE1-4D9F-B342-8D57CEA5AF1D}"/>
              </a:ext>
            </a:extLst>
          </p:cNvPr>
          <p:cNvSpPr>
            <a:spLocks noGrp="1"/>
          </p:cNvSpPr>
          <p:nvPr>
            <p:ph type="title"/>
          </p:nvPr>
        </p:nvSpPr>
        <p:spPr/>
        <p:txBody>
          <a:bodyPr/>
          <a:lstStyle/>
          <a:p>
            <a:r>
              <a:rPr lang="en-US" dirty="0"/>
              <a:t>IT Service Management</a:t>
            </a:r>
          </a:p>
        </p:txBody>
      </p:sp>
      <p:sp>
        <p:nvSpPr>
          <p:cNvPr id="4" name="Text Placeholder 3">
            <a:extLst>
              <a:ext uri="{FF2B5EF4-FFF2-40B4-BE49-F238E27FC236}">
                <a16:creationId xmlns:a16="http://schemas.microsoft.com/office/drawing/2014/main" id="{44A8849A-D6B5-4E69-995B-4850EED244E1}"/>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65F119C1-BA37-4FDE-9669-ECC6D35A9232}"/>
              </a:ext>
            </a:extLst>
          </p:cNvPr>
          <p:cNvSpPr>
            <a:spLocks noGrp="1"/>
          </p:cNvSpPr>
          <p:nvPr>
            <p:ph type="sldNum" sz="quarter" idx="12"/>
          </p:nvPr>
        </p:nvSpPr>
        <p:spPr/>
        <p:txBody>
          <a:bodyPr/>
          <a:lstStyle/>
          <a:p>
            <a:fld id="{00000000-1234-1234-1234-123412341234}" type="slidenum">
              <a:rPr lang="en-US" smtClean="0"/>
              <a:pPr/>
              <a:t>240</a:t>
            </a:fld>
            <a:endParaRPr lang="en-US"/>
          </a:p>
        </p:txBody>
      </p:sp>
    </p:spTree>
    <p:extLst>
      <p:ext uri="{BB962C8B-B14F-4D97-AF65-F5344CB8AC3E}">
        <p14:creationId xmlns:p14="http://schemas.microsoft.com/office/powerpoint/2010/main" val="7037544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E6BFA-1A64-4368-9029-F6D70265243F}"/>
              </a:ext>
            </a:extLst>
          </p:cNvPr>
          <p:cNvSpPr>
            <a:spLocks noGrp="1"/>
          </p:cNvSpPr>
          <p:nvPr>
            <p:ph type="title"/>
          </p:nvPr>
        </p:nvSpPr>
        <p:spPr/>
        <p:txBody>
          <a:bodyPr/>
          <a:lstStyle/>
          <a:p>
            <a:pPr algn="l"/>
            <a:r>
              <a:rPr lang="en-US" dirty="0">
                <a:latin typeface="+mj-lt"/>
              </a:rPr>
              <a:t>IT Service Management 1/2</a:t>
            </a:r>
          </a:p>
        </p:txBody>
      </p:sp>
      <p:sp>
        <p:nvSpPr>
          <p:cNvPr id="3" name="Content Placeholder 2">
            <a:extLst>
              <a:ext uri="{FF2B5EF4-FFF2-40B4-BE49-F238E27FC236}">
                <a16:creationId xmlns:a16="http://schemas.microsoft.com/office/drawing/2014/main" id="{44149D83-01EF-447B-BA7D-85ADE660DCF5}"/>
              </a:ext>
            </a:extLst>
          </p:cNvPr>
          <p:cNvSpPr>
            <a:spLocks noGrp="1"/>
          </p:cNvSpPr>
          <p:nvPr>
            <p:ph idx="1"/>
          </p:nvPr>
        </p:nvSpPr>
        <p:spPr/>
        <p:txBody>
          <a:bodyPr>
            <a:normAutofit/>
          </a:bodyPr>
          <a:lstStyle/>
          <a:p>
            <a:pPr>
              <a:lnSpc>
                <a:spcPct val="100000"/>
              </a:lnSpc>
              <a:spcBef>
                <a:spcPts val="800"/>
              </a:spcBef>
            </a:pPr>
            <a:r>
              <a:rPr lang="en-US" sz="1600" dirty="0"/>
              <a:t>IT service management (ITSM) is the set of activities that ensures the delivery of IT services is efficient and effective, through active management and the continuous improvement of processes.</a:t>
            </a:r>
          </a:p>
          <a:p>
            <a:pPr>
              <a:lnSpc>
                <a:spcPct val="100000"/>
              </a:lnSpc>
              <a:spcBef>
                <a:spcPts val="800"/>
              </a:spcBef>
            </a:pPr>
            <a:r>
              <a:rPr lang="en-US" sz="1600" dirty="0"/>
              <a:t>Service desk:  Provides a single point of contact for customers—can be a collection point services like incident, configuration, change management and others</a:t>
            </a:r>
          </a:p>
          <a:p>
            <a:pPr>
              <a:lnSpc>
                <a:spcPct val="100000"/>
              </a:lnSpc>
              <a:spcBef>
                <a:spcPts val="800"/>
              </a:spcBef>
            </a:pPr>
            <a:r>
              <a:rPr lang="en-US" sz="1600" dirty="0"/>
              <a:t>Incident management:  ITIL defines an incident this way: “An unplanned interruption to an IT Service or reduction in the quality of an IT service.”</a:t>
            </a:r>
          </a:p>
          <a:p>
            <a:pPr>
              <a:lnSpc>
                <a:spcPct val="100000"/>
              </a:lnSpc>
              <a:spcBef>
                <a:spcPts val="800"/>
              </a:spcBef>
            </a:pPr>
            <a:r>
              <a:rPr lang="en-US" sz="1600" dirty="0"/>
              <a:t>Problem management:  Multiple incidents which seem to have a similar root cause are considered a “problem”</a:t>
            </a:r>
          </a:p>
          <a:p>
            <a:pPr>
              <a:lnSpc>
                <a:spcPct val="100000"/>
              </a:lnSpc>
              <a:spcBef>
                <a:spcPts val="800"/>
              </a:spcBef>
            </a:pPr>
            <a:r>
              <a:rPr lang="en-US" sz="1600" dirty="0"/>
              <a:t>Change management:  Ensures that proposed changes to the IT environment have a formal process for consideration.  (Request, review, approve, implement, verify, post-change review)</a:t>
            </a:r>
          </a:p>
          <a:p>
            <a:pPr>
              <a:lnSpc>
                <a:spcPct val="100000"/>
              </a:lnSpc>
              <a:spcBef>
                <a:spcPts val="800"/>
              </a:spcBef>
            </a:pPr>
            <a:r>
              <a:rPr lang="en-US" sz="1600" dirty="0"/>
              <a:t>Emergency change management should have a formal process when a change is urgently necessary</a:t>
            </a:r>
          </a:p>
          <a:p>
            <a:pPr>
              <a:lnSpc>
                <a:spcPct val="100000"/>
              </a:lnSpc>
              <a:spcBef>
                <a:spcPts val="800"/>
              </a:spcBef>
            </a:pPr>
            <a:r>
              <a:rPr lang="en-US" sz="1600" dirty="0"/>
              <a:t>Configuration management:  Configuration management (CM) is the process of recording and maintaining the configuration of IT systems. Each configuration setting is as configuration item (CI). CIs usually include  </a:t>
            </a:r>
          </a:p>
          <a:p>
            <a:pPr>
              <a:lnSpc>
                <a:spcPct val="100000"/>
              </a:lnSpc>
              <a:spcBef>
                <a:spcPts val="800"/>
              </a:spcBef>
            </a:pPr>
            <a:r>
              <a:rPr lang="en-US" sz="1600" dirty="0"/>
              <a:t>Release management:  The part of the SDLC where changes in application are made available to end-users</a:t>
            </a:r>
          </a:p>
          <a:p>
            <a:pPr>
              <a:lnSpc>
                <a:spcPct val="100000"/>
              </a:lnSpc>
              <a:spcBef>
                <a:spcPts val="800"/>
              </a:spcBef>
            </a:pPr>
            <a:endParaRPr lang="en-US" sz="1600" dirty="0"/>
          </a:p>
          <a:p>
            <a:pPr>
              <a:lnSpc>
                <a:spcPct val="100000"/>
              </a:lnSpc>
              <a:spcBef>
                <a:spcPts val="800"/>
              </a:spcBef>
            </a:pPr>
            <a:endParaRPr lang="en-US" sz="1600" dirty="0"/>
          </a:p>
          <a:p>
            <a:endParaRPr lang="en-US" sz="1600" dirty="0"/>
          </a:p>
        </p:txBody>
      </p:sp>
      <p:sp>
        <p:nvSpPr>
          <p:cNvPr id="4" name="Slide Number Placeholder 3">
            <a:extLst>
              <a:ext uri="{FF2B5EF4-FFF2-40B4-BE49-F238E27FC236}">
                <a16:creationId xmlns:a16="http://schemas.microsoft.com/office/drawing/2014/main" id="{3E76091A-89EE-4239-88DB-BCB01D722F39}"/>
              </a:ext>
            </a:extLst>
          </p:cNvPr>
          <p:cNvSpPr>
            <a:spLocks noGrp="1"/>
          </p:cNvSpPr>
          <p:nvPr>
            <p:ph type="sldNum" sz="quarter" idx="12"/>
          </p:nvPr>
        </p:nvSpPr>
        <p:spPr/>
        <p:txBody>
          <a:bodyPr/>
          <a:lstStyle/>
          <a:p>
            <a:pPr>
              <a:defRPr/>
            </a:pPr>
            <a:fld id="{9861821A-181D-4317-92E0-2829451E9DB3}" type="slidenum">
              <a:rPr lang="en-US" altLang="en-US" smtClean="0"/>
              <a:pPr>
                <a:defRPr/>
              </a:pPr>
              <a:t>241</a:t>
            </a:fld>
            <a:endParaRPr lang="en-US" altLang="en-US" dirty="0"/>
          </a:p>
        </p:txBody>
      </p:sp>
      <p:sp>
        <p:nvSpPr>
          <p:cNvPr id="6" name="Rectangle 5">
            <a:extLst>
              <a:ext uri="{FF2B5EF4-FFF2-40B4-BE49-F238E27FC236}">
                <a16:creationId xmlns:a16="http://schemas.microsoft.com/office/drawing/2014/main" id="{E023E610-2559-476A-AA96-1D76E48061AA}"/>
              </a:ext>
            </a:extLst>
          </p:cNvPr>
          <p:cNvSpPr/>
          <p:nvPr/>
        </p:nvSpPr>
        <p:spPr>
          <a:xfrm>
            <a:off x="5783695" y="6426061"/>
            <a:ext cx="11714596" cy="194990"/>
          </a:xfrm>
          <a:prstGeom prst="rect">
            <a:avLst/>
          </a:prstGeom>
        </p:spPr>
        <p:txBody>
          <a:bodyPr wrap="square">
            <a:spAutoFit/>
          </a:bodyPr>
          <a:lstStyle/>
          <a:p>
            <a:r>
              <a:rPr lang="en-US" sz="667" dirty="0">
                <a:solidFill>
                  <a:schemeClr val="bg1"/>
                </a:solidFill>
              </a:rPr>
              <a:t>Gregory, Peter H.. CISM Certified Information Security Manager All-in-One Exam Guide (Kindle Locations 8297-8306). McGraw-Hill Education. Kindle Edition. </a:t>
            </a:r>
          </a:p>
        </p:txBody>
      </p:sp>
    </p:spTree>
    <p:extLst>
      <p:ext uri="{BB962C8B-B14F-4D97-AF65-F5344CB8AC3E}">
        <p14:creationId xmlns:p14="http://schemas.microsoft.com/office/powerpoint/2010/main" val="38768389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0A8D0-2B5F-422F-B136-0BBB51E8D062}"/>
              </a:ext>
            </a:extLst>
          </p:cNvPr>
          <p:cNvSpPr>
            <a:spLocks noGrp="1"/>
          </p:cNvSpPr>
          <p:nvPr>
            <p:ph type="title"/>
          </p:nvPr>
        </p:nvSpPr>
        <p:spPr/>
        <p:txBody>
          <a:bodyPr>
            <a:normAutofit fontScale="90000"/>
          </a:bodyPr>
          <a:lstStyle/>
          <a:p>
            <a:r>
              <a:rPr lang="en-US" dirty="0">
                <a:latin typeface="+mj-lt"/>
              </a:rPr>
              <a:t>IT Service Management 2/2</a:t>
            </a:r>
            <a:br>
              <a:rPr lang="en-US" dirty="0">
                <a:latin typeface="+mj-lt"/>
              </a:rPr>
            </a:br>
            <a:endParaRPr lang="en-US" dirty="0">
              <a:latin typeface="+mj-lt"/>
            </a:endParaRPr>
          </a:p>
        </p:txBody>
      </p:sp>
      <p:sp>
        <p:nvSpPr>
          <p:cNvPr id="3" name="Content Placeholder 2">
            <a:extLst>
              <a:ext uri="{FF2B5EF4-FFF2-40B4-BE49-F238E27FC236}">
                <a16:creationId xmlns:a16="http://schemas.microsoft.com/office/drawing/2014/main" id="{9925FA4B-4CF5-4626-9E56-A21621AA20F4}"/>
              </a:ext>
            </a:extLst>
          </p:cNvPr>
          <p:cNvSpPr>
            <a:spLocks noGrp="1"/>
          </p:cNvSpPr>
          <p:nvPr>
            <p:ph idx="1"/>
          </p:nvPr>
        </p:nvSpPr>
        <p:spPr/>
        <p:txBody>
          <a:bodyPr>
            <a:normAutofit fontScale="85000" lnSpcReduction="20000"/>
          </a:bodyPr>
          <a:lstStyle/>
          <a:p>
            <a:pPr>
              <a:lnSpc>
                <a:spcPct val="100000"/>
              </a:lnSpc>
              <a:spcBef>
                <a:spcPts val="800"/>
              </a:spcBef>
            </a:pPr>
            <a:r>
              <a:rPr lang="en-US" dirty="0"/>
              <a:t>Service-level management: The set of activities that </a:t>
            </a:r>
            <a:r>
              <a:rPr lang="en-US" dirty="0" err="1"/>
              <a:t>verfifies</a:t>
            </a:r>
            <a:r>
              <a:rPr lang="en-US" dirty="0"/>
              <a:t> whether IS operations is the objectives for service to its customers--achieved through continuous monitoring, as well as periodic reviews of IT service delivery.</a:t>
            </a:r>
          </a:p>
          <a:p>
            <a:r>
              <a:rPr lang="en-US" dirty="0"/>
              <a:t>Financial management: Budgeting, capital investment, expense management, project accounting and project return on investment (ROI)</a:t>
            </a:r>
          </a:p>
          <a:p>
            <a:r>
              <a:rPr lang="en-US" dirty="0"/>
              <a:t>Capacity management:  Addresses scalability and the ability to meet customer needs</a:t>
            </a:r>
          </a:p>
          <a:p>
            <a:r>
              <a:rPr lang="en-US" dirty="0"/>
              <a:t>Service continuity management:  Ensures capability of IT Services to continue in the event of a disaster or catastrophe</a:t>
            </a:r>
          </a:p>
          <a:p>
            <a:r>
              <a:rPr lang="en-US" dirty="0"/>
              <a:t>Availability management:  Provides high availability to critical resources through redundancy, resiliency and fault tolerance</a:t>
            </a:r>
          </a:p>
          <a:p>
            <a:r>
              <a:rPr lang="en-US" dirty="0"/>
              <a:t>Asset Management:  Asset management is the collection of activities used to manage the inventory, classification, use, and disposal of assets.</a:t>
            </a:r>
          </a:p>
          <a:p>
            <a:endParaRPr lang="en-US" dirty="0"/>
          </a:p>
        </p:txBody>
      </p:sp>
      <p:sp>
        <p:nvSpPr>
          <p:cNvPr id="4" name="Slide Number Placeholder 3">
            <a:extLst>
              <a:ext uri="{FF2B5EF4-FFF2-40B4-BE49-F238E27FC236}">
                <a16:creationId xmlns:a16="http://schemas.microsoft.com/office/drawing/2014/main" id="{A47AC1B7-EB1D-40FF-8E8F-2BAA3D946C89}"/>
              </a:ext>
            </a:extLst>
          </p:cNvPr>
          <p:cNvSpPr>
            <a:spLocks noGrp="1"/>
          </p:cNvSpPr>
          <p:nvPr>
            <p:ph type="sldNum" sz="quarter" idx="12"/>
          </p:nvPr>
        </p:nvSpPr>
        <p:spPr/>
        <p:txBody>
          <a:bodyPr/>
          <a:lstStyle/>
          <a:p>
            <a:pPr>
              <a:defRPr/>
            </a:pPr>
            <a:fld id="{9861821A-181D-4317-92E0-2829451E9DB3}" type="slidenum">
              <a:rPr lang="en-US" altLang="en-US" smtClean="0"/>
              <a:pPr>
                <a:defRPr/>
              </a:pPr>
              <a:t>242</a:t>
            </a:fld>
            <a:endParaRPr lang="en-US" altLang="en-US" dirty="0"/>
          </a:p>
        </p:txBody>
      </p:sp>
    </p:spTree>
    <p:extLst>
      <p:ext uri="{BB962C8B-B14F-4D97-AF65-F5344CB8AC3E}">
        <p14:creationId xmlns:p14="http://schemas.microsoft.com/office/powerpoint/2010/main" val="158700013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C6CC3-7FE1-4D9F-B342-8D57CEA5AF1D}"/>
              </a:ext>
            </a:extLst>
          </p:cNvPr>
          <p:cNvSpPr>
            <a:spLocks noGrp="1"/>
          </p:cNvSpPr>
          <p:nvPr>
            <p:ph type="title"/>
          </p:nvPr>
        </p:nvSpPr>
        <p:spPr/>
        <p:txBody>
          <a:bodyPr/>
          <a:lstStyle/>
          <a:p>
            <a:r>
              <a:rPr lang="en-US" dirty="0"/>
              <a:t>Policies, Procedures, Standards and Guidelines</a:t>
            </a:r>
          </a:p>
        </p:txBody>
      </p:sp>
      <p:sp>
        <p:nvSpPr>
          <p:cNvPr id="4" name="Text Placeholder 3">
            <a:extLst>
              <a:ext uri="{FF2B5EF4-FFF2-40B4-BE49-F238E27FC236}">
                <a16:creationId xmlns:a16="http://schemas.microsoft.com/office/drawing/2014/main" id="{C6DE4B98-E4FC-4398-B583-CD0772145855}"/>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65F119C1-BA37-4FDE-9669-ECC6D35A9232}"/>
              </a:ext>
            </a:extLst>
          </p:cNvPr>
          <p:cNvSpPr>
            <a:spLocks noGrp="1"/>
          </p:cNvSpPr>
          <p:nvPr>
            <p:ph type="sldNum" sz="quarter" idx="12"/>
          </p:nvPr>
        </p:nvSpPr>
        <p:spPr/>
        <p:txBody>
          <a:bodyPr/>
          <a:lstStyle/>
          <a:p>
            <a:fld id="{00000000-1234-1234-1234-123412341234}" type="slidenum">
              <a:rPr lang="en-US" smtClean="0"/>
              <a:pPr/>
              <a:t>243</a:t>
            </a:fld>
            <a:endParaRPr lang="en-US"/>
          </a:p>
        </p:txBody>
      </p:sp>
    </p:spTree>
    <p:extLst>
      <p:ext uri="{BB962C8B-B14F-4D97-AF65-F5344CB8AC3E}">
        <p14:creationId xmlns:p14="http://schemas.microsoft.com/office/powerpoint/2010/main" val="358222463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a:extLst>
              <a:ext uri="{FF2B5EF4-FFF2-40B4-BE49-F238E27FC236}">
                <a16:creationId xmlns:a16="http://schemas.microsoft.com/office/drawing/2014/main" id="{FF5152A0-2DB7-4CDA-86BB-4957DA8E6DA1}"/>
              </a:ext>
            </a:extLst>
          </p:cNvPr>
          <p:cNvSpPr>
            <a:spLocks noGrp="1" noChangeArrowheads="1"/>
          </p:cNvSpPr>
          <p:nvPr>
            <p:ph type="title"/>
          </p:nvPr>
        </p:nvSpPr>
        <p:spPr/>
        <p:txBody>
          <a:bodyPr spcFirstLastPara="1" vert="horz" wrap="square" lIns="66563" tIns="25673" rIns="66563" bIns="33281" rtlCol="0" anchor="ctr" anchorCtr="0">
            <a:normAutofit/>
          </a:bodyPr>
          <a:lstStyle/>
          <a:p>
            <a:pPr>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pPr>
            <a:r>
              <a:rPr lang="en-US" altLang="en-US" dirty="0">
                <a:latin typeface="+mj-lt"/>
              </a:rPr>
              <a:t>Policies</a:t>
            </a:r>
          </a:p>
        </p:txBody>
      </p:sp>
      <p:sp>
        <p:nvSpPr>
          <p:cNvPr id="24580" name="Slide Number Placeholder 3">
            <a:extLst>
              <a:ext uri="{FF2B5EF4-FFF2-40B4-BE49-F238E27FC236}">
                <a16:creationId xmlns:a16="http://schemas.microsoft.com/office/drawing/2014/main" id="{0A03D89E-F10F-458E-B2E6-259939782039}"/>
              </a:ext>
            </a:extLst>
          </p:cNvPr>
          <p:cNvSpPr>
            <a:spLocks noGrp="1"/>
          </p:cNvSpPr>
          <p:nvPr>
            <p:ph type="sldNum" sz="quarter" idx="12"/>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1pPr>
            <a:lvl2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2pPr>
            <a:lvl3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3pPr>
            <a:lvl4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4pPr>
            <a:lvl5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5pPr>
            <a:lvl6pPr marL="1660476" indent="-150952" defTabSz="301904"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6pPr>
            <a:lvl7pPr marL="1962382" indent="-150952" defTabSz="301904"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7pPr>
            <a:lvl8pPr marL="2264286" indent="-150952" defTabSz="301904"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8pPr>
            <a:lvl9pPr marL="2566191" indent="-150952" defTabSz="301904"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9pPr>
          </a:lstStyle>
          <a:p>
            <a:pPr eaLnBrk="1"/>
            <a:fld id="{6CD9A327-A3EC-4F48-96F8-6C731F0EDF8B}" type="slidenum">
              <a:rPr lang="en-US" altLang="en-US">
                <a:solidFill>
                  <a:srgbClr val="000000"/>
                </a:solidFill>
                <a:latin typeface="Times New Roman" panose="02020603050405020304" pitchFamily="18" charset="0"/>
              </a:rPr>
              <a:pPr eaLnBrk="1"/>
              <a:t>244</a:t>
            </a:fld>
            <a:endParaRPr lang="en-US" altLang="en-US" dirty="0">
              <a:solidFill>
                <a:srgbClr val="000000"/>
              </a:solidFill>
              <a:latin typeface="Times New Roman" panose="02020603050405020304" pitchFamily="18" charset="0"/>
            </a:endParaRPr>
          </a:p>
        </p:txBody>
      </p:sp>
      <p:sp>
        <p:nvSpPr>
          <p:cNvPr id="6" name="Rectangle 2">
            <a:extLst>
              <a:ext uri="{FF2B5EF4-FFF2-40B4-BE49-F238E27FC236}">
                <a16:creationId xmlns:a16="http://schemas.microsoft.com/office/drawing/2014/main" id="{0D68D25F-3C88-43C7-B83B-C040B1C3C4CD}"/>
              </a:ext>
            </a:extLst>
          </p:cNvPr>
          <p:cNvSpPr txBox="1">
            <a:spLocks noChangeArrowheads="1"/>
          </p:cNvSpPr>
          <p:nvPr/>
        </p:nvSpPr>
        <p:spPr>
          <a:xfrm>
            <a:off x="838200" y="2083064"/>
            <a:ext cx="9001105" cy="3880909"/>
          </a:xfrm>
          <a:prstGeom prst="rect">
            <a:avLst/>
          </a:prstGeom>
        </p:spPr>
        <p:txBody>
          <a:bodyPr vert="horz" lIns="66563" tIns="33281" rIns="66563" bIns="33281" rtlCol="0">
            <a:normAutofit fontScale="850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Font typeface="Arial" panose="020B0604020202020204" pitchFamily="34" charset="0"/>
              <a:buChar char="•"/>
            </a:pPr>
            <a:br>
              <a:rPr lang="en-US" sz="2133" dirty="0"/>
            </a:br>
            <a:r>
              <a:rPr lang="en-US" sz="2133" dirty="0"/>
              <a:t>A set of policies are principles, formulated or adopted by an organization to reach its strategic goals and typically published in a booklet or other form that is widely accessible.</a:t>
            </a:r>
            <a:br>
              <a:rPr lang="en-US" sz="2133" dirty="0"/>
            </a:br>
            <a:br>
              <a:rPr lang="en-US" sz="2133" dirty="0"/>
            </a:br>
            <a:r>
              <a:rPr lang="en-US" sz="2133" dirty="0"/>
              <a:t>Policies are designed to influence and determine all major decisions and actions, and all activities take place within the boundaries set by them. </a:t>
            </a:r>
          </a:p>
          <a:p>
            <a:pPr>
              <a:buFont typeface="Arial" panose="020B0604020202020204" pitchFamily="34" charset="0"/>
              <a:buChar char="•"/>
            </a:pPr>
            <a:r>
              <a:rPr lang="en-US" sz="2117" dirty="0">
                <a:latin typeface="+mn-lt"/>
              </a:rPr>
              <a:t>Three main types of policies exist:</a:t>
            </a:r>
          </a:p>
          <a:p>
            <a:pPr lvl="1">
              <a:buFont typeface="Arial" panose="020B0604020202020204" pitchFamily="34" charset="0"/>
              <a:buChar char="•"/>
            </a:pPr>
            <a:r>
              <a:rPr lang="en-US" sz="1765" dirty="0">
                <a:latin typeface="+mn-lt"/>
              </a:rPr>
              <a:t>The Corporate (Organizational) Security Policy can be thought of as a blueprint for the whole organization’s security program. It is the strategic plan for implementing security in the organization.</a:t>
            </a:r>
          </a:p>
          <a:p>
            <a:pPr lvl="1">
              <a:buFont typeface="Arial" panose="020B0604020202020204" pitchFamily="34" charset="0"/>
              <a:buChar char="•"/>
            </a:pPr>
            <a:r>
              <a:rPr lang="en-US" sz="1765" dirty="0">
                <a:latin typeface="+mn-lt"/>
              </a:rPr>
              <a:t>A System-specific policy is concerned with a specific or individual computer system. It is meant to present the approved software, hardware, and hardening methods for that specific system.</a:t>
            </a:r>
          </a:p>
          <a:p>
            <a:pPr lvl="1">
              <a:buFont typeface="Arial" panose="020B0604020202020204" pitchFamily="34" charset="0"/>
              <a:buChar char="•"/>
            </a:pPr>
            <a:r>
              <a:rPr lang="en-US" sz="1765" dirty="0">
                <a:latin typeface="+mn-lt"/>
              </a:rPr>
              <a:t>An Issue-specific policy is concerned with a certain functional aspect that may require more attention. For this reason, a separate policy is prepared for that issue to explain with details the required level of security, and the instructions that all staff in the organization must abide by to achieve this level.</a:t>
            </a:r>
            <a:endParaRPr lang="en-US" altLang="en-US" sz="1765" dirty="0">
              <a:latin typeface="+mn-lt"/>
            </a:endParaRPr>
          </a:p>
        </p:txBody>
      </p:sp>
      <p:sp>
        <p:nvSpPr>
          <p:cNvPr id="2" name="Rectangle 1">
            <a:extLst>
              <a:ext uri="{FF2B5EF4-FFF2-40B4-BE49-F238E27FC236}">
                <a16:creationId xmlns:a16="http://schemas.microsoft.com/office/drawing/2014/main" id="{B64491B4-7F76-4436-BE5D-60D5BFF98A63}"/>
              </a:ext>
            </a:extLst>
          </p:cNvPr>
          <p:cNvSpPr/>
          <p:nvPr/>
        </p:nvSpPr>
        <p:spPr>
          <a:xfrm>
            <a:off x="4389967" y="6389857"/>
            <a:ext cx="7995997" cy="318100"/>
          </a:xfrm>
          <a:prstGeom prst="rect">
            <a:avLst/>
          </a:prstGeom>
        </p:spPr>
        <p:txBody>
          <a:bodyPr wrap="square">
            <a:spAutoFit/>
          </a:bodyPr>
          <a:lstStyle/>
          <a:p>
            <a:pPr>
              <a:buFont typeface="Arial" panose="020B0604020202020204" pitchFamily="34" charset="0"/>
              <a:buChar char="•"/>
            </a:pPr>
            <a:r>
              <a:rPr lang="en-US" sz="1467" dirty="0">
                <a:solidFill>
                  <a:schemeClr val="bg1"/>
                </a:solidFill>
              </a:rPr>
              <a:t>http://www.businessdictionary.com/definition/policies-and-procedures.html</a:t>
            </a:r>
          </a:p>
        </p:txBody>
      </p:sp>
    </p:spTree>
    <p:extLst>
      <p:ext uri="{BB962C8B-B14F-4D97-AF65-F5344CB8AC3E}">
        <p14:creationId xmlns:p14="http://schemas.microsoft.com/office/powerpoint/2010/main" val="419029951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a:extLst>
              <a:ext uri="{FF2B5EF4-FFF2-40B4-BE49-F238E27FC236}">
                <a16:creationId xmlns:a16="http://schemas.microsoft.com/office/drawing/2014/main" id="{C4D3AE38-88B4-4C2A-B9B8-80167E75209F}"/>
              </a:ext>
            </a:extLst>
          </p:cNvPr>
          <p:cNvSpPr>
            <a:spLocks noGrp="1" noChangeArrowheads="1"/>
          </p:cNvSpPr>
          <p:nvPr>
            <p:ph type="title"/>
          </p:nvPr>
        </p:nvSpPr>
        <p:spPr/>
        <p:txBody>
          <a:bodyPr spcFirstLastPara="1" vert="horz" wrap="square" lIns="66563" tIns="25673" rIns="66563" bIns="33281" rtlCol="0" anchor="ctr" anchorCtr="0">
            <a:normAutofit/>
          </a:bodyPr>
          <a:lstStyle/>
          <a:p>
            <a:pPr>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pPr>
            <a:r>
              <a:rPr lang="en-US" altLang="en-US" dirty="0">
                <a:latin typeface="+mj-lt"/>
              </a:rPr>
              <a:t>Standards</a:t>
            </a:r>
          </a:p>
        </p:txBody>
      </p:sp>
      <p:sp>
        <p:nvSpPr>
          <p:cNvPr id="27651" name="Rectangle 2">
            <a:extLst>
              <a:ext uri="{FF2B5EF4-FFF2-40B4-BE49-F238E27FC236}">
                <a16:creationId xmlns:a16="http://schemas.microsoft.com/office/drawing/2014/main" id="{6266BDA3-B493-4988-86DB-CF273BE12AA2}"/>
              </a:ext>
            </a:extLst>
          </p:cNvPr>
          <p:cNvSpPr>
            <a:spLocks noGrp="1" noChangeArrowheads="1"/>
          </p:cNvSpPr>
          <p:nvPr>
            <p:ph idx="1"/>
          </p:nvPr>
        </p:nvSpPr>
        <p:spPr/>
        <p:txBody>
          <a:bodyPr>
            <a:normAutofit/>
          </a:bodyPr>
          <a:lstStyle/>
          <a:p>
            <a:pPr marL="284084" indent="-213849">
              <a:buSzPct val="45000"/>
              <a:buFont typeface="Wingdings" panose="05000000000000000000" pitchFamily="2" charset="2"/>
              <a:buChar char=""/>
              <a:tabLst>
                <a:tab pos="284084" algn="l"/>
                <a:tab pos="358512" algn="l"/>
                <a:tab pos="660417" algn="l"/>
                <a:tab pos="962323" algn="l"/>
                <a:tab pos="1264226" algn="l"/>
                <a:tab pos="1566130" algn="l"/>
                <a:tab pos="1868036" algn="l"/>
                <a:tab pos="2169940" algn="l"/>
                <a:tab pos="2471845" algn="l"/>
                <a:tab pos="2773749" algn="l"/>
                <a:tab pos="3075655" algn="l"/>
                <a:tab pos="3377560" algn="l"/>
                <a:tab pos="3679465" algn="l"/>
                <a:tab pos="3981370" algn="l"/>
                <a:tab pos="4283274" algn="l"/>
                <a:tab pos="4585179" algn="l"/>
                <a:tab pos="4887083" algn="l"/>
                <a:tab pos="5188989" algn="l"/>
                <a:tab pos="5490893" algn="l"/>
                <a:tab pos="5792798" algn="l"/>
                <a:tab pos="6094702" algn="l"/>
              </a:tabLst>
            </a:pPr>
            <a:r>
              <a:rPr lang="en-US" altLang="en-US" sz="2471" dirty="0"/>
              <a:t>Mandatory</a:t>
            </a:r>
          </a:p>
          <a:p>
            <a:pPr marL="284084" indent="-213849">
              <a:buSzPct val="45000"/>
              <a:buFont typeface="Wingdings" panose="05000000000000000000" pitchFamily="2" charset="2"/>
              <a:buChar char=""/>
              <a:tabLst>
                <a:tab pos="284084" algn="l"/>
                <a:tab pos="358512" algn="l"/>
                <a:tab pos="660417" algn="l"/>
                <a:tab pos="962323" algn="l"/>
                <a:tab pos="1264226" algn="l"/>
                <a:tab pos="1566130" algn="l"/>
                <a:tab pos="1868036" algn="l"/>
                <a:tab pos="2169940" algn="l"/>
                <a:tab pos="2471845" algn="l"/>
                <a:tab pos="2773749" algn="l"/>
                <a:tab pos="3075655" algn="l"/>
                <a:tab pos="3377560" algn="l"/>
                <a:tab pos="3679465" algn="l"/>
                <a:tab pos="3981370" algn="l"/>
                <a:tab pos="4283274" algn="l"/>
                <a:tab pos="4585179" algn="l"/>
                <a:tab pos="4887083" algn="l"/>
                <a:tab pos="5188989" algn="l"/>
                <a:tab pos="5490893" algn="l"/>
                <a:tab pos="5792798" algn="l"/>
                <a:tab pos="6094702" algn="l"/>
              </a:tabLst>
            </a:pPr>
            <a:r>
              <a:rPr lang="en-US" altLang="en-US" sz="2471" dirty="0"/>
              <a:t>Created to support policy, while providing more specifics details.  </a:t>
            </a:r>
          </a:p>
          <a:p>
            <a:pPr marL="284084" indent="-213849">
              <a:buSzPct val="45000"/>
              <a:buFont typeface="Wingdings" panose="05000000000000000000" pitchFamily="2" charset="2"/>
              <a:buChar char=""/>
              <a:tabLst>
                <a:tab pos="284084" algn="l"/>
                <a:tab pos="358512" algn="l"/>
                <a:tab pos="660417" algn="l"/>
                <a:tab pos="962323" algn="l"/>
                <a:tab pos="1264226" algn="l"/>
                <a:tab pos="1566130" algn="l"/>
                <a:tab pos="1868036" algn="l"/>
                <a:tab pos="2169940" algn="l"/>
                <a:tab pos="2471845" algn="l"/>
                <a:tab pos="2773749" algn="l"/>
                <a:tab pos="3075655" algn="l"/>
                <a:tab pos="3377560" algn="l"/>
                <a:tab pos="3679465" algn="l"/>
                <a:tab pos="3981370" algn="l"/>
                <a:tab pos="4283274" algn="l"/>
                <a:tab pos="4585179" algn="l"/>
                <a:tab pos="4887083" algn="l"/>
                <a:tab pos="5188989" algn="l"/>
                <a:tab pos="5490893" algn="l"/>
                <a:tab pos="5792798" algn="l"/>
                <a:tab pos="6094702" algn="l"/>
              </a:tabLst>
            </a:pPr>
            <a:r>
              <a:rPr lang="en-US" altLang="en-US" sz="2471" dirty="0"/>
              <a:t>Reinforces policy and provides direction</a:t>
            </a:r>
          </a:p>
          <a:p>
            <a:pPr marL="284084" indent="-213849">
              <a:buSzPct val="45000"/>
              <a:buFont typeface="Wingdings" panose="05000000000000000000" pitchFamily="2" charset="2"/>
              <a:buChar char=""/>
              <a:tabLst>
                <a:tab pos="284084" algn="l"/>
                <a:tab pos="358512" algn="l"/>
                <a:tab pos="660417" algn="l"/>
                <a:tab pos="962323" algn="l"/>
                <a:tab pos="1264226" algn="l"/>
                <a:tab pos="1566130" algn="l"/>
                <a:tab pos="1868036" algn="l"/>
                <a:tab pos="2169940" algn="l"/>
                <a:tab pos="2471845" algn="l"/>
                <a:tab pos="2773749" algn="l"/>
                <a:tab pos="3075655" algn="l"/>
                <a:tab pos="3377560" algn="l"/>
                <a:tab pos="3679465" algn="l"/>
                <a:tab pos="3981370" algn="l"/>
                <a:tab pos="4283274" algn="l"/>
                <a:tab pos="4585179" algn="l"/>
                <a:tab pos="4887083" algn="l"/>
                <a:tab pos="5188989" algn="l"/>
                <a:tab pos="5490893" algn="l"/>
                <a:tab pos="5792798" algn="l"/>
                <a:tab pos="6094702" algn="l"/>
              </a:tabLst>
            </a:pPr>
            <a:r>
              <a:rPr lang="en-US" altLang="en-US" sz="2471" dirty="0"/>
              <a:t>Can be internal or external</a:t>
            </a:r>
          </a:p>
        </p:txBody>
      </p:sp>
      <p:sp>
        <p:nvSpPr>
          <p:cNvPr id="27652" name="Slide Number Placeholder 3">
            <a:extLst>
              <a:ext uri="{FF2B5EF4-FFF2-40B4-BE49-F238E27FC236}">
                <a16:creationId xmlns:a16="http://schemas.microsoft.com/office/drawing/2014/main" id="{437A728B-84C0-4A66-B85C-8BAC1BA69AC0}"/>
              </a:ext>
            </a:extLst>
          </p:cNvPr>
          <p:cNvSpPr>
            <a:spLocks noGrp="1"/>
          </p:cNvSpPr>
          <p:nvPr>
            <p:ph type="sldNum" sz="quarter" idx="12"/>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1pPr>
            <a:lvl2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2pPr>
            <a:lvl3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3pPr>
            <a:lvl4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4pPr>
            <a:lvl5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5pPr>
            <a:lvl6pPr marL="1660476" indent="-150952" defTabSz="301904"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6pPr>
            <a:lvl7pPr marL="1962382" indent="-150952" defTabSz="301904"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7pPr>
            <a:lvl8pPr marL="2264286" indent="-150952" defTabSz="301904"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8pPr>
            <a:lvl9pPr marL="2566191" indent="-150952" defTabSz="301904"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9pPr>
          </a:lstStyle>
          <a:p>
            <a:pPr eaLnBrk="1"/>
            <a:fld id="{6DB7E00B-C978-4AF4-9D15-269A2F572B8D}" type="slidenum">
              <a:rPr lang="en-US" altLang="en-US">
                <a:solidFill>
                  <a:srgbClr val="000000"/>
                </a:solidFill>
                <a:latin typeface="Times New Roman" panose="02020603050405020304" pitchFamily="18" charset="0"/>
              </a:rPr>
              <a:pPr eaLnBrk="1"/>
              <a:t>245</a:t>
            </a:fld>
            <a:endParaRPr lang="en-US" altLang="en-US"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75098482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a:extLst>
              <a:ext uri="{FF2B5EF4-FFF2-40B4-BE49-F238E27FC236}">
                <a16:creationId xmlns:a16="http://schemas.microsoft.com/office/drawing/2014/main" id="{6F70F04B-0FB9-43A3-B3F0-E62854C1A56D}"/>
              </a:ext>
            </a:extLst>
          </p:cNvPr>
          <p:cNvSpPr>
            <a:spLocks noGrp="1" noChangeArrowheads="1"/>
          </p:cNvSpPr>
          <p:nvPr>
            <p:ph type="title"/>
          </p:nvPr>
        </p:nvSpPr>
        <p:spPr/>
        <p:txBody>
          <a:bodyPr spcFirstLastPara="1" vert="horz" wrap="square" lIns="66563" tIns="25673" rIns="66563" bIns="33281" rtlCol="0" anchor="ctr" anchorCtr="0">
            <a:normAutofit/>
          </a:bodyPr>
          <a:lstStyle/>
          <a:p>
            <a:pPr>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pPr>
            <a:r>
              <a:rPr lang="en-US" altLang="en-US" dirty="0">
                <a:latin typeface="+mj-lt"/>
              </a:rPr>
              <a:t>Procedures</a:t>
            </a:r>
          </a:p>
        </p:txBody>
      </p:sp>
      <p:sp>
        <p:nvSpPr>
          <p:cNvPr id="28675" name="Rectangle 2">
            <a:extLst>
              <a:ext uri="{FF2B5EF4-FFF2-40B4-BE49-F238E27FC236}">
                <a16:creationId xmlns:a16="http://schemas.microsoft.com/office/drawing/2014/main" id="{3313E728-1FC1-4139-8493-42E65107FB35}"/>
              </a:ext>
            </a:extLst>
          </p:cNvPr>
          <p:cNvSpPr>
            <a:spLocks noGrp="1" noChangeArrowheads="1"/>
          </p:cNvSpPr>
          <p:nvPr>
            <p:ph idx="1"/>
          </p:nvPr>
        </p:nvSpPr>
        <p:spPr/>
        <p:txBody>
          <a:bodyPr>
            <a:normAutofit/>
          </a:bodyPr>
          <a:lstStyle/>
          <a:p>
            <a:pPr marL="284084" indent="-213849">
              <a:buSzPct val="45000"/>
              <a:buFont typeface="Wingdings" panose="05000000000000000000" pitchFamily="2" charset="2"/>
              <a:buChar char=""/>
              <a:tabLst>
                <a:tab pos="284084" algn="l"/>
                <a:tab pos="358512" algn="l"/>
                <a:tab pos="660417" algn="l"/>
                <a:tab pos="962323" algn="l"/>
                <a:tab pos="1264226" algn="l"/>
                <a:tab pos="1566130" algn="l"/>
                <a:tab pos="1868036" algn="l"/>
                <a:tab pos="2169940" algn="l"/>
                <a:tab pos="2471845" algn="l"/>
                <a:tab pos="2773749" algn="l"/>
                <a:tab pos="3075655" algn="l"/>
                <a:tab pos="3377560" algn="l"/>
                <a:tab pos="3679465" algn="l"/>
                <a:tab pos="3981370" algn="l"/>
                <a:tab pos="4283274" algn="l"/>
                <a:tab pos="4585179" algn="l"/>
                <a:tab pos="4887083" algn="l"/>
                <a:tab pos="5188989" algn="l"/>
                <a:tab pos="5490893" algn="l"/>
                <a:tab pos="5792798" algn="l"/>
                <a:tab pos="6094702" algn="l"/>
              </a:tabLst>
            </a:pPr>
            <a:r>
              <a:rPr lang="en-US" altLang="en-US" sz="2471" dirty="0"/>
              <a:t>Mandatory</a:t>
            </a:r>
          </a:p>
          <a:p>
            <a:pPr marL="284084" indent="-213849">
              <a:buSzPct val="45000"/>
              <a:buFont typeface="Wingdings" panose="05000000000000000000" pitchFamily="2" charset="2"/>
              <a:buChar char=""/>
              <a:tabLst>
                <a:tab pos="284084" algn="l"/>
                <a:tab pos="358512" algn="l"/>
                <a:tab pos="660417" algn="l"/>
                <a:tab pos="962323" algn="l"/>
                <a:tab pos="1264226" algn="l"/>
                <a:tab pos="1566130" algn="l"/>
                <a:tab pos="1868036" algn="l"/>
                <a:tab pos="2169940" algn="l"/>
                <a:tab pos="2471845" algn="l"/>
                <a:tab pos="2773749" algn="l"/>
                <a:tab pos="3075655" algn="l"/>
                <a:tab pos="3377560" algn="l"/>
                <a:tab pos="3679465" algn="l"/>
                <a:tab pos="3981370" algn="l"/>
                <a:tab pos="4283274" algn="l"/>
                <a:tab pos="4585179" algn="l"/>
                <a:tab pos="4887083" algn="l"/>
                <a:tab pos="5188989" algn="l"/>
                <a:tab pos="5490893" algn="l"/>
                <a:tab pos="5792798" algn="l"/>
                <a:tab pos="6094702" algn="l"/>
              </a:tabLst>
            </a:pPr>
            <a:r>
              <a:rPr lang="en-US" altLang="en-US" sz="2471" dirty="0"/>
              <a:t>Step by step directives on how to accomplish an end-result.  </a:t>
            </a:r>
          </a:p>
          <a:p>
            <a:pPr marL="284084" indent="-213849">
              <a:buSzPct val="45000"/>
              <a:buFont typeface="Wingdings" panose="05000000000000000000" pitchFamily="2" charset="2"/>
              <a:buChar char=""/>
              <a:tabLst>
                <a:tab pos="284084" algn="l"/>
                <a:tab pos="358512" algn="l"/>
                <a:tab pos="660417" algn="l"/>
                <a:tab pos="962323" algn="l"/>
                <a:tab pos="1264226" algn="l"/>
                <a:tab pos="1566130" algn="l"/>
                <a:tab pos="1868036" algn="l"/>
                <a:tab pos="2169940" algn="l"/>
                <a:tab pos="2471845" algn="l"/>
                <a:tab pos="2773749" algn="l"/>
                <a:tab pos="3075655" algn="l"/>
                <a:tab pos="3377560" algn="l"/>
                <a:tab pos="3679465" algn="l"/>
                <a:tab pos="3981370" algn="l"/>
                <a:tab pos="4283274" algn="l"/>
                <a:tab pos="4585179" algn="l"/>
                <a:tab pos="4887083" algn="l"/>
                <a:tab pos="5188989" algn="l"/>
                <a:tab pos="5490893" algn="l"/>
                <a:tab pos="5792798" algn="l"/>
                <a:tab pos="6094702" algn="l"/>
              </a:tabLst>
            </a:pPr>
            <a:r>
              <a:rPr lang="en-US" altLang="en-US" sz="2471" dirty="0"/>
              <a:t>Detail the “how-to” of meeting the policy, standards and guidelines</a:t>
            </a:r>
          </a:p>
        </p:txBody>
      </p:sp>
      <p:sp>
        <p:nvSpPr>
          <p:cNvPr id="28676" name="Slide Number Placeholder 3">
            <a:extLst>
              <a:ext uri="{FF2B5EF4-FFF2-40B4-BE49-F238E27FC236}">
                <a16:creationId xmlns:a16="http://schemas.microsoft.com/office/drawing/2014/main" id="{EFD8F76B-9C1F-44C7-B9D3-0BD9B075D83F}"/>
              </a:ext>
            </a:extLst>
          </p:cNvPr>
          <p:cNvSpPr>
            <a:spLocks noGrp="1"/>
          </p:cNvSpPr>
          <p:nvPr>
            <p:ph type="sldNum" sz="quarter" idx="12"/>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1pPr>
            <a:lvl2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2pPr>
            <a:lvl3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3pPr>
            <a:lvl4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4pPr>
            <a:lvl5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5pPr>
            <a:lvl6pPr marL="1660476" indent="-150952" defTabSz="301904"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6pPr>
            <a:lvl7pPr marL="1962382" indent="-150952" defTabSz="301904"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7pPr>
            <a:lvl8pPr marL="2264286" indent="-150952" defTabSz="301904"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8pPr>
            <a:lvl9pPr marL="2566191" indent="-150952" defTabSz="301904"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9pPr>
          </a:lstStyle>
          <a:p>
            <a:pPr eaLnBrk="1"/>
            <a:fld id="{C85B079D-BDF4-4990-8B12-4E0D911F465E}" type="slidenum">
              <a:rPr lang="en-US" altLang="en-US">
                <a:solidFill>
                  <a:srgbClr val="000000"/>
                </a:solidFill>
                <a:latin typeface="Times New Roman" panose="02020603050405020304" pitchFamily="18" charset="0"/>
              </a:rPr>
              <a:pPr eaLnBrk="1"/>
              <a:t>246</a:t>
            </a:fld>
            <a:endParaRPr lang="en-US" altLang="en-US"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04887943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a:extLst>
              <a:ext uri="{FF2B5EF4-FFF2-40B4-BE49-F238E27FC236}">
                <a16:creationId xmlns:a16="http://schemas.microsoft.com/office/drawing/2014/main" id="{AC6B79D0-B07A-4328-9D05-E0DFDE0AE84F}"/>
              </a:ext>
            </a:extLst>
          </p:cNvPr>
          <p:cNvSpPr>
            <a:spLocks noGrp="1" noChangeArrowheads="1"/>
          </p:cNvSpPr>
          <p:nvPr>
            <p:ph type="title"/>
          </p:nvPr>
        </p:nvSpPr>
        <p:spPr/>
        <p:txBody>
          <a:bodyPr spcFirstLastPara="1" vert="horz" wrap="square" lIns="66563" tIns="25673" rIns="66563" bIns="33281" rtlCol="0" anchor="ctr" anchorCtr="0">
            <a:normAutofit/>
          </a:bodyPr>
          <a:lstStyle/>
          <a:p>
            <a:pPr>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pPr>
            <a:r>
              <a:rPr lang="en-US" altLang="en-US" sz="3883" dirty="0">
                <a:latin typeface="+mj-lt"/>
              </a:rPr>
              <a:t>Guidelines</a:t>
            </a:r>
          </a:p>
        </p:txBody>
      </p:sp>
      <p:sp>
        <p:nvSpPr>
          <p:cNvPr id="29699" name="Rectangle 2">
            <a:extLst>
              <a:ext uri="{FF2B5EF4-FFF2-40B4-BE49-F238E27FC236}">
                <a16:creationId xmlns:a16="http://schemas.microsoft.com/office/drawing/2014/main" id="{3F33D94C-1246-48A5-AC33-0A52B796A60E}"/>
              </a:ext>
            </a:extLst>
          </p:cNvPr>
          <p:cNvSpPr>
            <a:spLocks noGrp="1" noChangeArrowheads="1"/>
          </p:cNvSpPr>
          <p:nvPr>
            <p:ph idx="1"/>
          </p:nvPr>
        </p:nvSpPr>
        <p:spPr/>
        <p:txBody>
          <a:bodyPr>
            <a:normAutofit/>
          </a:bodyPr>
          <a:lstStyle/>
          <a:p>
            <a:pPr marL="284084" indent="-213849">
              <a:buSzPct val="45000"/>
              <a:buFont typeface="Wingdings" panose="05000000000000000000" pitchFamily="2" charset="2"/>
              <a:buChar char=""/>
              <a:tabLst>
                <a:tab pos="284084" algn="l"/>
                <a:tab pos="358512" algn="l"/>
                <a:tab pos="660417" algn="l"/>
                <a:tab pos="962323" algn="l"/>
                <a:tab pos="1264226" algn="l"/>
                <a:tab pos="1566130" algn="l"/>
                <a:tab pos="1868036" algn="l"/>
                <a:tab pos="2169940" algn="l"/>
                <a:tab pos="2471845" algn="l"/>
                <a:tab pos="2773749" algn="l"/>
                <a:tab pos="3075655" algn="l"/>
                <a:tab pos="3377560" algn="l"/>
                <a:tab pos="3679465" algn="l"/>
                <a:tab pos="3981370" algn="l"/>
                <a:tab pos="4283274" algn="l"/>
                <a:tab pos="4585179" algn="l"/>
                <a:tab pos="4887083" algn="l"/>
                <a:tab pos="5188989" algn="l"/>
                <a:tab pos="5490893" algn="l"/>
                <a:tab pos="5792798" algn="l"/>
                <a:tab pos="6094702" algn="l"/>
              </a:tabLst>
            </a:pPr>
            <a:r>
              <a:rPr lang="en-US" altLang="en-US" sz="2117" dirty="0"/>
              <a:t>Not Mandatory</a:t>
            </a:r>
          </a:p>
          <a:p>
            <a:pPr marL="284084" indent="-213849">
              <a:buSzPct val="45000"/>
              <a:buFont typeface="Wingdings" panose="05000000000000000000" pitchFamily="2" charset="2"/>
              <a:buChar char=""/>
              <a:tabLst>
                <a:tab pos="284084" algn="l"/>
                <a:tab pos="358512" algn="l"/>
                <a:tab pos="660417" algn="l"/>
                <a:tab pos="962323" algn="l"/>
                <a:tab pos="1264226" algn="l"/>
                <a:tab pos="1566130" algn="l"/>
                <a:tab pos="1868036" algn="l"/>
                <a:tab pos="2169940" algn="l"/>
                <a:tab pos="2471845" algn="l"/>
                <a:tab pos="2773749" algn="l"/>
                <a:tab pos="3075655" algn="l"/>
                <a:tab pos="3377560" algn="l"/>
                <a:tab pos="3679465" algn="l"/>
                <a:tab pos="3981370" algn="l"/>
                <a:tab pos="4283274" algn="l"/>
                <a:tab pos="4585179" algn="l"/>
                <a:tab pos="4887083" algn="l"/>
                <a:tab pos="5188989" algn="l"/>
                <a:tab pos="5490893" algn="l"/>
                <a:tab pos="5792798" algn="l"/>
                <a:tab pos="6094702" algn="l"/>
              </a:tabLst>
            </a:pPr>
            <a:r>
              <a:rPr lang="en-US" altLang="en-US" sz="2117" dirty="0"/>
              <a:t>Suggestive in Nature</a:t>
            </a:r>
          </a:p>
          <a:p>
            <a:pPr marL="284084" indent="-213849">
              <a:buSzPct val="45000"/>
              <a:buFont typeface="Wingdings" panose="05000000000000000000" pitchFamily="2" charset="2"/>
              <a:buChar char=""/>
              <a:tabLst>
                <a:tab pos="284084" algn="l"/>
                <a:tab pos="358512" algn="l"/>
                <a:tab pos="660417" algn="l"/>
                <a:tab pos="962323" algn="l"/>
                <a:tab pos="1264226" algn="l"/>
                <a:tab pos="1566130" algn="l"/>
                <a:tab pos="1868036" algn="l"/>
                <a:tab pos="2169940" algn="l"/>
                <a:tab pos="2471845" algn="l"/>
                <a:tab pos="2773749" algn="l"/>
                <a:tab pos="3075655" algn="l"/>
                <a:tab pos="3377560" algn="l"/>
                <a:tab pos="3679465" algn="l"/>
                <a:tab pos="3981370" algn="l"/>
                <a:tab pos="4283274" algn="l"/>
                <a:tab pos="4585179" algn="l"/>
                <a:tab pos="4887083" algn="l"/>
                <a:tab pos="5188989" algn="l"/>
                <a:tab pos="5490893" algn="l"/>
                <a:tab pos="5792798" algn="l"/>
                <a:tab pos="6094702" algn="l"/>
              </a:tabLst>
            </a:pPr>
            <a:r>
              <a:rPr lang="en-US" altLang="en-US" sz="2117" dirty="0"/>
              <a:t>Recommended actions and guides to users</a:t>
            </a:r>
          </a:p>
          <a:p>
            <a:pPr marL="284084" indent="-213849">
              <a:buSzPct val="45000"/>
              <a:buFont typeface="Wingdings" panose="05000000000000000000" pitchFamily="2" charset="2"/>
              <a:buChar char=""/>
              <a:tabLst>
                <a:tab pos="284084" algn="l"/>
                <a:tab pos="358512" algn="l"/>
                <a:tab pos="660417" algn="l"/>
                <a:tab pos="962323" algn="l"/>
                <a:tab pos="1264226" algn="l"/>
                <a:tab pos="1566130" algn="l"/>
                <a:tab pos="1868036" algn="l"/>
                <a:tab pos="2169940" algn="l"/>
                <a:tab pos="2471845" algn="l"/>
                <a:tab pos="2773749" algn="l"/>
                <a:tab pos="3075655" algn="l"/>
                <a:tab pos="3377560" algn="l"/>
                <a:tab pos="3679465" algn="l"/>
                <a:tab pos="3981370" algn="l"/>
                <a:tab pos="4283274" algn="l"/>
                <a:tab pos="4585179" algn="l"/>
                <a:tab pos="4887083" algn="l"/>
                <a:tab pos="5188989" algn="l"/>
                <a:tab pos="5490893" algn="l"/>
                <a:tab pos="5792798" algn="l"/>
                <a:tab pos="6094702" algn="l"/>
              </a:tabLst>
            </a:pPr>
            <a:r>
              <a:rPr lang="en-US" altLang="en-US" sz="2117" dirty="0"/>
              <a:t>“Best Practices”</a:t>
            </a:r>
          </a:p>
        </p:txBody>
      </p:sp>
      <p:sp>
        <p:nvSpPr>
          <p:cNvPr id="29700" name="Slide Number Placeholder 3">
            <a:extLst>
              <a:ext uri="{FF2B5EF4-FFF2-40B4-BE49-F238E27FC236}">
                <a16:creationId xmlns:a16="http://schemas.microsoft.com/office/drawing/2014/main" id="{356F2144-3F5F-4972-91A0-33211CC1720A}"/>
              </a:ext>
            </a:extLst>
          </p:cNvPr>
          <p:cNvSpPr>
            <a:spLocks noGrp="1"/>
          </p:cNvSpPr>
          <p:nvPr>
            <p:ph type="sldNum" sz="quarter" idx="12"/>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1pPr>
            <a:lvl2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2pPr>
            <a:lvl3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3pPr>
            <a:lvl4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4pPr>
            <a:lvl5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5pPr>
            <a:lvl6pPr marL="1660476" indent="-150952" defTabSz="301904"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6pPr>
            <a:lvl7pPr marL="1962382" indent="-150952" defTabSz="301904"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7pPr>
            <a:lvl8pPr marL="2264286" indent="-150952" defTabSz="301904"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8pPr>
            <a:lvl9pPr marL="2566191" indent="-150952" defTabSz="301904"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9pPr>
          </a:lstStyle>
          <a:p>
            <a:pPr eaLnBrk="1"/>
            <a:fld id="{D18C2D12-216B-475F-8BEA-3CA76B4F0DC2}" type="slidenum">
              <a:rPr lang="en-US" altLang="en-US">
                <a:solidFill>
                  <a:srgbClr val="000000"/>
                </a:solidFill>
                <a:latin typeface="Times New Roman" panose="02020603050405020304" pitchFamily="18" charset="0"/>
              </a:rPr>
              <a:pPr eaLnBrk="1"/>
              <a:t>247</a:t>
            </a:fld>
            <a:endParaRPr lang="en-US" altLang="en-US"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06624342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a:extLst>
              <a:ext uri="{FF2B5EF4-FFF2-40B4-BE49-F238E27FC236}">
                <a16:creationId xmlns:a16="http://schemas.microsoft.com/office/drawing/2014/main" id="{5C322A28-FE08-4867-A155-A1E353A09731}"/>
              </a:ext>
            </a:extLst>
          </p:cNvPr>
          <p:cNvSpPr>
            <a:spLocks noGrp="1" noChangeArrowheads="1"/>
          </p:cNvSpPr>
          <p:nvPr>
            <p:ph type="title"/>
          </p:nvPr>
        </p:nvSpPr>
        <p:spPr/>
        <p:txBody>
          <a:bodyPr spcFirstLastPara="1" vert="horz" wrap="square" lIns="66563" tIns="25673" rIns="66563" bIns="33281" rtlCol="0" anchor="ctr" anchorCtr="0">
            <a:normAutofit/>
          </a:bodyPr>
          <a:lstStyle/>
          <a:p>
            <a:pPr>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pPr>
            <a:r>
              <a:rPr lang="en-US" altLang="en-US" sz="3529" dirty="0">
                <a:latin typeface="+mj-lt"/>
              </a:rPr>
              <a:t>Baselines</a:t>
            </a:r>
          </a:p>
        </p:txBody>
      </p:sp>
      <p:sp>
        <p:nvSpPr>
          <p:cNvPr id="30723" name="Rectangle 2">
            <a:extLst>
              <a:ext uri="{FF2B5EF4-FFF2-40B4-BE49-F238E27FC236}">
                <a16:creationId xmlns:a16="http://schemas.microsoft.com/office/drawing/2014/main" id="{386AAF52-4A67-4C3D-9F48-264F64A244E3}"/>
              </a:ext>
            </a:extLst>
          </p:cNvPr>
          <p:cNvSpPr>
            <a:spLocks noGrp="1" noChangeArrowheads="1"/>
          </p:cNvSpPr>
          <p:nvPr>
            <p:ph idx="1"/>
          </p:nvPr>
        </p:nvSpPr>
        <p:spPr/>
        <p:txBody>
          <a:bodyPr>
            <a:normAutofit/>
          </a:bodyPr>
          <a:lstStyle/>
          <a:p>
            <a:pPr marL="284084" indent="-213849">
              <a:buSzPct val="45000"/>
              <a:buFont typeface="Wingdings" panose="05000000000000000000" pitchFamily="2" charset="2"/>
              <a:buChar char=""/>
              <a:tabLst>
                <a:tab pos="284084" algn="l"/>
                <a:tab pos="358512" algn="l"/>
                <a:tab pos="660417" algn="l"/>
                <a:tab pos="962323" algn="l"/>
                <a:tab pos="1264226" algn="l"/>
                <a:tab pos="1566130" algn="l"/>
                <a:tab pos="1868036" algn="l"/>
                <a:tab pos="2169940" algn="l"/>
                <a:tab pos="2471845" algn="l"/>
                <a:tab pos="2773749" algn="l"/>
                <a:tab pos="3075655" algn="l"/>
                <a:tab pos="3377560" algn="l"/>
                <a:tab pos="3679465" algn="l"/>
                <a:tab pos="3981370" algn="l"/>
                <a:tab pos="4283274" algn="l"/>
                <a:tab pos="4585179" algn="l"/>
                <a:tab pos="4887083" algn="l"/>
                <a:tab pos="5188989" algn="l"/>
                <a:tab pos="5490893" algn="l"/>
                <a:tab pos="5792798" algn="l"/>
                <a:tab pos="6094702" algn="l"/>
              </a:tabLst>
            </a:pPr>
            <a:r>
              <a:rPr lang="en-US" altLang="en-US" sz="2117" dirty="0"/>
              <a:t>Mandatory</a:t>
            </a:r>
          </a:p>
          <a:p>
            <a:pPr marL="284084" indent="-213849">
              <a:buSzPct val="45000"/>
              <a:buFont typeface="Wingdings" panose="05000000000000000000" pitchFamily="2" charset="2"/>
              <a:buChar char=""/>
              <a:tabLst>
                <a:tab pos="284084" algn="l"/>
                <a:tab pos="358512" algn="l"/>
                <a:tab pos="660417" algn="l"/>
                <a:tab pos="962323" algn="l"/>
                <a:tab pos="1264226" algn="l"/>
                <a:tab pos="1566130" algn="l"/>
                <a:tab pos="1868036" algn="l"/>
                <a:tab pos="2169940" algn="l"/>
                <a:tab pos="2471845" algn="l"/>
                <a:tab pos="2773749" algn="l"/>
                <a:tab pos="3075655" algn="l"/>
                <a:tab pos="3377560" algn="l"/>
                <a:tab pos="3679465" algn="l"/>
                <a:tab pos="3981370" algn="l"/>
                <a:tab pos="4283274" algn="l"/>
                <a:tab pos="4585179" algn="l"/>
                <a:tab pos="4887083" algn="l"/>
                <a:tab pos="5188989" algn="l"/>
                <a:tab pos="5490893" algn="l"/>
                <a:tab pos="5792798" algn="l"/>
                <a:tab pos="6094702" algn="l"/>
              </a:tabLst>
            </a:pPr>
            <a:r>
              <a:rPr lang="en-US" altLang="en-US" sz="2117" dirty="0"/>
              <a:t>Minimum acceptable security configuration for a system or process</a:t>
            </a:r>
          </a:p>
          <a:p>
            <a:pPr marL="284084" indent="-213849">
              <a:buSzPct val="45000"/>
              <a:buFont typeface="Wingdings" panose="05000000000000000000" pitchFamily="2" charset="2"/>
              <a:buChar char=""/>
              <a:tabLst>
                <a:tab pos="284084" algn="l"/>
                <a:tab pos="358512" algn="l"/>
                <a:tab pos="660417" algn="l"/>
                <a:tab pos="962323" algn="l"/>
                <a:tab pos="1264226" algn="l"/>
                <a:tab pos="1566130" algn="l"/>
                <a:tab pos="1868036" algn="l"/>
                <a:tab pos="2169940" algn="l"/>
                <a:tab pos="2471845" algn="l"/>
                <a:tab pos="2773749" algn="l"/>
                <a:tab pos="3075655" algn="l"/>
                <a:tab pos="3377560" algn="l"/>
                <a:tab pos="3679465" algn="l"/>
                <a:tab pos="3981370" algn="l"/>
                <a:tab pos="4283274" algn="l"/>
                <a:tab pos="4585179" algn="l"/>
                <a:tab pos="4887083" algn="l"/>
                <a:tab pos="5188989" algn="l"/>
                <a:tab pos="5490893" algn="l"/>
                <a:tab pos="5792798" algn="l"/>
                <a:tab pos="6094702" algn="l"/>
              </a:tabLst>
            </a:pPr>
            <a:r>
              <a:rPr lang="en-US" altLang="en-US" sz="2117" dirty="0"/>
              <a:t>The purpose of security classification is to determine and assign the necessary baseline configuration to protect the data</a:t>
            </a:r>
          </a:p>
        </p:txBody>
      </p:sp>
      <p:sp>
        <p:nvSpPr>
          <p:cNvPr id="30724" name="Slide Number Placeholder 3">
            <a:extLst>
              <a:ext uri="{FF2B5EF4-FFF2-40B4-BE49-F238E27FC236}">
                <a16:creationId xmlns:a16="http://schemas.microsoft.com/office/drawing/2014/main" id="{85730450-1799-40F1-A39B-2BF1CAE40E9F}"/>
              </a:ext>
            </a:extLst>
          </p:cNvPr>
          <p:cNvSpPr>
            <a:spLocks noGrp="1"/>
          </p:cNvSpPr>
          <p:nvPr>
            <p:ph type="sldNum" sz="quarter" idx="12"/>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1pPr>
            <a:lvl2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2pPr>
            <a:lvl3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3pPr>
            <a:lvl4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4pPr>
            <a:lvl5pPr eaLnBrk="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5pPr>
            <a:lvl6pPr marL="1660476" indent="-150952" defTabSz="301904"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6pPr>
            <a:lvl7pPr marL="1962382" indent="-150952" defTabSz="301904"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7pPr>
            <a:lvl8pPr marL="2264286" indent="-150952" defTabSz="301904"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8pPr>
            <a:lvl9pPr marL="2566191" indent="-150952" defTabSz="301904"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301904" algn="l"/>
                <a:tab pos="603809" algn="l"/>
                <a:tab pos="905715" algn="l"/>
                <a:tab pos="1207619" algn="l"/>
                <a:tab pos="1509525" algn="l"/>
                <a:tab pos="1811429" algn="l"/>
                <a:tab pos="2113332" algn="l"/>
                <a:tab pos="2415238" algn="l"/>
                <a:tab pos="2717143" algn="l"/>
                <a:tab pos="3019047" algn="l"/>
                <a:tab pos="3320952" algn="l"/>
                <a:tab pos="3622856" algn="l"/>
                <a:tab pos="3924762" algn="l"/>
                <a:tab pos="4226668" algn="l"/>
                <a:tab pos="4528572" algn="l"/>
                <a:tab pos="4830477" algn="l"/>
                <a:tab pos="5132381" algn="l"/>
                <a:tab pos="5434285" algn="l"/>
                <a:tab pos="5736191" algn="l"/>
                <a:tab pos="6038096" algn="l"/>
              </a:tabLst>
              <a:defRPr>
                <a:solidFill>
                  <a:schemeClr val="bg1"/>
                </a:solidFill>
                <a:latin typeface="Arial" panose="020B0604020202020204" pitchFamily="34" charset="0"/>
                <a:ea typeface="MS Gothic" panose="020B0609070205080204" pitchFamily="49" charset="-128"/>
              </a:defRPr>
            </a:lvl9pPr>
          </a:lstStyle>
          <a:p>
            <a:pPr eaLnBrk="1"/>
            <a:fld id="{43DB453D-A399-4A89-AF94-BEBAD2C599BC}" type="slidenum">
              <a:rPr lang="en-US" altLang="en-US">
                <a:solidFill>
                  <a:srgbClr val="000000"/>
                </a:solidFill>
                <a:latin typeface="Times New Roman" panose="02020603050405020304" pitchFamily="18" charset="0"/>
              </a:rPr>
              <a:pPr eaLnBrk="1"/>
              <a:t>248</a:t>
            </a:fld>
            <a:endParaRPr lang="en-US" altLang="en-US"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3656087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2055"/>
        <p:cNvGrpSpPr/>
        <p:nvPr/>
      </p:nvGrpSpPr>
      <p:grpSpPr>
        <a:xfrm>
          <a:off x="0" y="0"/>
          <a:ext cx="0" cy="0"/>
          <a:chOff x="0" y="0"/>
          <a:chExt cx="0" cy="0"/>
        </a:xfrm>
      </p:grpSpPr>
      <p:sp>
        <p:nvSpPr>
          <p:cNvPr id="2056" name="Google Shape;2056;p269"/>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467"/>
              <a:t>Policies, Procedures, Standards</a:t>
            </a:r>
            <a:endParaRPr sz="3467"/>
          </a:p>
        </p:txBody>
      </p:sp>
      <p:sp>
        <p:nvSpPr>
          <p:cNvPr id="2057" name="Google Shape;2057;p269"/>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indent="-406390">
              <a:lnSpc>
                <a:spcPct val="102216"/>
              </a:lnSpc>
              <a:buClr>
                <a:schemeClr val="dk1"/>
              </a:buClr>
              <a:buSzPts val="1200"/>
            </a:pPr>
            <a:r>
              <a:rPr lang="en-US" sz="1600">
                <a:solidFill>
                  <a:schemeClr val="dk1"/>
                </a:solidFill>
              </a:rPr>
              <a:t>Policy Objective: Describes ‘what’ needs to be accomplished</a:t>
            </a:r>
            <a:endParaRPr sz="1600">
              <a:solidFill>
                <a:schemeClr val="dk1"/>
              </a:solidFill>
            </a:endParaRPr>
          </a:p>
          <a:p>
            <a:pPr indent="-406390">
              <a:lnSpc>
                <a:spcPct val="84217"/>
              </a:lnSpc>
              <a:buClr>
                <a:schemeClr val="dk1"/>
              </a:buClr>
              <a:buSzPts val="1200"/>
            </a:pPr>
            <a:r>
              <a:rPr lang="en-US" sz="1600">
                <a:solidFill>
                  <a:schemeClr val="dk1"/>
                </a:solidFill>
              </a:rPr>
              <a:t>Policy Control: Technique to meet objectives</a:t>
            </a:r>
            <a:endParaRPr sz="1600">
              <a:solidFill>
                <a:schemeClr val="dk1"/>
              </a:solidFill>
            </a:endParaRPr>
          </a:p>
          <a:p>
            <a:pPr marR="21851" indent="-406390">
              <a:lnSpc>
                <a:spcPct val="70200"/>
              </a:lnSpc>
              <a:spcBef>
                <a:spcPts val="357"/>
              </a:spcBef>
              <a:buClr>
                <a:schemeClr val="dk1"/>
              </a:buClr>
              <a:buSzPts val="1200"/>
            </a:pPr>
            <a:r>
              <a:rPr lang="en-US" sz="1600">
                <a:solidFill>
                  <a:schemeClr val="dk1"/>
                </a:solidFill>
              </a:rPr>
              <a:t>Procedure: Outlines ‘how’ the Policy will be accomplished</a:t>
            </a:r>
            <a:endParaRPr sz="1600">
              <a:solidFill>
                <a:schemeClr val="dk1"/>
              </a:solidFill>
            </a:endParaRPr>
          </a:p>
          <a:p>
            <a:pPr marR="21851" indent="-406390">
              <a:lnSpc>
                <a:spcPct val="70200"/>
              </a:lnSpc>
              <a:spcBef>
                <a:spcPts val="357"/>
              </a:spcBef>
              <a:buClr>
                <a:schemeClr val="dk1"/>
              </a:buClr>
              <a:buSzPts val="1200"/>
            </a:pPr>
            <a:r>
              <a:rPr lang="en-US" sz="1600">
                <a:solidFill>
                  <a:schemeClr val="dk1"/>
                </a:solidFill>
              </a:rPr>
              <a:t>Standard: Specific rule, metric or boundary that implements policy</a:t>
            </a:r>
            <a:endParaRPr sz="1600">
              <a:solidFill>
                <a:schemeClr val="dk1"/>
              </a:solidFill>
            </a:endParaRPr>
          </a:p>
          <a:p>
            <a:pPr indent="-406390">
              <a:buClr>
                <a:schemeClr val="dk1"/>
              </a:buClr>
              <a:buSzPts val="1200"/>
            </a:pPr>
            <a:r>
              <a:rPr lang="en-US" sz="1600">
                <a:solidFill>
                  <a:schemeClr val="dk1"/>
                </a:solidFill>
              </a:rPr>
              <a:t>Example 1:	</a:t>
            </a:r>
            <a:endParaRPr sz="1600">
              <a:solidFill>
                <a:schemeClr val="dk1"/>
              </a:solidFill>
            </a:endParaRPr>
          </a:p>
          <a:p>
            <a:pPr lvl="1" indent="-406390">
              <a:lnSpc>
                <a:spcPct val="84217"/>
              </a:lnSpc>
              <a:spcBef>
                <a:spcPts val="0"/>
              </a:spcBef>
              <a:buClr>
                <a:schemeClr val="dk1"/>
              </a:buClr>
              <a:buSzPts val="1200"/>
            </a:pPr>
            <a:r>
              <a:rPr lang="en-US" sz="1600">
                <a:solidFill>
                  <a:schemeClr val="dk1"/>
                </a:solidFill>
              </a:rPr>
              <a:t>Policy: Computer systems are not to be exposed to illegal,</a:t>
            </a:r>
            <a:endParaRPr sz="1600">
              <a:solidFill>
                <a:schemeClr val="dk1"/>
              </a:solidFill>
            </a:endParaRPr>
          </a:p>
          <a:p>
            <a:pPr lvl="1" indent="-406390">
              <a:lnSpc>
                <a:spcPct val="84217"/>
              </a:lnSpc>
              <a:spcBef>
                <a:spcPts val="0"/>
              </a:spcBef>
              <a:buClr>
                <a:schemeClr val="dk1"/>
              </a:buClr>
              <a:buSzPts val="1200"/>
            </a:pPr>
            <a:r>
              <a:rPr lang="en-US" sz="1600">
                <a:solidFill>
                  <a:schemeClr val="dk1"/>
                </a:solidFill>
              </a:rPr>
              <a:t>inappropriate, or dangerous software</a:t>
            </a:r>
            <a:endParaRPr sz="1600">
              <a:solidFill>
                <a:schemeClr val="dk1"/>
              </a:solidFill>
            </a:endParaRPr>
          </a:p>
          <a:p>
            <a:pPr lvl="1" indent="-406390">
              <a:lnSpc>
                <a:spcPct val="84217"/>
              </a:lnSpc>
              <a:spcBef>
                <a:spcPts val="0"/>
              </a:spcBef>
              <a:buClr>
                <a:schemeClr val="dk1"/>
              </a:buClr>
              <a:buSzPts val="1200"/>
            </a:pPr>
            <a:r>
              <a:rPr lang="en-US" sz="1600">
                <a:solidFill>
                  <a:schemeClr val="dk1"/>
                </a:solidFill>
              </a:rPr>
              <a:t>Policy Control Standard: Allowed software is defined to include ...</a:t>
            </a:r>
            <a:endParaRPr sz="1600">
              <a:solidFill>
                <a:schemeClr val="dk1"/>
              </a:solidFill>
            </a:endParaRPr>
          </a:p>
          <a:p>
            <a:pPr marR="4481" lvl="1" indent="-406390">
              <a:lnSpc>
                <a:spcPct val="70200"/>
              </a:lnSpc>
              <a:spcBef>
                <a:spcPts val="357"/>
              </a:spcBef>
              <a:buClr>
                <a:schemeClr val="dk1"/>
              </a:buClr>
              <a:buSzPts val="1200"/>
            </a:pPr>
            <a:r>
              <a:rPr lang="en-US" sz="1600">
                <a:solidFill>
                  <a:schemeClr val="dk1"/>
                </a:solidFill>
              </a:rPr>
              <a:t>Policy Control Procedure: A description of how to load a computer  with required software.</a:t>
            </a:r>
            <a:endParaRPr sz="1600">
              <a:solidFill>
                <a:schemeClr val="dk1"/>
              </a:solidFill>
            </a:endParaRPr>
          </a:p>
          <a:p>
            <a:pPr indent="-406390">
              <a:buClr>
                <a:schemeClr val="dk1"/>
              </a:buClr>
              <a:buSzPts val="1200"/>
            </a:pPr>
            <a:r>
              <a:rPr lang="en-US" sz="1600">
                <a:solidFill>
                  <a:schemeClr val="dk1"/>
                </a:solidFill>
              </a:rPr>
              <a:t>Example 2:</a:t>
            </a:r>
            <a:endParaRPr sz="1600">
              <a:solidFill>
                <a:schemeClr val="dk1"/>
              </a:solidFill>
            </a:endParaRPr>
          </a:p>
          <a:p>
            <a:pPr lvl="1" indent="-406390">
              <a:lnSpc>
                <a:spcPct val="84217"/>
              </a:lnSpc>
              <a:spcBef>
                <a:spcPts val="0"/>
              </a:spcBef>
              <a:buClr>
                <a:schemeClr val="dk1"/>
              </a:buClr>
              <a:buSzPts val="1200"/>
            </a:pPr>
            <a:r>
              <a:rPr lang="en-US" sz="1600">
                <a:solidFill>
                  <a:schemeClr val="dk1"/>
                </a:solidFill>
              </a:rPr>
              <a:t>Policy: Access to confidential information is controlled</a:t>
            </a:r>
            <a:endParaRPr sz="1600">
              <a:solidFill>
                <a:schemeClr val="dk1"/>
              </a:solidFill>
            </a:endParaRPr>
          </a:p>
          <a:p>
            <a:pPr lvl="1" indent="-406390">
              <a:lnSpc>
                <a:spcPct val="84217"/>
              </a:lnSpc>
              <a:spcBef>
                <a:spcPts val="0"/>
              </a:spcBef>
              <a:buClr>
                <a:schemeClr val="dk1"/>
              </a:buClr>
              <a:buSzPts val="1200"/>
            </a:pPr>
            <a:r>
              <a:rPr lang="en-US" sz="1600">
                <a:solidFill>
                  <a:schemeClr val="dk1"/>
                </a:solidFill>
              </a:rPr>
              <a:t>Policy Control Standard:  Confidential information SHALL  never be emailed without being encrypted</a:t>
            </a:r>
            <a:endParaRPr sz="1600">
              <a:solidFill>
                <a:schemeClr val="dk1"/>
              </a:solidFill>
            </a:endParaRPr>
          </a:p>
          <a:p>
            <a:pPr lvl="1" indent="-406390">
              <a:lnSpc>
                <a:spcPct val="84217"/>
              </a:lnSpc>
              <a:spcBef>
                <a:spcPts val="0"/>
              </a:spcBef>
              <a:buClr>
                <a:schemeClr val="dk1"/>
              </a:buClr>
              <a:buSzPts val="1200"/>
            </a:pPr>
            <a:r>
              <a:rPr lang="en-US" sz="1600">
                <a:solidFill>
                  <a:schemeClr val="dk1"/>
                </a:solidFill>
              </a:rPr>
              <a:t>Policy Guideline:  Confidential info SHOULD not be written to a</a:t>
            </a:r>
            <a:endParaRPr sz="1600">
              <a:solidFill>
                <a:schemeClr val="dk1"/>
              </a:solidFill>
            </a:endParaRPr>
          </a:p>
          <a:p>
            <a:pPr lvl="1" indent="-406390">
              <a:lnSpc>
                <a:spcPct val="84217"/>
              </a:lnSpc>
              <a:spcBef>
                <a:spcPts val="0"/>
              </a:spcBef>
              <a:buClr>
                <a:schemeClr val="dk1"/>
              </a:buClr>
              <a:buSzPts val="1200"/>
            </a:pPr>
            <a:r>
              <a:rPr lang="en-US" sz="1600">
                <a:solidFill>
                  <a:schemeClr val="dk1"/>
                </a:solidFill>
              </a:rPr>
              <a:t>memory stick</a:t>
            </a:r>
            <a:endParaRPr sz="1600">
              <a:solidFill>
                <a:schemeClr val="dk1"/>
              </a:solidFill>
            </a:endParaRPr>
          </a:p>
          <a:p>
            <a:pPr indent="-406390">
              <a:lnSpc>
                <a:spcPct val="102216"/>
              </a:lnSpc>
              <a:buClr>
                <a:schemeClr val="dk1"/>
              </a:buClr>
              <a:buSzPts val="1200"/>
            </a:pPr>
            <a:r>
              <a:rPr lang="en-US" sz="1600">
                <a:solidFill>
                  <a:schemeClr val="dk1"/>
                </a:solidFill>
              </a:rPr>
              <a:t>Discussion: Are these effective controls by themselves?</a:t>
            </a:r>
            <a:endParaRPr sz="1600">
              <a:solidFill>
                <a:schemeClr val="dk1"/>
              </a:solidFill>
            </a:endParaRPr>
          </a:p>
          <a:p>
            <a:pPr lvl="1" indent="-406390">
              <a:buClr>
                <a:schemeClr val="dk1"/>
              </a:buClr>
              <a:buSzPts val="1200"/>
            </a:pPr>
            <a:endParaRPr sz="1600">
              <a:solidFill>
                <a:schemeClr val="dk1"/>
              </a:solidFill>
            </a:endParaRPr>
          </a:p>
        </p:txBody>
      </p:sp>
      <p:sp>
        <p:nvSpPr>
          <p:cNvPr id="2" name="Slide Number Placeholder 1">
            <a:extLst>
              <a:ext uri="{FF2B5EF4-FFF2-40B4-BE49-F238E27FC236}">
                <a16:creationId xmlns:a16="http://schemas.microsoft.com/office/drawing/2014/main" id="{5A1321E3-C335-469B-857E-7B1FF709443E}"/>
              </a:ext>
            </a:extLst>
          </p:cNvPr>
          <p:cNvSpPr>
            <a:spLocks noGrp="1"/>
          </p:cNvSpPr>
          <p:nvPr>
            <p:ph type="sldNum" sz="quarter" idx="12"/>
          </p:nvPr>
        </p:nvSpPr>
        <p:spPr/>
        <p:txBody>
          <a:bodyPr/>
          <a:lstStyle/>
          <a:p>
            <a:fld id="{00000000-1234-1234-1234-123412341234}" type="slidenum">
              <a:rPr lang="en-US" smtClean="0"/>
              <a:pPr/>
              <a:t>249</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0"/>
          <p:cNvSpPr txBox="1">
            <a:spLocks noGrp="1"/>
          </p:cNvSpPr>
          <p:nvPr>
            <p:ph type="title"/>
          </p:nvPr>
        </p:nvSpPr>
        <p:spPr>
          <a:xfrm>
            <a:off x="967796" y="901051"/>
            <a:ext cx="10386004" cy="789637"/>
          </a:xfrm>
          <a:prstGeom prst="rect">
            <a:avLst/>
          </a:prstGeom>
          <a:noFill/>
          <a:ln>
            <a:noFill/>
          </a:ln>
        </p:spPr>
        <p:txBody>
          <a:bodyPr spcFirstLastPara="1" vert="horz" wrap="square" lIns="121900" tIns="121900" rIns="121900" bIns="121900" rtlCol="0" anchor="t" anchorCtr="0">
            <a:noAutofit/>
          </a:bodyPr>
          <a:lstStyle/>
          <a:p>
            <a:r>
              <a:rPr lang="en-US" dirty="0">
                <a:latin typeface="Arial" panose="020B0604020202020204" pitchFamily="34" charset="0"/>
                <a:ea typeface="Assistant ExtraBold"/>
              </a:rPr>
              <a:t>Business Goals and Objectives</a:t>
            </a:r>
            <a:endParaRPr dirty="0">
              <a:latin typeface="Arial" panose="020B0604020202020204" pitchFamily="34" charset="0"/>
              <a:ea typeface="Assistant ExtraBold"/>
            </a:endParaRPr>
          </a:p>
        </p:txBody>
      </p:sp>
      <p:sp>
        <p:nvSpPr>
          <p:cNvPr id="534" name="Google Shape;534;p50"/>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391637" marR="22413" indent="-380990">
              <a:spcBef>
                <a:spcPts val="75"/>
              </a:spcBef>
            </a:pPr>
            <a:r>
              <a:rPr lang="en-US"/>
              <a:t>Corporate governance is the set of responsibilities and practices exercised by the board and executive management</a:t>
            </a:r>
            <a:endParaRPr/>
          </a:p>
          <a:p>
            <a:pPr marL="391637" marR="602893" indent="-380990">
              <a:spcBef>
                <a:spcPts val="591"/>
              </a:spcBef>
            </a:pPr>
            <a:r>
              <a:rPr lang="en-US"/>
              <a:t>Information security governance is a subset of corporate governance</a:t>
            </a:r>
            <a:endParaRPr/>
          </a:p>
          <a:p>
            <a:pPr marL="391637" marR="602893" indent="-380990">
              <a:spcBef>
                <a:spcPts val="591"/>
              </a:spcBef>
            </a:pPr>
            <a:r>
              <a:rPr lang="en-US"/>
              <a:t>Goals include: </a:t>
            </a:r>
            <a:endParaRPr/>
          </a:p>
          <a:p>
            <a:pPr marL="1001222" marR="602893" lvl="1" indent="-380990">
              <a:spcBef>
                <a:spcPts val="591"/>
              </a:spcBef>
            </a:pPr>
            <a:r>
              <a:rPr lang="en-US"/>
              <a:t>Providing strategic vision and direction</a:t>
            </a:r>
            <a:endParaRPr/>
          </a:p>
          <a:p>
            <a:pPr marL="1001222" marR="602893" lvl="1" indent="-380990">
              <a:spcBef>
                <a:spcPts val="591"/>
              </a:spcBef>
            </a:pPr>
            <a:r>
              <a:rPr lang="en-US"/>
              <a:t>Reaching security and business objectives</a:t>
            </a:r>
            <a:endParaRPr/>
          </a:p>
          <a:p>
            <a:pPr marL="1001222" marR="602893" lvl="1" indent="-380990">
              <a:spcBef>
                <a:spcPts val="591"/>
              </a:spcBef>
            </a:pPr>
            <a:r>
              <a:rPr lang="en-US"/>
              <a:t>Ensure that risks are managed appropriately and proactively</a:t>
            </a:r>
            <a:endParaRPr/>
          </a:p>
          <a:p>
            <a:pPr marL="1001222" marR="602893" lvl="1" indent="-380990">
              <a:spcBef>
                <a:spcPts val="591"/>
              </a:spcBef>
            </a:pPr>
            <a:r>
              <a:rPr lang="en-US"/>
              <a:t>Verify that the enterprise’s resources are used responsibly</a:t>
            </a:r>
            <a:endParaRPr/>
          </a:p>
          <a:p>
            <a:pPr marL="10645" marR="253260" indent="0">
              <a:spcBef>
                <a:spcPts val="92"/>
              </a:spcBef>
              <a:buNone/>
            </a:pPr>
            <a:endParaRPr/>
          </a:p>
          <a:p>
            <a:pPr marL="10645" marR="253260" indent="0">
              <a:spcBef>
                <a:spcPts val="92"/>
              </a:spcBef>
              <a:buNone/>
            </a:pPr>
            <a:endParaRPr/>
          </a:p>
        </p:txBody>
      </p:sp>
      <p:sp>
        <p:nvSpPr>
          <p:cNvPr id="2" name="Slide Number Placeholder 1">
            <a:extLst>
              <a:ext uri="{FF2B5EF4-FFF2-40B4-BE49-F238E27FC236}">
                <a16:creationId xmlns:a16="http://schemas.microsoft.com/office/drawing/2014/main" id="{A0C9A10D-E43E-4F59-A52F-9DB55A7DDB45}"/>
              </a:ext>
            </a:extLst>
          </p:cNvPr>
          <p:cNvSpPr>
            <a:spLocks noGrp="1"/>
          </p:cNvSpPr>
          <p:nvPr>
            <p:ph type="sldNum" sz="quarter" idx="12"/>
          </p:nvPr>
        </p:nvSpPr>
        <p:spPr/>
        <p:txBody>
          <a:bodyPr/>
          <a:lstStyle/>
          <a:p>
            <a:fld id="{00000000-1234-1234-1234-123412341234}" type="slidenum">
              <a:rPr lang="en-US" smtClean="0"/>
              <a:pPr/>
              <a:t>25</a:t>
            </a:fld>
            <a:endParaRPr lang="en-US"/>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C6CC3-7FE1-4D9F-B342-8D57CEA5AF1D}"/>
              </a:ext>
            </a:extLst>
          </p:cNvPr>
          <p:cNvSpPr>
            <a:spLocks noGrp="1"/>
          </p:cNvSpPr>
          <p:nvPr>
            <p:ph type="title"/>
          </p:nvPr>
        </p:nvSpPr>
        <p:spPr/>
        <p:txBody>
          <a:bodyPr/>
          <a:lstStyle/>
          <a:p>
            <a:r>
              <a:rPr lang="en-US" dirty="0"/>
              <a:t>Certification and Accreditation</a:t>
            </a:r>
          </a:p>
        </p:txBody>
      </p:sp>
      <p:sp>
        <p:nvSpPr>
          <p:cNvPr id="4" name="Text Placeholder 3">
            <a:extLst>
              <a:ext uri="{FF2B5EF4-FFF2-40B4-BE49-F238E27FC236}">
                <a16:creationId xmlns:a16="http://schemas.microsoft.com/office/drawing/2014/main" id="{703030CF-7474-44DE-BBBA-FCC6276E1D23}"/>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65F119C1-BA37-4FDE-9669-ECC6D35A9232}"/>
              </a:ext>
            </a:extLst>
          </p:cNvPr>
          <p:cNvSpPr>
            <a:spLocks noGrp="1"/>
          </p:cNvSpPr>
          <p:nvPr>
            <p:ph type="sldNum" sz="quarter" idx="12"/>
          </p:nvPr>
        </p:nvSpPr>
        <p:spPr/>
        <p:txBody>
          <a:bodyPr/>
          <a:lstStyle/>
          <a:p>
            <a:fld id="{00000000-1234-1234-1234-123412341234}" type="slidenum">
              <a:rPr lang="en-US" smtClean="0"/>
              <a:pPr/>
              <a:t>250</a:t>
            </a:fld>
            <a:endParaRPr lang="en-US"/>
          </a:p>
        </p:txBody>
      </p:sp>
    </p:spTree>
    <p:extLst>
      <p:ext uri="{BB962C8B-B14F-4D97-AF65-F5344CB8AC3E}">
        <p14:creationId xmlns:p14="http://schemas.microsoft.com/office/powerpoint/2010/main" val="400181440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2406"/>
        <p:cNvGrpSpPr/>
        <p:nvPr/>
      </p:nvGrpSpPr>
      <p:grpSpPr>
        <a:xfrm>
          <a:off x="0" y="0"/>
          <a:ext cx="0" cy="0"/>
          <a:chOff x="0" y="0"/>
          <a:chExt cx="0" cy="0"/>
        </a:xfrm>
      </p:grpSpPr>
      <p:sp>
        <p:nvSpPr>
          <p:cNvPr id="2408" name="Google Shape;2408;p323"/>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Certification and Accreditation</a:t>
            </a:r>
            <a:endParaRPr b="1" dirty="0">
              <a:latin typeface="Arial" panose="020B0604020202020204" pitchFamily="34" charset="0"/>
              <a:ea typeface="Assistant ExtraBold"/>
            </a:endParaRPr>
          </a:p>
        </p:txBody>
      </p:sp>
      <p:sp>
        <p:nvSpPr>
          <p:cNvPr id="2407" name="Google Shape;2407;p323"/>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4481" indent="-444912">
              <a:lnSpc>
                <a:spcPct val="100000"/>
              </a:lnSpc>
              <a:buClr>
                <a:schemeClr val="dk1"/>
              </a:buClr>
              <a:buSzPts val="1655"/>
              <a:buFont typeface="Arial" panose="020B0604020202020204" pitchFamily="34" charset="0"/>
              <a:buChar char="•"/>
            </a:pPr>
            <a:r>
              <a:rPr lang="en-US" sz="2133" dirty="0">
                <a:solidFill>
                  <a:schemeClr val="dk1"/>
                </a:solidFill>
                <a:latin typeface="+mn-lt"/>
                <a:ea typeface="Assistant"/>
                <a:cs typeface="Assistant"/>
                <a:sym typeface="Assistant"/>
              </a:rPr>
              <a:t>Certification is the technical evaluation of the product’s security  mechanisms in a particular environment.  Once having passed the certification process, the system is now verified</a:t>
            </a:r>
          </a:p>
          <a:p>
            <a:pPr marL="164673" marR="4481" indent="0">
              <a:lnSpc>
                <a:spcPct val="100000"/>
              </a:lnSpc>
              <a:buClr>
                <a:schemeClr val="dk1"/>
              </a:buClr>
              <a:buSzPts val="1655"/>
              <a:buNone/>
            </a:pPr>
            <a:endParaRPr lang="en-US" sz="2133" dirty="0">
              <a:solidFill>
                <a:schemeClr val="dk1"/>
              </a:solidFill>
              <a:latin typeface="+mn-lt"/>
              <a:ea typeface="Assistant"/>
              <a:cs typeface="Assistant"/>
              <a:sym typeface="Assistant"/>
            </a:endParaRPr>
          </a:p>
          <a:p>
            <a:pPr marR="4481" indent="-444912">
              <a:lnSpc>
                <a:spcPct val="100000"/>
              </a:lnSpc>
              <a:buClr>
                <a:schemeClr val="dk1"/>
              </a:buClr>
              <a:buSzPts val="1655"/>
              <a:buFont typeface="Arial" panose="020B0604020202020204" pitchFamily="34" charset="0"/>
              <a:buChar char="•"/>
            </a:pPr>
            <a:r>
              <a:rPr lang="en-US" sz="2133" dirty="0">
                <a:solidFill>
                  <a:schemeClr val="dk1"/>
                </a:solidFill>
                <a:latin typeface="+mn-lt"/>
                <a:cs typeface="Assistant"/>
                <a:sym typeface="Assistant"/>
              </a:rPr>
              <a:t>Accreditation:  </a:t>
            </a:r>
            <a:r>
              <a:rPr lang="en-US" sz="2133" dirty="0">
                <a:latin typeface="+mn-lt"/>
              </a:rPr>
              <a:t>A formal declaration by an AO Authorizing Official (Title that has replaced Designated Accrediting Authority--DAA) that information systems are approved to operate at an acceptable level of risk based on the implementation of an approved set of technical, managerial, and procedural safeguards.  Once accredited, the system is now validated.</a:t>
            </a:r>
          </a:p>
          <a:p>
            <a:pPr marL="1219170" marR="22411" indent="0">
              <a:spcBef>
                <a:spcPts val="75"/>
              </a:spcBef>
              <a:buNone/>
            </a:pPr>
            <a:endParaRPr sz="2205" dirty="0">
              <a:solidFill>
                <a:schemeClr val="dk1"/>
              </a:solidFill>
              <a:latin typeface="Assistant"/>
              <a:ea typeface="Assistant"/>
              <a:cs typeface="Assistant"/>
              <a:sym typeface="Assistant"/>
            </a:endParaRPr>
          </a:p>
        </p:txBody>
      </p:sp>
      <p:sp>
        <p:nvSpPr>
          <p:cNvPr id="2" name="Slide Number Placeholder 1">
            <a:extLst>
              <a:ext uri="{FF2B5EF4-FFF2-40B4-BE49-F238E27FC236}">
                <a16:creationId xmlns:a16="http://schemas.microsoft.com/office/drawing/2014/main" id="{EB475493-0073-4108-B903-94CCFF9DD431}"/>
              </a:ext>
            </a:extLst>
          </p:cNvPr>
          <p:cNvSpPr>
            <a:spLocks noGrp="1"/>
          </p:cNvSpPr>
          <p:nvPr>
            <p:ph type="sldNum" sz="quarter" idx="12"/>
          </p:nvPr>
        </p:nvSpPr>
        <p:spPr/>
        <p:txBody>
          <a:bodyPr/>
          <a:lstStyle/>
          <a:p>
            <a:fld id="{00000000-1234-1234-1234-123412341234}" type="slidenum">
              <a:rPr lang="en-US" smtClean="0"/>
              <a:pPr/>
              <a:t>251</a:t>
            </a:fld>
            <a:endParaRPr lang="en-US"/>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2412"/>
        <p:cNvGrpSpPr/>
        <p:nvPr/>
      </p:nvGrpSpPr>
      <p:grpSpPr>
        <a:xfrm>
          <a:off x="0" y="0"/>
          <a:ext cx="0" cy="0"/>
          <a:chOff x="0" y="0"/>
          <a:chExt cx="0" cy="0"/>
        </a:xfrm>
      </p:grpSpPr>
      <p:sp>
        <p:nvSpPr>
          <p:cNvPr id="2413" name="Google Shape;2413;p324"/>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a:t>Traditional Evaluation Criteria</a:t>
            </a:r>
            <a:endParaRPr/>
          </a:p>
          <a:p>
            <a:endParaRPr/>
          </a:p>
        </p:txBody>
      </p:sp>
      <p:sp>
        <p:nvSpPr>
          <p:cNvPr id="3" name="Content Placeholder 2">
            <a:extLst>
              <a:ext uri="{FF2B5EF4-FFF2-40B4-BE49-F238E27FC236}">
                <a16:creationId xmlns:a16="http://schemas.microsoft.com/office/drawing/2014/main" id="{4F7B228D-FFD8-44EA-A1CE-989B29A9DE4A}"/>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6A02D757-84F8-4DA0-A1F7-88E41E129F3C}"/>
              </a:ext>
            </a:extLst>
          </p:cNvPr>
          <p:cNvSpPr>
            <a:spLocks noGrp="1"/>
          </p:cNvSpPr>
          <p:nvPr>
            <p:ph type="sldNum" sz="quarter" idx="12"/>
          </p:nvPr>
        </p:nvSpPr>
        <p:spPr/>
        <p:txBody>
          <a:bodyPr/>
          <a:lstStyle/>
          <a:p>
            <a:fld id="{00000000-1234-1234-1234-123412341234}" type="slidenum">
              <a:rPr lang="en-US" smtClean="0"/>
              <a:pPr/>
              <a:t>252</a:t>
            </a:fld>
            <a:endParaRPr lang="en-US"/>
          </a:p>
        </p:txBody>
      </p:sp>
      <p:sp>
        <p:nvSpPr>
          <p:cNvPr id="2414" name="Google Shape;2414;p324"/>
          <p:cNvSpPr/>
          <p:nvPr/>
        </p:nvSpPr>
        <p:spPr>
          <a:xfrm>
            <a:off x="2419573" y="1757529"/>
            <a:ext cx="6660400" cy="3874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86379"/>
            <a:ext cx="7654739" cy="1325563"/>
          </a:xfrm>
        </p:spPr>
        <p:txBody>
          <a:bodyPr/>
          <a:lstStyle/>
          <a:p>
            <a:r>
              <a:rPr lang="en-US" dirty="0"/>
              <a:t>Common Criteria ISO 15408</a:t>
            </a:r>
          </a:p>
        </p:txBody>
      </p:sp>
      <p:sp>
        <p:nvSpPr>
          <p:cNvPr id="4" name="Slide Number Placeholder 3"/>
          <p:cNvSpPr>
            <a:spLocks noGrp="1"/>
          </p:cNvSpPr>
          <p:nvPr>
            <p:ph type="sldNum" sz="quarter" idx="4"/>
          </p:nvPr>
        </p:nvSpPr>
        <p:spPr>
          <a:xfrm>
            <a:off x="7926481" y="6356351"/>
            <a:ext cx="1996888" cy="365125"/>
          </a:xfrm>
          <a:prstGeom prst="rect">
            <a:avLst/>
          </a:prstGeom>
        </p:spPr>
        <p:txBody>
          <a:bodyPr/>
          <a:lstStyle/>
          <a:p>
            <a:pPr>
              <a:defRPr/>
            </a:pPr>
            <a:fld id="{9CB6F6FE-3680-4717-A147-E102465DD71D}" type="slidenum">
              <a:rPr lang="en-US" altLang="en-US" smtClean="0"/>
              <a:pPr>
                <a:defRPr/>
              </a:pPr>
              <a:t>253</a:t>
            </a:fld>
            <a:endParaRPr lang="en-US" altLang="en-US"/>
          </a:p>
        </p:txBody>
      </p:sp>
      <p:sp>
        <p:nvSpPr>
          <p:cNvPr id="3" name="Content Placeholder 2"/>
          <p:cNvSpPr>
            <a:spLocks noGrp="1"/>
          </p:cNvSpPr>
          <p:nvPr>
            <p:ph idx="4294967295"/>
          </p:nvPr>
        </p:nvSpPr>
        <p:spPr>
          <a:xfrm>
            <a:off x="0" y="5137152"/>
            <a:ext cx="8873067" cy="3168649"/>
          </a:xfrm>
          <a:prstGeom prst="rect">
            <a:avLst/>
          </a:prstGeom>
        </p:spPr>
        <p:txBody>
          <a:bodyPr>
            <a:normAutofit/>
          </a:bodyPr>
          <a:lstStyle/>
          <a:p>
            <a:pPr lvl="1" eaLnBrk="1" hangingPunct="1">
              <a:buFont typeface="Wingdings" panose="05000000000000000000" pitchFamily="2" charset="2"/>
              <a:buChar char="Ø"/>
            </a:pPr>
            <a:r>
              <a:rPr lang="en-US" altLang="en-US" sz="2029" dirty="0"/>
              <a:t>Protection Profile:  Requirements from Agency or Customer</a:t>
            </a:r>
          </a:p>
          <a:p>
            <a:pPr lvl="1" eaLnBrk="1" hangingPunct="1">
              <a:buFont typeface="Wingdings" panose="05000000000000000000" pitchFamily="2" charset="2"/>
              <a:buChar char="Ø"/>
            </a:pPr>
            <a:r>
              <a:rPr lang="en-US" altLang="en-US" sz="2029" dirty="0"/>
              <a:t>Target of evaluation:  System Designed by Vendor</a:t>
            </a:r>
          </a:p>
          <a:p>
            <a:pPr lvl="1" eaLnBrk="1" hangingPunct="1">
              <a:buFont typeface="Wingdings" panose="05000000000000000000" pitchFamily="2" charset="2"/>
              <a:buChar char="Ø"/>
            </a:pPr>
            <a:r>
              <a:rPr lang="en-US" altLang="en-US" sz="2029" dirty="0"/>
              <a:t>Security target  Documentation describing how </a:t>
            </a:r>
            <a:r>
              <a:rPr lang="en-US" altLang="en-US" sz="2029" dirty="0" err="1"/>
              <a:t>ToE</a:t>
            </a:r>
            <a:r>
              <a:rPr lang="en-US" altLang="en-US" sz="2029" dirty="0"/>
              <a:t> meets Protection Profile</a:t>
            </a:r>
          </a:p>
          <a:p>
            <a:pPr lvl="1" eaLnBrk="1" hangingPunct="1">
              <a:buFont typeface="Wingdings" panose="05000000000000000000" pitchFamily="2" charset="2"/>
              <a:buChar char="Ø"/>
            </a:pPr>
            <a:r>
              <a:rPr lang="en-US" altLang="en-US" sz="2029" dirty="0"/>
              <a:t>Evaluation Assurance Level (EAL 1-7)  Describes the level to which </a:t>
            </a:r>
            <a:r>
              <a:rPr lang="en-US" altLang="en-US" sz="2029" dirty="0" err="1"/>
              <a:t>ToE</a:t>
            </a:r>
            <a:r>
              <a:rPr lang="en-US" altLang="en-US" sz="2029" dirty="0"/>
              <a:t> meets Protection Profile</a:t>
            </a:r>
          </a:p>
        </p:txBody>
      </p:sp>
      <p:pic>
        <p:nvPicPr>
          <p:cNvPr id="6" name="Picture 5">
            <a:extLst>
              <a:ext uri="{FF2B5EF4-FFF2-40B4-BE49-F238E27FC236}">
                <a16:creationId xmlns:a16="http://schemas.microsoft.com/office/drawing/2014/main" id="{9DF931EF-9B8B-4CE0-82EB-172829489D38}"/>
              </a:ext>
            </a:extLst>
          </p:cNvPr>
          <p:cNvPicPr>
            <a:picLocks noChangeAspect="1"/>
          </p:cNvPicPr>
          <p:nvPr/>
        </p:nvPicPr>
        <p:blipFill>
          <a:blip r:embed="rId2"/>
          <a:stretch>
            <a:fillRect/>
          </a:stretch>
        </p:blipFill>
        <p:spPr>
          <a:xfrm>
            <a:off x="2868706" y="1046817"/>
            <a:ext cx="6495180" cy="3928595"/>
          </a:xfrm>
          <a:prstGeom prst="rect">
            <a:avLst/>
          </a:prstGeom>
        </p:spPr>
      </p:pic>
    </p:spTree>
    <p:extLst>
      <p:ext uri="{BB962C8B-B14F-4D97-AF65-F5344CB8AC3E}">
        <p14:creationId xmlns:p14="http://schemas.microsoft.com/office/powerpoint/2010/main" val="79308394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4253A-125B-4C9A-8563-29C33D47F9EF}"/>
              </a:ext>
            </a:extLst>
          </p:cNvPr>
          <p:cNvSpPr>
            <a:spLocks noGrp="1"/>
          </p:cNvSpPr>
          <p:nvPr>
            <p:ph type="title"/>
          </p:nvPr>
        </p:nvSpPr>
        <p:spPr>
          <a:xfrm>
            <a:off x="640172" y="1033856"/>
            <a:ext cx="11360800" cy="763600"/>
          </a:xfrm>
        </p:spPr>
        <p:txBody>
          <a:bodyPr/>
          <a:lstStyle/>
          <a:p>
            <a:r>
              <a:rPr lang="en-US" dirty="0">
                <a:latin typeface="+mj-lt"/>
              </a:rPr>
              <a:t>Common Criteria Evaluation Assurance Levels</a:t>
            </a:r>
          </a:p>
        </p:txBody>
      </p:sp>
      <p:sp>
        <p:nvSpPr>
          <p:cNvPr id="487426" name="Slide Number Placeholder 4"/>
          <p:cNvSpPr>
            <a:spLocks noGrp="1"/>
          </p:cNvSpPr>
          <p:nvPr>
            <p:ph type="sldNum" sz="quarter" idx="4"/>
          </p:nvPr>
        </p:nvSpPr>
        <p:spPr bwMode="auto">
          <a:xfrm>
            <a:off x="7926481" y="6356351"/>
            <a:ext cx="199688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9F9F9"/>
              </a:buClr>
              <a:buSzPct val="65000"/>
              <a:buFont typeface="Wingdings 2" panose="05020102010507070707" pitchFamily="18" charset="2"/>
              <a:buChar char=""/>
              <a:defRPr sz="2047">
                <a:solidFill>
                  <a:schemeClr val="tx1"/>
                </a:solidFill>
                <a:latin typeface="Book Antiqua" panose="02040602050305030304" pitchFamily="18" charset="0"/>
              </a:defRPr>
            </a:lvl1pPr>
            <a:lvl2pPr marL="490596" indent="-188690">
              <a:spcBef>
                <a:spcPct val="20000"/>
              </a:spcBef>
              <a:buClr>
                <a:schemeClr val="tx1"/>
              </a:buClr>
              <a:buSzPct val="80000"/>
              <a:buFont typeface="Wingdings 2" panose="05020102010507070707" pitchFamily="18" charset="2"/>
              <a:buChar char=""/>
              <a:defRPr sz="1716">
                <a:solidFill>
                  <a:schemeClr val="tx1"/>
                </a:solidFill>
                <a:latin typeface="Book Antiqua" panose="02040602050305030304" pitchFamily="18" charset="0"/>
              </a:defRPr>
            </a:lvl2pPr>
            <a:lvl3pPr marL="754761" indent="-150952">
              <a:spcBef>
                <a:spcPct val="20000"/>
              </a:spcBef>
              <a:buClr>
                <a:schemeClr val="tx1"/>
              </a:buClr>
              <a:buSzPct val="95000"/>
              <a:buFont typeface="Wingdings" panose="05000000000000000000" pitchFamily="2" charset="2"/>
              <a:buChar char=""/>
              <a:defRPr sz="1585">
                <a:solidFill>
                  <a:schemeClr val="tx1"/>
                </a:solidFill>
                <a:latin typeface="Book Antiqua" panose="02040602050305030304" pitchFamily="18" charset="0"/>
              </a:defRPr>
            </a:lvl3pPr>
            <a:lvl4pPr marL="1056666" indent="-150952">
              <a:spcBef>
                <a:spcPct val="20000"/>
              </a:spcBef>
              <a:buClr>
                <a:schemeClr val="tx1"/>
              </a:buClr>
              <a:buSzPct val="100000"/>
              <a:buFont typeface="Wingdings 3" panose="05040102010807070707" pitchFamily="18" charset="2"/>
              <a:buChar char=""/>
              <a:defRPr sz="1453">
                <a:solidFill>
                  <a:schemeClr val="tx1"/>
                </a:solidFill>
                <a:latin typeface="Book Antiqua" panose="02040602050305030304" pitchFamily="18" charset="0"/>
              </a:defRPr>
            </a:lvl4pPr>
            <a:lvl5pPr marL="1358571" indent="-150952">
              <a:spcBef>
                <a:spcPct val="20000"/>
              </a:spcBef>
              <a:buClr>
                <a:schemeClr val="tx1"/>
              </a:buClr>
              <a:buFont typeface="Wingdings 2" panose="05020102010507070707" pitchFamily="18" charset="2"/>
              <a:buChar char=""/>
              <a:defRPr sz="1453">
                <a:solidFill>
                  <a:schemeClr val="tx1"/>
                </a:solidFill>
                <a:latin typeface="Book Antiqua" panose="02040602050305030304" pitchFamily="18" charset="0"/>
              </a:defRPr>
            </a:lvl5pPr>
            <a:lvl6pPr marL="166047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6pPr>
            <a:lvl7pPr marL="1962382"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7pPr>
            <a:lvl8pPr marL="226428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8pPr>
            <a:lvl9pPr marL="2566191"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9pPr>
          </a:lstStyle>
          <a:p>
            <a:pPr>
              <a:spcBef>
                <a:spcPct val="0"/>
              </a:spcBef>
              <a:buClrTx/>
              <a:buSzTx/>
              <a:buFontTx/>
              <a:buNone/>
            </a:pPr>
            <a:fld id="{3D499A19-C52B-45CA-8F0B-6F6960339873}" type="slidenum">
              <a:rPr lang="en-US" altLang="en-US" sz="1588">
                <a:latin typeface="Arial" panose="020B0604020202020204" pitchFamily="34" charset="0"/>
              </a:rPr>
              <a:pPr>
                <a:spcBef>
                  <a:spcPct val="0"/>
                </a:spcBef>
                <a:buClrTx/>
                <a:buSzTx/>
                <a:buFontTx/>
                <a:buNone/>
              </a:pPr>
              <a:t>254</a:t>
            </a:fld>
            <a:endParaRPr lang="en-US" altLang="en-US" sz="1588" dirty="0">
              <a:latin typeface="Arial" panose="020B0604020202020204" pitchFamily="34" charset="0"/>
            </a:endParaRPr>
          </a:p>
        </p:txBody>
      </p:sp>
      <p:sp>
        <p:nvSpPr>
          <p:cNvPr id="156675" name="Rectangle 3"/>
          <p:cNvSpPr>
            <a:spLocks noGrp="1" noChangeArrowheads="1"/>
          </p:cNvSpPr>
          <p:nvPr>
            <p:ph type="body" idx="4294967295"/>
          </p:nvPr>
        </p:nvSpPr>
        <p:spPr>
          <a:xfrm>
            <a:off x="1056167" y="2163923"/>
            <a:ext cx="7295510" cy="4305300"/>
          </a:xfrm>
        </p:spPr>
        <p:txBody>
          <a:bodyPr>
            <a:noAutofit/>
          </a:bodyPr>
          <a:lstStyle/>
          <a:p>
            <a:pPr>
              <a:spcBef>
                <a:spcPts val="800"/>
              </a:spcBef>
            </a:pPr>
            <a:r>
              <a:rPr lang="en-US" altLang="en-US" dirty="0">
                <a:latin typeface="+mj-lt"/>
              </a:rPr>
              <a:t>EAL 1 – Functionally tested</a:t>
            </a:r>
          </a:p>
          <a:p>
            <a:pPr>
              <a:spcBef>
                <a:spcPts val="800"/>
              </a:spcBef>
            </a:pPr>
            <a:r>
              <a:rPr lang="en-US" altLang="en-US" dirty="0">
                <a:latin typeface="+mj-lt"/>
              </a:rPr>
              <a:t>EAL 2 – Structurally tested</a:t>
            </a:r>
          </a:p>
          <a:p>
            <a:pPr>
              <a:spcBef>
                <a:spcPts val="800"/>
              </a:spcBef>
            </a:pPr>
            <a:r>
              <a:rPr lang="en-US" altLang="en-US" dirty="0">
                <a:latin typeface="+mj-lt"/>
              </a:rPr>
              <a:t>EAL 3 – Methodically tested and checked</a:t>
            </a:r>
          </a:p>
          <a:p>
            <a:pPr>
              <a:spcBef>
                <a:spcPts val="800"/>
              </a:spcBef>
            </a:pPr>
            <a:r>
              <a:rPr lang="en-US" altLang="en-US" dirty="0">
                <a:latin typeface="+mj-lt"/>
              </a:rPr>
              <a:t>EAL 4 – Methodically designed, tested, and reviewed</a:t>
            </a:r>
          </a:p>
          <a:p>
            <a:pPr>
              <a:spcBef>
                <a:spcPts val="800"/>
              </a:spcBef>
            </a:pPr>
            <a:r>
              <a:rPr lang="en-US" altLang="en-US" dirty="0">
                <a:latin typeface="+mj-lt"/>
              </a:rPr>
              <a:t>EAL 5 – Semi formally designed and tested</a:t>
            </a:r>
          </a:p>
          <a:p>
            <a:pPr>
              <a:spcBef>
                <a:spcPts val="800"/>
              </a:spcBef>
            </a:pPr>
            <a:r>
              <a:rPr lang="en-US" altLang="en-US" dirty="0">
                <a:latin typeface="+mj-lt"/>
              </a:rPr>
              <a:t>EAL 6 – Semi-formally verified designed and tested</a:t>
            </a:r>
          </a:p>
          <a:p>
            <a:pPr>
              <a:spcBef>
                <a:spcPts val="800"/>
              </a:spcBef>
            </a:pPr>
            <a:r>
              <a:rPr lang="en-US" altLang="en-US" dirty="0">
                <a:latin typeface="+mj-lt"/>
              </a:rPr>
              <a:t>EAL 7 – Formally verified designed and tested	</a:t>
            </a:r>
          </a:p>
        </p:txBody>
      </p:sp>
    </p:spTree>
    <p:extLst>
      <p:ext uri="{BB962C8B-B14F-4D97-AF65-F5344CB8AC3E}">
        <p14:creationId xmlns:p14="http://schemas.microsoft.com/office/powerpoint/2010/main" val="69297662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D36B2-95AA-4D49-AC4D-8430A543CCCE}"/>
              </a:ext>
            </a:extLst>
          </p:cNvPr>
          <p:cNvSpPr>
            <a:spLocks noGrp="1"/>
          </p:cNvSpPr>
          <p:nvPr>
            <p:ph type="title"/>
          </p:nvPr>
        </p:nvSpPr>
        <p:spPr>
          <a:xfrm>
            <a:off x="839973" y="913567"/>
            <a:ext cx="8856569" cy="1325563"/>
          </a:xfrm>
        </p:spPr>
        <p:txBody>
          <a:bodyPr/>
          <a:lstStyle/>
          <a:p>
            <a:r>
              <a:rPr lang="en-US" sz="3529" dirty="0"/>
              <a:t>Certification &amp; Accreditation</a:t>
            </a:r>
            <a:br>
              <a:rPr lang="en-US" sz="3529" dirty="0"/>
            </a:br>
            <a:endParaRPr lang="en-US" dirty="0"/>
          </a:p>
        </p:txBody>
      </p:sp>
      <p:sp>
        <p:nvSpPr>
          <p:cNvPr id="489475" name="Slide Number Placeholder 5"/>
          <p:cNvSpPr>
            <a:spLocks noGrp="1"/>
          </p:cNvSpPr>
          <p:nvPr>
            <p:ph type="sldNum" sz="quarter" idx="4"/>
          </p:nvPr>
        </p:nvSpPr>
        <p:spPr bwMode="auto">
          <a:xfrm>
            <a:off x="7926481" y="6356351"/>
            <a:ext cx="199688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9F9F9"/>
              </a:buClr>
              <a:buSzPct val="65000"/>
              <a:buFont typeface="Wingdings 2" panose="05020102010507070707" pitchFamily="18" charset="2"/>
              <a:buChar char=""/>
              <a:defRPr sz="2047">
                <a:solidFill>
                  <a:schemeClr val="tx1"/>
                </a:solidFill>
                <a:latin typeface="Book Antiqua" panose="02040602050305030304" pitchFamily="18" charset="0"/>
              </a:defRPr>
            </a:lvl1pPr>
            <a:lvl2pPr marL="490596" indent="-188690">
              <a:spcBef>
                <a:spcPct val="20000"/>
              </a:spcBef>
              <a:buClr>
                <a:schemeClr val="tx1"/>
              </a:buClr>
              <a:buSzPct val="80000"/>
              <a:buFont typeface="Wingdings 2" panose="05020102010507070707" pitchFamily="18" charset="2"/>
              <a:buChar char=""/>
              <a:defRPr sz="1716">
                <a:solidFill>
                  <a:schemeClr val="tx1"/>
                </a:solidFill>
                <a:latin typeface="Book Antiqua" panose="02040602050305030304" pitchFamily="18" charset="0"/>
              </a:defRPr>
            </a:lvl2pPr>
            <a:lvl3pPr marL="754761" indent="-150952">
              <a:spcBef>
                <a:spcPct val="20000"/>
              </a:spcBef>
              <a:buClr>
                <a:schemeClr val="tx1"/>
              </a:buClr>
              <a:buSzPct val="95000"/>
              <a:buFont typeface="Wingdings" panose="05000000000000000000" pitchFamily="2" charset="2"/>
              <a:buChar char=""/>
              <a:defRPr sz="1585">
                <a:solidFill>
                  <a:schemeClr val="tx1"/>
                </a:solidFill>
                <a:latin typeface="Book Antiqua" panose="02040602050305030304" pitchFamily="18" charset="0"/>
              </a:defRPr>
            </a:lvl3pPr>
            <a:lvl4pPr marL="1056666" indent="-150952">
              <a:spcBef>
                <a:spcPct val="20000"/>
              </a:spcBef>
              <a:buClr>
                <a:schemeClr val="tx1"/>
              </a:buClr>
              <a:buSzPct val="100000"/>
              <a:buFont typeface="Wingdings 3" panose="05040102010807070707" pitchFamily="18" charset="2"/>
              <a:buChar char=""/>
              <a:defRPr sz="1453">
                <a:solidFill>
                  <a:schemeClr val="tx1"/>
                </a:solidFill>
                <a:latin typeface="Book Antiqua" panose="02040602050305030304" pitchFamily="18" charset="0"/>
              </a:defRPr>
            </a:lvl4pPr>
            <a:lvl5pPr marL="1358571" indent="-150952">
              <a:spcBef>
                <a:spcPct val="20000"/>
              </a:spcBef>
              <a:buClr>
                <a:schemeClr val="tx1"/>
              </a:buClr>
              <a:buFont typeface="Wingdings 2" panose="05020102010507070707" pitchFamily="18" charset="2"/>
              <a:buChar char=""/>
              <a:defRPr sz="1453">
                <a:solidFill>
                  <a:schemeClr val="tx1"/>
                </a:solidFill>
                <a:latin typeface="Book Antiqua" panose="02040602050305030304" pitchFamily="18" charset="0"/>
              </a:defRPr>
            </a:lvl5pPr>
            <a:lvl6pPr marL="166047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6pPr>
            <a:lvl7pPr marL="1962382"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7pPr>
            <a:lvl8pPr marL="226428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8pPr>
            <a:lvl9pPr marL="2566191"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9pPr>
          </a:lstStyle>
          <a:p>
            <a:pPr>
              <a:spcBef>
                <a:spcPct val="0"/>
              </a:spcBef>
              <a:buClrTx/>
              <a:buSzTx/>
              <a:buFontTx/>
              <a:buNone/>
            </a:pPr>
            <a:fld id="{7ACB5E6F-FC8E-4212-B0EB-248F76AD33AB}" type="slidenum">
              <a:rPr lang="en-US" altLang="en-US" sz="1588">
                <a:latin typeface="Arial" panose="020B0604020202020204" pitchFamily="34" charset="0"/>
              </a:rPr>
              <a:pPr>
                <a:spcBef>
                  <a:spcPct val="0"/>
                </a:spcBef>
                <a:buClrTx/>
                <a:buSzTx/>
                <a:buFontTx/>
                <a:buNone/>
              </a:pPr>
              <a:t>255</a:t>
            </a:fld>
            <a:endParaRPr lang="en-US" altLang="en-US" sz="1588" dirty="0">
              <a:latin typeface="Arial" panose="020B0604020202020204" pitchFamily="34" charset="0"/>
            </a:endParaRPr>
          </a:p>
        </p:txBody>
      </p:sp>
      <p:sp>
        <p:nvSpPr>
          <p:cNvPr id="129027" name="Rectangle 3"/>
          <p:cNvSpPr>
            <a:spLocks noGrp="1" noChangeArrowheads="1"/>
          </p:cNvSpPr>
          <p:nvPr>
            <p:ph idx="4294967295"/>
          </p:nvPr>
        </p:nvSpPr>
        <p:spPr>
          <a:xfrm>
            <a:off x="226828" y="1863446"/>
            <a:ext cx="8358717" cy="4866217"/>
          </a:xfrm>
          <a:prstGeom prst="rect">
            <a:avLst/>
          </a:prstGeom>
        </p:spPr>
        <p:txBody>
          <a:bodyPr>
            <a:normAutofit/>
          </a:bodyPr>
          <a:lstStyle/>
          <a:p>
            <a:pPr marL="720969" lvl="1" indent="-388214">
              <a:lnSpc>
                <a:spcPct val="110000"/>
              </a:lnSpc>
              <a:spcBef>
                <a:spcPts val="800"/>
              </a:spcBef>
              <a:defRPr/>
            </a:pPr>
            <a:r>
              <a:rPr lang="en-US" sz="2377" dirty="0"/>
              <a:t>Certification:</a:t>
            </a:r>
          </a:p>
          <a:p>
            <a:pPr marL="1064816" lvl="1" indent="-388214">
              <a:lnSpc>
                <a:spcPct val="110000"/>
              </a:lnSpc>
              <a:spcBef>
                <a:spcPts val="800"/>
              </a:spcBef>
              <a:defRPr/>
            </a:pPr>
            <a:r>
              <a:rPr lang="en-US" sz="1849" dirty="0"/>
              <a:t>A process that ensures systems and major applications adhere to formal and established security requirements that are well documented and authorized. </a:t>
            </a:r>
          </a:p>
          <a:p>
            <a:pPr marL="1064816" lvl="1" indent="-388214">
              <a:lnSpc>
                <a:spcPct val="110000"/>
              </a:lnSpc>
              <a:spcBef>
                <a:spcPts val="800"/>
              </a:spcBef>
              <a:defRPr/>
            </a:pPr>
            <a:r>
              <a:rPr lang="en-US" sz="1849" dirty="0"/>
              <a:t>It is usually performed by QA or someone with technical expertise</a:t>
            </a:r>
          </a:p>
          <a:p>
            <a:pPr marL="720969" lvl="1" indent="-388214">
              <a:lnSpc>
                <a:spcPct val="110000"/>
              </a:lnSpc>
              <a:spcBef>
                <a:spcPts val="800"/>
              </a:spcBef>
              <a:buClr>
                <a:schemeClr val="tx2"/>
              </a:buClr>
              <a:defRPr/>
            </a:pPr>
            <a:r>
              <a:rPr lang="en-US" sz="2377" dirty="0"/>
              <a:t>Accreditation/Authorization:</a:t>
            </a:r>
          </a:p>
          <a:p>
            <a:pPr marL="1064816" lvl="1" indent="-388214">
              <a:lnSpc>
                <a:spcPct val="110000"/>
              </a:lnSpc>
              <a:spcBef>
                <a:spcPts val="800"/>
              </a:spcBef>
              <a:buClr>
                <a:schemeClr val="tx2"/>
              </a:buClr>
              <a:defRPr/>
            </a:pPr>
            <a:r>
              <a:rPr lang="en-US" sz="1849" dirty="0"/>
              <a:t>A formal declaration by an AO Authorizing Official (Title that has replaced Designated Accrediting Authority--DAA) that information systems are approved to operate at an acceptable level of risk based on the implementation of an approved set of technical, managerial, and procedural safeguards.</a:t>
            </a:r>
          </a:p>
          <a:p>
            <a:pPr marL="658850" indent="-609585">
              <a:lnSpc>
                <a:spcPct val="110000"/>
              </a:lnSpc>
              <a:spcBef>
                <a:spcPts val="800"/>
              </a:spcBef>
              <a:buClr>
                <a:schemeClr val="tx1">
                  <a:shade val="95000"/>
                </a:schemeClr>
              </a:buClr>
              <a:defRPr/>
            </a:pPr>
            <a:endParaRPr lang="en-US" sz="3565" dirty="0"/>
          </a:p>
          <a:p>
            <a:pPr marL="940714" lvl="2" indent="-380990">
              <a:lnSpc>
                <a:spcPct val="110000"/>
              </a:lnSpc>
              <a:spcBef>
                <a:spcPts val="800"/>
              </a:spcBef>
              <a:defRPr/>
            </a:pPr>
            <a:endParaRPr lang="en-US" sz="1849" dirty="0"/>
          </a:p>
          <a:p>
            <a:pPr marL="940714" lvl="2" indent="-380990">
              <a:lnSpc>
                <a:spcPct val="110000"/>
              </a:lnSpc>
              <a:spcBef>
                <a:spcPts val="800"/>
              </a:spcBef>
              <a:defRPr/>
            </a:pPr>
            <a:endParaRPr lang="en-US" sz="1849" dirty="0"/>
          </a:p>
          <a:p>
            <a:pPr marL="725335" lvl="2" indent="-165612">
              <a:buFont typeface="Wingdings"/>
              <a:buChar char=""/>
              <a:defRPr/>
            </a:pPr>
            <a:endParaRPr lang="en-US" sz="1849" dirty="0"/>
          </a:p>
        </p:txBody>
      </p:sp>
    </p:spTree>
    <p:extLst>
      <p:ext uri="{BB962C8B-B14F-4D97-AF65-F5344CB8AC3E}">
        <p14:creationId xmlns:p14="http://schemas.microsoft.com/office/powerpoint/2010/main" val="2677202199"/>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C6CC3-7FE1-4D9F-B342-8D57CEA5AF1D}"/>
              </a:ext>
            </a:extLst>
          </p:cNvPr>
          <p:cNvSpPr>
            <a:spLocks noGrp="1"/>
          </p:cNvSpPr>
          <p:nvPr>
            <p:ph type="title"/>
          </p:nvPr>
        </p:nvSpPr>
        <p:spPr/>
        <p:txBody>
          <a:bodyPr/>
          <a:lstStyle/>
          <a:p>
            <a:r>
              <a:rPr lang="en-US" dirty="0"/>
              <a:t>Monitoring and Metrics  </a:t>
            </a:r>
          </a:p>
        </p:txBody>
      </p:sp>
      <p:sp>
        <p:nvSpPr>
          <p:cNvPr id="4" name="Text Placeholder 3">
            <a:extLst>
              <a:ext uri="{FF2B5EF4-FFF2-40B4-BE49-F238E27FC236}">
                <a16:creationId xmlns:a16="http://schemas.microsoft.com/office/drawing/2014/main" id="{E0A665F0-9A2D-46D2-B035-76E46E435B0D}"/>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65F119C1-BA37-4FDE-9669-ECC6D35A9232}"/>
              </a:ext>
            </a:extLst>
          </p:cNvPr>
          <p:cNvSpPr>
            <a:spLocks noGrp="1"/>
          </p:cNvSpPr>
          <p:nvPr>
            <p:ph type="sldNum" sz="quarter" idx="12"/>
          </p:nvPr>
        </p:nvSpPr>
        <p:spPr/>
        <p:txBody>
          <a:bodyPr/>
          <a:lstStyle/>
          <a:p>
            <a:fld id="{00000000-1234-1234-1234-123412341234}" type="slidenum">
              <a:rPr lang="en-US" smtClean="0"/>
              <a:pPr/>
              <a:t>256</a:t>
            </a:fld>
            <a:endParaRPr lang="en-US"/>
          </a:p>
        </p:txBody>
      </p:sp>
    </p:spTree>
    <p:extLst>
      <p:ext uri="{BB962C8B-B14F-4D97-AF65-F5344CB8AC3E}">
        <p14:creationId xmlns:p14="http://schemas.microsoft.com/office/powerpoint/2010/main" val="7701254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D36B2-95AA-4D49-AC4D-8430A543CCCE}"/>
              </a:ext>
            </a:extLst>
          </p:cNvPr>
          <p:cNvSpPr>
            <a:spLocks noGrp="1"/>
          </p:cNvSpPr>
          <p:nvPr>
            <p:ph type="title"/>
          </p:nvPr>
        </p:nvSpPr>
        <p:spPr>
          <a:xfrm>
            <a:off x="1066801" y="537883"/>
            <a:ext cx="8856569" cy="1325563"/>
          </a:xfrm>
        </p:spPr>
        <p:txBody>
          <a:bodyPr/>
          <a:lstStyle/>
          <a:p>
            <a:r>
              <a:rPr lang="en-US" sz="3529" dirty="0"/>
              <a:t>Metrics and Monitoring</a:t>
            </a:r>
            <a:br>
              <a:rPr lang="en-US" sz="3529" dirty="0"/>
            </a:br>
            <a:endParaRPr lang="en-US" dirty="0"/>
          </a:p>
        </p:txBody>
      </p:sp>
      <p:sp>
        <p:nvSpPr>
          <p:cNvPr id="489475" name="Slide Number Placeholder 5"/>
          <p:cNvSpPr>
            <a:spLocks noGrp="1"/>
          </p:cNvSpPr>
          <p:nvPr>
            <p:ph type="sldNum" sz="quarter" idx="4"/>
          </p:nvPr>
        </p:nvSpPr>
        <p:spPr bwMode="auto">
          <a:xfrm>
            <a:off x="7926481" y="6356351"/>
            <a:ext cx="199688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9F9F9"/>
              </a:buClr>
              <a:buSzPct val="65000"/>
              <a:buFont typeface="Wingdings 2" panose="05020102010507070707" pitchFamily="18" charset="2"/>
              <a:buChar char=""/>
              <a:defRPr sz="2047">
                <a:solidFill>
                  <a:schemeClr val="tx1"/>
                </a:solidFill>
                <a:latin typeface="Book Antiqua" panose="02040602050305030304" pitchFamily="18" charset="0"/>
              </a:defRPr>
            </a:lvl1pPr>
            <a:lvl2pPr marL="490596" indent="-188690">
              <a:spcBef>
                <a:spcPct val="20000"/>
              </a:spcBef>
              <a:buClr>
                <a:schemeClr val="tx1"/>
              </a:buClr>
              <a:buSzPct val="80000"/>
              <a:buFont typeface="Wingdings 2" panose="05020102010507070707" pitchFamily="18" charset="2"/>
              <a:buChar char=""/>
              <a:defRPr sz="1716">
                <a:solidFill>
                  <a:schemeClr val="tx1"/>
                </a:solidFill>
                <a:latin typeface="Book Antiqua" panose="02040602050305030304" pitchFamily="18" charset="0"/>
              </a:defRPr>
            </a:lvl2pPr>
            <a:lvl3pPr marL="754761" indent="-150952">
              <a:spcBef>
                <a:spcPct val="20000"/>
              </a:spcBef>
              <a:buClr>
                <a:schemeClr val="tx1"/>
              </a:buClr>
              <a:buSzPct val="95000"/>
              <a:buFont typeface="Wingdings" panose="05000000000000000000" pitchFamily="2" charset="2"/>
              <a:buChar char=""/>
              <a:defRPr sz="1585">
                <a:solidFill>
                  <a:schemeClr val="tx1"/>
                </a:solidFill>
                <a:latin typeface="Book Antiqua" panose="02040602050305030304" pitchFamily="18" charset="0"/>
              </a:defRPr>
            </a:lvl3pPr>
            <a:lvl4pPr marL="1056666" indent="-150952">
              <a:spcBef>
                <a:spcPct val="20000"/>
              </a:spcBef>
              <a:buClr>
                <a:schemeClr val="tx1"/>
              </a:buClr>
              <a:buSzPct val="100000"/>
              <a:buFont typeface="Wingdings 3" panose="05040102010807070707" pitchFamily="18" charset="2"/>
              <a:buChar char=""/>
              <a:defRPr sz="1453">
                <a:solidFill>
                  <a:schemeClr val="tx1"/>
                </a:solidFill>
                <a:latin typeface="Book Antiqua" panose="02040602050305030304" pitchFamily="18" charset="0"/>
              </a:defRPr>
            </a:lvl4pPr>
            <a:lvl5pPr marL="1358571" indent="-150952">
              <a:spcBef>
                <a:spcPct val="20000"/>
              </a:spcBef>
              <a:buClr>
                <a:schemeClr val="tx1"/>
              </a:buClr>
              <a:buFont typeface="Wingdings 2" panose="05020102010507070707" pitchFamily="18" charset="2"/>
              <a:buChar char=""/>
              <a:defRPr sz="1453">
                <a:solidFill>
                  <a:schemeClr val="tx1"/>
                </a:solidFill>
                <a:latin typeface="Book Antiqua" panose="02040602050305030304" pitchFamily="18" charset="0"/>
              </a:defRPr>
            </a:lvl5pPr>
            <a:lvl6pPr marL="166047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6pPr>
            <a:lvl7pPr marL="1962382"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7pPr>
            <a:lvl8pPr marL="226428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8pPr>
            <a:lvl9pPr marL="2566191"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9pPr>
          </a:lstStyle>
          <a:p>
            <a:pPr>
              <a:spcBef>
                <a:spcPct val="0"/>
              </a:spcBef>
              <a:buClrTx/>
              <a:buSzTx/>
              <a:buFontTx/>
              <a:buNone/>
            </a:pPr>
            <a:fld id="{7ACB5E6F-FC8E-4212-B0EB-248F76AD33AB}" type="slidenum">
              <a:rPr lang="en-US" altLang="en-US" sz="1588">
                <a:latin typeface="Arial" panose="020B0604020202020204" pitchFamily="34" charset="0"/>
              </a:rPr>
              <a:pPr>
                <a:spcBef>
                  <a:spcPct val="0"/>
                </a:spcBef>
                <a:buClrTx/>
                <a:buSzTx/>
                <a:buFontTx/>
                <a:buNone/>
              </a:pPr>
              <a:t>257</a:t>
            </a:fld>
            <a:endParaRPr lang="en-US" altLang="en-US" sz="1588" dirty="0">
              <a:latin typeface="Arial" panose="020B0604020202020204" pitchFamily="34" charset="0"/>
            </a:endParaRPr>
          </a:p>
        </p:txBody>
      </p:sp>
      <p:sp>
        <p:nvSpPr>
          <p:cNvPr id="3" name="TextBox 2">
            <a:extLst>
              <a:ext uri="{FF2B5EF4-FFF2-40B4-BE49-F238E27FC236}">
                <a16:creationId xmlns:a16="http://schemas.microsoft.com/office/drawing/2014/main" id="{4E73A46D-AC06-4051-94CC-124EFBD49817}"/>
              </a:ext>
            </a:extLst>
          </p:cNvPr>
          <p:cNvSpPr txBox="1"/>
          <p:nvPr/>
        </p:nvSpPr>
        <p:spPr>
          <a:xfrm>
            <a:off x="1380284" y="1937899"/>
            <a:ext cx="8229600" cy="2923364"/>
          </a:xfrm>
          <a:prstGeom prst="rect">
            <a:avLst/>
          </a:prstGeom>
          <a:noFill/>
        </p:spPr>
        <p:txBody>
          <a:bodyPr wrap="square" rtlCol="0">
            <a:spAutoFit/>
          </a:bodyPr>
          <a:lstStyle/>
          <a:p>
            <a:pPr marL="609585" marR="4481" lvl="4" indent="-444912">
              <a:spcBef>
                <a:spcPts val="800"/>
              </a:spcBef>
              <a:buClr>
                <a:schemeClr val="dk1"/>
              </a:buClr>
              <a:buSzPts val="1655"/>
              <a:buFont typeface="Arial" panose="020B0604020202020204" pitchFamily="34" charset="0"/>
              <a:buChar char="•"/>
            </a:pPr>
            <a:r>
              <a:rPr lang="en-US" sz="2133" dirty="0">
                <a:solidFill>
                  <a:schemeClr val="dk1"/>
                </a:solidFill>
                <a:ea typeface="Assistant"/>
                <a:cs typeface="Assistant"/>
                <a:sym typeface="Assistant"/>
              </a:rPr>
              <a:t>A metric is a measurement of a process or entity based on its performance in relation to desired objectives</a:t>
            </a:r>
          </a:p>
          <a:p>
            <a:pPr marL="609585" marR="4481" indent="-444912">
              <a:spcBef>
                <a:spcPts val="800"/>
              </a:spcBef>
              <a:buClr>
                <a:schemeClr val="dk1"/>
              </a:buClr>
              <a:buSzPts val="1655"/>
              <a:buFont typeface="Arial" panose="020B0604020202020204" pitchFamily="34" charset="0"/>
              <a:buChar char="•"/>
            </a:pPr>
            <a:r>
              <a:rPr lang="en-US" sz="2133" dirty="0">
                <a:solidFill>
                  <a:schemeClr val="dk1"/>
                </a:solidFill>
                <a:ea typeface="Assistant"/>
                <a:cs typeface="Assistant"/>
                <a:sym typeface="Assistant"/>
              </a:rPr>
              <a:t>Utilizing metrics properly requires collecting these measurements and examining them in the context of the overall information security program</a:t>
            </a:r>
          </a:p>
          <a:p>
            <a:pPr marL="609585" marR="4481" indent="-444912">
              <a:spcBef>
                <a:spcPts val="800"/>
              </a:spcBef>
              <a:buClr>
                <a:schemeClr val="dk1"/>
              </a:buClr>
              <a:buSzPts val="1655"/>
              <a:buFont typeface="Arial" panose="020B0604020202020204" pitchFamily="34" charset="0"/>
              <a:buChar char="•"/>
            </a:pPr>
            <a:r>
              <a:rPr lang="en-US" sz="2133" dirty="0">
                <a:solidFill>
                  <a:schemeClr val="dk1"/>
                </a:solidFill>
                <a:ea typeface="Assistant"/>
                <a:cs typeface="Assistant"/>
                <a:sym typeface="Assistant"/>
              </a:rPr>
              <a:t>Monitoring is the continuous or regular evaluation of a system or control to determine its operation or effectiveness.  Can be quantitative or qualitative</a:t>
            </a:r>
          </a:p>
        </p:txBody>
      </p:sp>
    </p:spTree>
    <p:extLst>
      <p:ext uri="{BB962C8B-B14F-4D97-AF65-F5344CB8AC3E}">
        <p14:creationId xmlns:p14="http://schemas.microsoft.com/office/powerpoint/2010/main" val="4280909520"/>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205" y="856228"/>
            <a:ext cx="8366872" cy="533682"/>
          </a:xfrm>
          <a:prstGeom prst="rect">
            <a:avLst/>
          </a:prstGeom>
          <a:noFill/>
        </p:spPr>
        <p:txBody>
          <a:bodyPr spcFirstLastPara="1" vert="horz" wrap="square" lIns="0" tIns="94689" rIns="0" bIns="0" rtlCol="0" anchor="t" anchorCtr="0">
            <a:spAutoFit/>
          </a:bodyPr>
          <a:lstStyle/>
          <a:p>
            <a:pPr marL="263345">
              <a:spcBef>
                <a:spcPts val="745"/>
              </a:spcBef>
            </a:pPr>
            <a:r>
              <a:rPr dirty="0"/>
              <a:t>Monitoring Function:</a:t>
            </a:r>
            <a:r>
              <a:rPr spc="-61" dirty="0"/>
              <a:t> </a:t>
            </a:r>
            <a:r>
              <a:rPr dirty="0"/>
              <a:t>Metrics</a:t>
            </a:r>
          </a:p>
        </p:txBody>
      </p:sp>
      <p:sp>
        <p:nvSpPr>
          <p:cNvPr id="3" name="object 3"/>
          <p:cNvSpPr/>
          <p:nvPr/>
        </p:nvSpPr>
        <p:spPr>
          <a:xfrm>
            <a:off x="3196822" y="2036618"/>
            <a:ext cx="4155020" cy="3568564"/>
          </a:xfrm>
          <a:prstGeom prst="rect">
            <a:avLst/>
          </a:prstGeom>
          <a:blipFill>
            <a:blip r:embed="rId2" cstate="print"/>
            <a:stretch>
              <a:fillRect/>
            </a:stretch>
          </a:blipFill>
        </p:spPr>
        <p:txBody>
          <a:bodyPr wrap="square" lIns="0" tIns="0" rIns="0" bIns="0" rtlCol="0"/>
          <a:lstStyle/>
          <a:p>
            <a:endParaRPr sz="1236" dirty="0"/>
          </a:p>
        </p:txBody>
      </p:sp>
      <p:sp>
        <p:nvSpPr>
          <p:cNvPr id="4" name="object 4"/>
          <p:cNvSpPr txBox="1"/>
          <p:nvPr/>
        </p:nvSpPr>
        <p:spPr>
          <a:xfrm>
            <a:off x="4951434" y="4044411"/>
            <a:ext cx="893649" cy="252905"/>
          </a:xfrm>
          <a:prstGeom prst="rect">
            <a:avLst/>
          </a:prstGeom>
        </p:spPr>
        <p:txBody>
          <a:bodyPr vert="horz" wrap="square" lIns="0" tIns="15128" rIns="0" bIns="0" rtlCol="0">
            <a:spAutoFit/>
          </a:bodyPr>
          <a:lstStyle/>
          <a:p>
            <a:pPr marL="11206">
              <a:spcBef>
                <a:spcPts val="119"/>
              </a:spcBef>
            </a:pPr>
            <a:r>
              <a:rPr sz="1544" spc="44" dirty="0">
                <a:latin typeface="Times New Roman"/>
                <a:cs typeface="Times New Roman"/>
              </a:rPr>
              <a:t>Metrics</a:t>
            </a:r>
            <a:endParaRPr sz="1544" dirty="0">
              <a:latin typeface="Times New Roman"/>
              <a:cs typeface="Times New Roman"/>
            </a:endParaRPr>
          </a:p>
        </p:txBody>
      </p:sp>
      <p:sp>
        <p:nvSpPr>
          <p:cNvPr id="5" name="object 5"/>
          <p:cNvSpPr txBox="1"/>
          <p:nvPr/>
        </p:nvSpPr>
        <p:spPr>
          <a:xfrm>
            <a:off x="4976839" y="2460277"/>
            <a:ext cx="868244" cy="383965"/>
          </a:xfrm>
          <a:prstGeom prst="rect">
            <a:avLst/>
          </a:prstGeom>
        </p:spPr>
        <p:txBody>
          <a:bodyPr vert="horz" wrap="square" lIns="0" tIns="24652" rIns="0" bIns="0" rtlCol="0">
            <a:spAutoFit/>
          </a:bodyPr>
          <a:lstStyle/>
          <a:p>
            <a:pPr marL="70038" marR="4483" indent="-59393">
              <a:lnSpc>
                <a:spcPts val="1429"/>
              </a:lnSpc>
              <a:spcBef>
                <a:spcPts val="193"/>
              </a:spcBef>
            </a:pPr>
            <a:r>
              <a:rPr sz="1236" spc="141" dirty="0">
                <a:latin typeface="Times New Roman"/>
                <a:cs typeface="Times New Roman"/>
              </a:rPr>
              <a:t>S</a:t>
            </a:r>
            <a:r>
              <a:rPr sz="1236" dirty="0">
                <a:latin typeface="Times New Roman"/>
                <a:cs typeface="Times New Roman"/>
              </a:rPr>
              <a:t>tr</a:t>
            </a:r>
            <a:r>
              <a:rPr sz="1236" spc="145" dirty="0">
                <a:latin typeface="Times New Roman"/>
                <a:cs typeface="Times New Roman"/>
              </a:rPr>
              <a:t>a</a:t>
            </a:r>
            <a:r>
              <a:rPr sz="1236" dirty="0">
                <a:latin typeface="Times New Roman"/>
                <a:cs typeface="Times New Roman"/>
              </a:rPr>
              <a:t>t</a:t>
            </a:r>
            <a:r>
              <a:rPr sz="1236" spc="145" dirty="0">
                <a:latin typeface="Times New Roman"/>
                <a:cs typeface="Times New Roman"/>
              </a:rPr>
              <a:t>e</a:t>
            </a:r>
            <a:r>
              <a:rPr sz="1236" spc="75" dirty="0">
                <a:latin typeface="Times New Roman"/>
                <a:cs typeface="Times New Roman"/>
              </a:rPr>
              <a:t>g</a:t>
            </a:r>
            <a:r>
              <a:rPr sz="1236" spc="-71" dirty="0">
                <a:latin typeface="Times New Roman"/>
                <a:cs typeface="Times New Roman"/>
              </a:rPr>
              <a:t>i</a:t>
            </a:r>
            <a:r>
              <a:rPr sz="1236" spc="48" dirty="0">
                <a:latin typeface="Times New Roman"/>
                <a:cs typeface="Times New Roman"/>
              </a:rPr>
              <a:t>c  </a:t>
            </a:r>
            <a:r>
              <a:rPr sz="1236" spc="27" dirty="0">
                <a:latin typeface="Times New Roman"/>
                <a:cs typeface="Times New Roman"/>
              </a:rPr>
              <a:t>Metrics</a:t>
            </a:r>
            <a:endParaRPr sz="1236" dirty="0">
              <a:latin typeface="Times New Roman"/>
              <a:cs typeface="Times New Roman"/>
            </a:endParaRPr>
          </a:p>
        </p:txBody>
      </p:sp>
      <p:sp>
        <p:nvSpPr>
          <p:cNvPr id="6" name="object 6"/>
          <p:cNvSpPr txBox="1"/>
          <p:nvPr/>
        </p:nvSpPr>
        <p:spPr>
          <a:xfrm>
            <a:off x="6096001" y="4723827"/>
            <a:ext cx="1161529" cy="383965"/>
          </a:xfrm>
          <a:prstGeom prst="rect">
            <a:avLst/>
          </a:prstGeom>
        </p:spPr>
        <p:txBody>
          <a:bodyPr vert="horz" wrap="square" lIns="0" tIns="24652" rIns="0" bIns="0" rtlCol="0">
            <a:spAutoFit/>
          </a:bodyPr>
          <a:lstStyle/>
          <a:p>
            <a:pPr marL="11206" marR="4483" indent="560" algn="ctr">
              <a:lnSpc>
                <a:spcPts val="1429"/>
              </a:lnSpc>
              <a:spcBef>
                <a:spcPts val="193"/>
              </a:spcBef>
            </a:pPr>
            <a:r>
              <a:rPr sz="1236" spc="71" dirty="0">
                <a:latin typeface="Times New Roman"/>
                <a:cs typeface="Times New Roman"/>
              </a:rPr>
              <a:t>O</a:t>
            </a:r>
            <a:r>
              <a:rPr sz="1236" spc="75" dirty="0">
                <a:latin typeface="Times New Roman"/>
                <a:cs typeface="Times New Roman"/>
              </a:rPr>
              <a:t>p</a:t>
            </a:r>
            <a:r>
              <a:rPr sz="1236" spc="145" dirty="0">
                <a:latin typeface="Times New Roman"/>
                <a:cs typeface="Times New Roman"/>
              </a:rPr>
              <a:t>e</a:t>
            </a:r>
            <a:r>
              <a:rPr sz="1236" dirty="0">
                <a:latin typeface="Times New Roman"/>
                <a:cs typeface="Times New Roman"/>
              </a:rPr>
              <a:t>r</a:t>
            </a:r>
            <a:r>
              <a:rPr lang="en-US" sz="1236" spc="145" dirty="0">
                <a:latin typeface="Times New Roman"/>
                <a:cs typeface="Times New Roman"/>
              </a:rPr>
              <a:t>a</a:t>
            </a:r>
            <a:r>
              <a:rPr sz="1236" spc="23" dirty="0">
                <a:latin typeface="Times New Roman"/>
                <a:cs typeface="Times New Roman"/>
              </a:rPr>
              <a:t>tional  </a:t>
            </a:r>
            <a:r>
              <a:rPr sz="1236" spc="-67" dirty="0">
                <a:latin typeface="Times New Roman"/>
                <a:cs typeface="Times New Roman"/>
              </a:rPr>
              <a:t>M</a:t>
            </a:r>
            <a:r>
              <a:rPr sz="1236" spc="145" dirty="0">
                <a:latin typeface="Times New Roman"/>
                <a:cs typeface="Times New Roman"/>
              </a:rPr>
              <a:t>e</a:t>
            </a:r>
            <a:r>
              <a:rPr sz="1236" dirty="0">
                <a:latin typeface="Times New Roman"/>
                <a:cs typeface="Times New Roman"/>
              </a:rPr>
              <a:t>tr</a:t>
            </a:r>
            <a:r>
              <a:rPr sz="1236" spc="-71" dirty="0">
                <a:latin typeface="Times New Roman"/>
                <a:cs typeface="Times New Roman"/>
              </a:rPr>
              <a:t>i</a:t>
            </a:r>
            <a:r>
              <a:rPr sz="1236" spc="71" dirty="0">
                <a:latin typeface="Times New Roman"/>
                <a:cs typeface="Times New Roman"/>
              </a:rPr>
              <a:t>c</a:t>
            </a:r>
            <a:r>
              <a:rPr sz="1236" spc="137" dirty="0">
                <a:latin typeface="Times New Roman"/>
                <a:cs typeface="Times New Roman"/>
              </a:rPr>
              <a:t>s</a:t>
            </a:r>
            <a:endParaRPr sz="1236" dirty="0">
              <a:latin typeface="Times New Roman"/>
              <a:cs typeface="Times New Roman"/>
            </a:endParaRPr>
          </a:p>
        </p:txBody>
      </p:sp>
      <p:sp>
        <p:nvSpPr>
          <p:cNvPr id="7" name="object 7"/>
          <p:cNvSpPr txBox="1"/>
          <p:nvPr/>
        </p:nvSpPr>
        <p:spPr>
          <a:xfrm>
            <a:off x="3598120" y="4733035"/>
            <a:ext cx="739725" cy="383965"/>
          </a:xfrm>
          <a:prstGeom prst="rect">
            <a:avLst/>
          </a:prstGeom>
        </p:spPr>
        <p:txBody>
          <a:bodyPr vert="horz" wrap="square" lIns="0" tIns="24652" rIns="0" bIns="0" rtlCol="0">
            <a:spAutoFit/>
          </a:bodyPr>
          <a:lstStyle/>
          <a:p>
            <a:pPr marL="21851" marR="4483" indent="-11206">
              <a:lnSpc>
                <a:spcPts val="1429"/>
              </a:lnSpc>
              <a:spcBef>
                <a:spcPts val="193"/>
              </a:spcBef>
            </a:pPr>
            <a:r>
              <a:rPr sz="1236" spc="-124" dirty="0">
                <a:latin typeface="Times New Roman"/>
                <a:cs typeface="Times New Roman"/>
              </a:rPr>
              <a:t>T</a:t>
            </a:r>
            <a:r>
              <a:rPr sz="1236" spc="145" dirty="0">
                <a:latin typeface="Times New Roman"/>
                <a:cs typeface="Times New Roman"/>
              </a:rPr>
              <a:t>a</a:t>
            </a:r>
            <a:r>
              <a:rPr sz="1236" spc="71" dirty="0">
                <a:latin typeface="Times New Roman"/>
                <a:cs typeface="Times New Roman"/>
              </a:rPr>
              <a:t>c</a:t>
            </a:r>
            <a:r>
              <a:rPr sz="1236" dirty="0">
                <a:latin typeface="Times New Roman"/>
                <a:cs typeface="Times New Roman"/>
              </a:rPr>
              <a:t>t</a:t>
            </a:r>
            <a:r>
              <a:rPr sz="1236" spc="-71" dirty="0">
                <a:latin typeface="Times New Roman"/>
                <a:cs typeface="Times New Roman"/>
              </a:rPr>
              <a:t>i</a:t>
            </a:r>
            <a:r>
              <a:rPr sz="1236" spc="71" dirty="0">
                <a:latin typeface="Times New Roman"/>
                <a:cs typeface="Times New Roman"/>
              </a:rPr>
              <a:t>c</a:t>
            </a:r>
            <a:r>
              <a:rPr sz="1236" spc="145" dirty="0">
                <a:latin typeface="Times New Roman"/>
                <a:cs typeface="Times New Roman"/>
              </a:rPr>
              <a:t>a</a:t>
            </a:r>
            <a:r>
              <a:rPr sz="1236" spc="-61" dirty="0">
                <a:latin typeface="Times New Roman"/>
                <a:cs typeface="Times New Roman"/>
              </a:rPr>
              <a:t>l  </a:t>
            </a:r>
            <a:r>
              <a:rPr sz="1236" spc="27" dirty="0">
                <a:latin typeface="Times New Roman"/>
                <a:cs typeface="Times New Roman"/>
              </a:rPr>
              <a:t>Metrics</a:t>
            </a:r>
            <a:endParaRPr sz="1236" dirty="0">
              <a:latin typeface="Times New Roman"/>
              <a:cs typeface="Times New Roman"/>
            </a:endParaRPr>
          </a:p>
        </p:txBody>
      </p:sp>
      <p:sp>
        <p:nvSpPr>
          <p:cNvPr id="8" name="object 8"/>
          <p:cNvSpPr txBox="1"/>
          <p:nvPr/>
        </p:nvSpPr>
        <p:spPr>
          <a:xfrm>
            <a:off x="1049206" y="2036617"/>
            <a:ext cx="2263588" cy="1462889"/>
          </a:xfrm>
          <a:prstGeom prst="rect">
            <a:avLst/>
          </a:prstGeom>
        </p:spPr>
        <p:txBody>
          <a:bodyPr vert="horz" wrap="square" lIns="0" tIns="10085" rIns="0" bIns="0" rtlCol="0">
            <a:spAutoFit/>
          </a:bodyPr>
          <a:lstStyle/>
          <a:p>
            <a:pPr marL="11206" marR="4483">
              <a:lnSpc>
                <a:spcPct val="102800"/>
              </a:lnSpc>
              <a:spcBef>
                <a:spcPts val="80"/>
              </a:spcBef>
            </a:pPr>
            <a:r>
              <a:rPr lang="en-US" sz="1280" b="1" spc="57" dirty="0">
                <a:latin typeface="Times New Roman"/>
                <a:cs typeface="Times New Roman"/>
              </a:rPr>
              <a:t>Strategic Metrics:</a:t>
            </a:r>
          </a:p>
          <a:p>
            <a:pPr marL="11206" marR="4483">
              <a:lnSpc>
                <a:spcPct val="102800"/>
              </a:lnSpc>
              <a:spcBef>
                <a:spcPts val="80"/>
              </a:spcBef>
            </a:pPr>
            <a:r>
              <a:rPr sz="1280" spc="57" dirty="0">
                <a:latin typeface="Times New Roman"/>
                <a:cs typeface="Times New Roman"/>
              </a:rPr>
              <a:t>Project </a:t>
            </a:r>
            <a:r>
              <a:rPr sz="1280" spc="80" dirty="0">
                <a:latin typeface="Times New Roman"/>
                <a:cs typeface="Times New Roman"/>
              </a:rPr>
              <a:t>Plan </a:t>
            </a:r>
            <a:endParaRPr lang="en-US" sz="1280" spc="80" dirty="0">
              <a:latin typeface="Times New Roman"/>
              <a:cs typeface="Times New Roman"/>
            </a:endParaRPr>
          </a:p>
          <a:p>
            <a:pPr marL="11206" marR="4483">
              <a:lnSpc>
                <a:spcPct val="102800"/>
              </a:lnSpc>
              <a:spcBef>
                <a:spcPts val="80"/>
              </a:spcBef>
            </a:pPr>
            <a:r>
              <a:rPr sz="1280" spc="67" dirty="0">
                <a:latin typeface="Times New Roman"/>
                <a:cs typeface="Times New Roman"/>
              </a:rPr>
              <a:t>Budget</a:t>
            </a:r>
            <a:r>
              <a:rPr sz="1280" spc="-71" dirty="0">
                <a:latin typeface="Times New Roman"/>
                <a:cs typeface="Times New Roman"/>
              </a:rPr>
              <a:t> </a:t>
            </a:r>
            <a:r>
              <a:rPr sz="1280" spc="35" dirty="0">
                <a:latin typeface="Times New Roman"/>
                <a:cs typeface="Times New Roman"/>
              </a:rPr>
              <a:t>Metrics  </a:t>
            </a:r>
            <a:endParaRPr lang="en-US" sz="1280" spc="35" dirty="0">
              <a:latin typeface="Times New Roman"/>
              <a:cs typeface="Times New Roman"/>
            </a:endParaRPr>
          </a:p>
          <a:p>
            <a:pPr marL="11206" marR="4483">
              <a:lnSpc>
                <a:spcPct val="102800"/>
              </a:lnSpc>
              <a:spcBef>
                <a:spcPts val="80"/>
              </a:spcBef>
            </a:pPr>
            <a:r>
              <a:rPr sz="1280" spc="44" dirty="0">
                <a:latin typeface="Times New Roman"/>
                <a:cs typeface="Times New Roman"/>
              </a:rPr>
              <a:t>Risk</a:t>
            </a:r>
            <a:r>
              <a:rPr sz="1280" dirty="0">
                <a:latin typeface="Times New Roman"/>
                <a:cs typeface="Times New Roman"/>
              </a:rPr>
              <a:t> </a:t>
            </a:r>
            <a:r>
              <a:rPr sz="1280" spc="71" dirty="0">
                <a:latin typeface="Times New Roman"/>
                <a:cs typeface="Times New Roman"/>
              </a:rPr>
              <a:t>performance</a:t>
            </a:r>
            <a:endParaRPr sz="1280" dirty="0">
              <a:latin typeface="Times New Roman"/>
              <a:cs typeface="Times New Roman"/>
            </a:endParaRPr>
          </a:p>
          <a:p>
            <a:pPr marL="11206" marR="5603">
              <a:lnSpc>
                <a:spcPts val="1579"/>
              </a:lnSpc>
              <a:spcBef>
                <a:spcPts val="48"/>
              </a:spcBef>
            </a:pPr>
            <a:r>
              <a:rPr sz="1280" spc="71" dirty="0">
                <a:latin typeface="Times New Roman"/>
                <a:cs typeface="Times New Roman"/>
              </a:rPr>
              <a:t>Disaster Recovery </a:t>
            </a:r>
            <a:r>
              <a:rPr sz="1280" spc="44" dirty="0">
                <a:latin typeface="Times New Roman"/>
                <a:cs typeface="Times New Roman"/>
              </a:rPr>
              <a:t>Test</a:t>
            </a:r>
            <a:r>
              <a:rPr sz="1280" spc="-111" dirty="0">
                <a:latin typeface="Times New Roman"/>
                <a:cs typeface="Times New Roman"/>
              </a:rPr>
              <a:t> </a:t>
            </a:r>
            <a:r>
              <a:rPr sz="1280" spc="67" dirty="0">
                <a:latin typeface="Times New Roman"/>
                <a:cs typeface="Times New Roman"/>
              </a:rPr>
              <a:t>results  </a:t>
            </a:r>
            <a:r>
              <a:rPr sz="1280" spc="9" dirty="0">
                <a:latin typeface="Times New Roman"/>
                <a:cs typeface="Times New Roman"/>
              </a:rPr>
              <a:t>Audit</a:t>
            </a:r>
            <a:r>
              <a:rPr sz="1280" spc="-44" dirty="0">
                <a:latin typeface="Times New Roman"/>
                <a:cs typeface="Times New Roman"/>
              </a:rPr>
              <a:t> </a:t>
            </a:r>
            <a:r>
              <a:rPr sz="1280" spc="67" dirty="0">
                <a:latin typeface="Times New Roman"/>
                <a:cs typeface="Times New Roman"/>
              </a:rPr>
              <a:t>results</a:t>
            </a:r>
            <a:endParaRPr sz="1280" dirty="0">
              <a:latin typeface="Times New Roman"/>
              <a:cs typeface="Times New Roman"/>
            </a:endParaRPr>
          </a:p>
          <a:p>
            <a:pPr marL="11206">
              <a:lnSpc>
                <a:spcPts val="1509"/>
              </a:lnSpc>
            </a:pPr>
            <a:r>
              <a:rPr sz="1280" spc="57" dirty="0">
                <a:latin typeface="Times New Roman"/>
                <a:cs typeface="Times New Roman"/>
              </a:rPr>
              <a:t>Regulatory </a:t>
            </a:r>
            <a:r>
              <a:rPr sz="1280" spc="67" dirty="0">
                <a:latin typeface="Times New Roman"/>
                <a:cs typeface="Times New Roman"/>
              </a:rPr>
              <a:t>compliance</a:t>
            </a:r>
            <a:r>
              <a:rPr sz="1280" spc="-35" dirty="0">
                <a:latin typeface="Times New Roman"/>
                <a:cs typeface="Times New Roman"/>
              </a:rPr>
              <a:t> </a:t>
            </a:r>
            <a:r>
              <a:rPr sz="1280" spc="67" dirty="0">
                <a:latin typeface="Times New Roman"/>
                <a:cs typeface="Times New Roman"/>
              </a:rPr>
              <a:t>results</a:t>
            </a:r>
            <a:endParaRPr sz="1280" dirty="0">
              <a:latin typeface="Times New Roman"/>
              <a:cs typeface="Times New Roman"/>
            </a:endParaRPr>
          </a:p>
        </p:txBody>
      </p:sp>
      <p:sp>
        <p:nvSpPr>
          <p:cNvPr id="9" name="object 9"/>
          <p:cNvSpPr txBox="1"/>
          <p:nvPr/>
        </p:nvSpPr>
        <p:spPr>
          <a:xfrm>
            <a:off x="939180" y="4297273"/>
            <a:ext cx="3133176" cy="1054753"/>
          </a:xfrm>
          <a:prstGeom prst="rect">
            <a:avLst/>
          </a:prstGeom>
        </p:spPr>
        <p:txBody>
          <a:bodyPr vert="horz" wrap="square" lIns="0" tIns="10645" rIns="0" bIns="0" rtlCol="0">
            <a:spAutoFit/>
          </a:bodyPr>
          <a:lstStyle/>
          <a:p>
            <a:pPr marL="11206" marR="4483">
              <a:lnSpc>
                <a:spcPct val="102400"/>
              </a:lnSpc>
              <a:spcBef>
                <a:spcPts val="84"/>
              </a:spcBef>
            </a:pPr>
            <a:r>
              <a:rPr lang="en-US" sz="1280" b="1" spc="31" dirty="0">
                <a:latin typeface="Times New Roman"/>
                <a:cs typeface="Times New Roman"/>
              </a:rPr>
              <a:t>Tactical Metrics:</a:t>
            </a:r>
          </a:p>
          <a:p>
            <a:pPr marL="11206" marR="4483">
              <a:lnSpc>
                <a:spcPct val="102400"/>
              </a:lnSpc>
              <a:spcBef>
                <a:spcPts val="84"/>
              </a:spcBef>
            </a:pPr>
            <a:r>
              <a:rPr sz="1280" spc="31" dirty="0">
                <a:latin typeface="Times New Roman"/>
                <a:cs typeface="Times New Roman"/>
              </a:rPr>
              <a:t>Policy </a:t>
            </a:r>
            <a:r>
              <a:rPr sz="1280" spc="67" dirty="0">
                <a:latin typeface="Times New Roman"/>
                <a:cs typeface="Times New Roman"/>
              </a:rPr>
              <a:t>compliance</a:t>
            </a:r>
            <a:endParaRPr lang="en-US" sz="1280" spc="67" dirty="0">
              <a:latin typeface="Times New Roman"/>
              <a:cs typeface="Times New Roman"/>
            </a:endParaRPr>
          </a:p>
          <a:p>
            <a:pPr marL="11206" marR="4483">
              <a:lnSpc>
                <a:spcPct val="102400"/>
              </a:lnSpc>
              <a:spcBef>
                <a:spcPts val="84"/>
              </a:spcBef>
            </a:pPr>
            <a:r>
              <a:rPr sz="1280" spc="67" dirty="0">
                <a:latin typeface="Times New Roman"/>
                <a:cs typeface="Times New Roman"/>
              </a:rPr>
              <a:t>Exceptions </a:t>
            </a:r>
            <a:r>
              <a:rPr sz="1280" spc="35" dirty="0">
                <a:latin typeface="Times New Roman"/>
                <a:cs typeface="Times New Roman"/>
              </a:rPr>
              <a:t>to </a:t>
            </a:r>
            <a:r>
              <a:rPr sz="1280" spc="57" dirty="0">
                <a:latin typeface="Times New Roman"/>
                <a:cs typeface="Times New Roman"/>
              </a:rPr>
              <a:t>policy/standards</a:t>
            </a:r>
            <a:endParaRPr lang="en-US" sz="1280" spc="57" dirty="0">
              <a:latin typeface="Times New Roman"/>
              <a:cs typeface="Times New Roman"/>
            </a:endParaRPr>
          </a:p>
          <a:p>
            <a:pPr marL="11206" marR="4483">
              <a:lnSpc>
                <a:spcPct val="102400"/>
              </a:lnSpc>
              <a:spcBef>
                <a:spcPts val="84"/>
              </a:spcBef>
            </a:pPr>
            <a:r>
              <a:rPr sz="1280" spc="115" dirty="0">
                <a:latin typeface="Times New Roman"/>
                <a:cs typeface="Times New Roman"/>
              </a:rPr>
              <a:t>Changes </a:t>
            </a:r>
            <a:r>
              <a:rPr sz="1280" spc="9" dirty="0">
                <a:latin typeface="Times New Roman"/>
                <a:cs typeface="Times New Roman"/>
              </a:rPr>
              <a:t>in </a:t>
            </a:r>
            <a:r>
              <a:rPr lang="en-US" sz="1280" spc="100" dirty="0">
                <a:latin typeface="Times New Roman"/>
                <a:cs typeface="Times New Roman"/>
              </a:rPr>
              <a:t>process</a:t>
            </a:r>
            <a:endParaRPr lang="en-US" sz="1280" dirty="0">
              <a:latin typeface="Times New Roman"/>
              <a:cs typeface="Times New Roman"/>
            </a:endParaRPr>
          </a:p>
          <a:p>
            <a:pPr marL="11206" marR="4483">
              <a:lnSpc>
                <a:spcPct val="102400"/>
              </a:lnSpc>
              <a:spcBef>
                <a:spcPts val="84"/>
              </a:spcBef>
            </a:pPr>
            <a:r>
              <a:rPr sz="1280" spc="44" dirty="0">
                <a:latin typeface="Times New Roman"/>
                <a:cs typeface="Times New Roman"/>
              </a:rPr>
              <a:t>Incident</a:t>
            </a:r>
            <a:r>
              <a:rPr sz="1280" spc="13" dirty="0">
                <a:latin typeface="Times New Roman"/>
                <a:cs typeface="Times New Roman"/>
              </a:rPr>
              <a:t> </a:t>
            </a:r>
            <a:r>
              <a:rPr sz="1280" spc="100" dirty="0">
                <a:latin typeface="Times New Roman"/>
                <a:cs typeface="Times New Roman"/>
              </a:rPr>
              <a:t>management  </a:t>
            </a:r>
            <a:r>
              <a:rPr lang="en-US" sz="1280" spc="67" dirty="0">
                <a:latin typeface="Times New Roman"/>
                <a:cs typeface="Times New Roman"/>
              </a:rPr>
              <a:t> </a:t>
            </a:r>
            <a:endParaRPr sz="1280" dirty="0">
              <a:latin typeface="Times New Roman"/>
              <a:cs typeface="Times New Roman"/>
            </a:endParaRPr>
          </a:p>
        </p:txBody>
      </p:sp>
      <p:sp>
        <p:nvSpPr>
          <p:cNvPr id="10" name="object 10"/>
          <p:cNvSpPr txBox="1"/>
          <p:nvPr/>
        </p:nvSpPr>
        <p:spPr>
          <a:xfrm>
            <a:off x="6950031" y="2850371"/>
            <a:ext cx="2339232" cy="1438267"/>
          </a:xfrm>
          <a:prstGeom prst="rect">
            <a:avLst/>
          </a:prstGeom>
        </p:spPr>
        <p:txBody>
          <a:bodyPr vert="horz" wrap="square" lIns="0" tIns="10085" rIns="0" bIns="0" rtlCol="0">
            <a:spAutoFit/>
          </a:bodyPr>
          <a:lstStyle/>
          <a:p>
            <a:pPr marL="11206" marR="4483">
              <a:lnSpc>
                <a:spcPct val="102800"/>
              </a:lnSpc>
              <a:spcBef>
                <a:spcPts val="80"/>
              </a:spcBef>
            </a:pPr>
            <a:r>
              <a:rPr lang="en-US" sz="1280" spc="13" dirty="0">
                <a:latin typeface="Times New Roman"/>
                <a:cs typeface="Times New Roman"/>
              </a:rPr>
              <a:t>Operational Metrics:</a:t>
            </a:r>
          </a:p>
          <a:p>
            <a:pPr marL="11206" marR="4483">
              <a:lnSpc>
                <a:spcPct val="102800"/>
              </a:lnSpc>
              <a:spcBef>
                <a:spcPts val="80"/>
              </a:spcBef>
            </a:pPr>
            <a:r>
              <a:rPr sz="1280" spc="13" dirty="0">
                <a:latin typeface="Times New Roman"/>
                <a:cs typeface="Times New Roman"/>
              </a:rPr>
              <a:t>Vulnerability </a:t>
            </a:r>
            <a:r>
              <a:rPr sz="1280" spc="119" dirty="0">
                <a:latin typeface="Times New Roman"/>
                <a:cs typeface="Times New Roman"/>
              </a:rPr>
              <a:t>Scan </a:t>
            </a:r>
            <a:r>
              <a:rPr sz="1280" spc="67" dirty="0">
                <a:latin typeface="Times New Roman"/>
                <a:cs typeface="Times New Roman"/>
              </a:rPr>
              <a:t>results  </a:t>
            </a:r>
            <a:r>
              <a:rPr sz="1280" spc="75" dirty="0">
                <a:latin typeface="Times New Roman"/>
                <a:cs typeface="Times New Roman"/>
              </a:rPr>
              <a:t>Server </a:t>
            </a:r>
            <a:r>
              <a:rPr sz="1280" spc="44" dirty="0">
                <a:latin typeface="Times New Roman"/>
                <a:cs typeface="Times New Roman"/>
              </a:rPr>
              <a:t>configuration</a:t>
            </a:r>
            <a:endParaRPr lang="en-US" sz="1280" spc="44" dirty="0">
              <a:latin typeface="Times New Roman"/>
              <a:cs typeface="Times New Roman"/>
            </a:endParaRPr>
          </a:p>
          <a:p>
            <a:pPr marL="11206" marR="4483">
              <a:lnSpc>
                <a:spcPct val="102800"/>
              </a:lnSpc>
              <a:spcBef>
                <a:spcPts val="80"/>
              </a:spcBef>
            </a:pPr>
            <a:r>
              <a:rPr lang="en-US" sz="1280" spc="44" dirty="0">
                <a:latin typeface="Times New Roman"/>
                <a:cs typeface="Times New Roman"/>
              </a:rPr>
              <a:t>S</a:t>
            </a:r>
            <a:r>
              <a:rPr sz="1280" spc="92" dirty="0">
                <a:latin typeface="Times New Roman"/>
                <a:cs typeface="Times New Roman"/>
              </a:rPr>
              <a:t>tandards</a:t>
            </a:r>
            <a:r>
              <a:rPr lang="en-US" sz="1280" spc="92" dirty="0">
                <a:latin typeface="Times New Roman"/>
                <a:cs typeface="Times New Roman"/>
              </a:rPr>
              <a:t> </a:t>
            </a:r>
            <a:r>
              <a:rPr sz="1280" spc="67" dirty="0">
                <a:latin typeface="Times New Roman"/>
                <a:cs typeface="Times New Roman"/>
              </a:rPr>
              <a:t>compliance</a:t>
            </a:r>
            <a:endParaRPr sz="1280" dirty="0">
              <a:latin typeface="Times New Roman"/>
              <a:cs typeface="Times New Roman"/>
            </a:endParaRPr>
          </a:p>
          <a:p>
            <a:pPr marL="11206" marR="384372">
              <a:lnSpc>
                <a:spcPct val="102099"/>
              </a:lnSpc>
              <a:spcBef>
                <a:spcPts val="9"/>
              </a:spcBef>
            </a:pPr>
            <a:r>
              <a:rPr sz="1280" spc="31" dirty="0">
                <a:latin typeface="Times New Roman"/>
                <a:cs typeface="Times New Roman"/>
              </a:rPr>
              <a:t>IDS </a:t>
            </a:r>
            <a:r>
              <a:rPr sz="1280" spc="35" dirty="0">
                <a:latin typeface="Times New Roman"/>
                <a:cs typeface="Times New Roman"/>
              </a:rPr>
              <a:t>monitoring </a:t>
            </a:r>
            <a:r>
              <a:rPr sz="1280" spc="67" dirty="0">
                <a:latin typeface="Times New Roman"/>
                <a:cs typeface="Times New Roman"/>
              </a:rPr>
              <a:t>results  </a:t>
            </a:r>
            <a:r>
              <a:rPr sz="1280" spc="23" dirty="0">
                <a:latin typeface="Times New Roman"/>
                <a:cs typeface="Times New Roman"/>
              </a:rPr>
              <a:t>Firewall </a:t>
            </a:r>
            <a:r>
              <a:rPr sz="1280" spc="31" dirty="0">
                <a:latin typeface="Times New Roman"/>
                <a:cs typeface="Times New Roman"/>
              </a:rPr>
              <a:t>log </a:t>
            </a:r>
            <a:r>
              <a:rPr sz="1280" spc="67" dirty="0">
                <a:latin typeface="Times New Roman"/>
                <a:cs typeface="Times New Roman"/>
              </a:rPr>
              <a:t>analysis  </a:t>
            </a:r>
            <a:r>
              <a:rPr sz="1280" spc="92" dirty="0">
                <a:latin typeface="Times New Roman"/>
                <a:cs typeface="Times New Roman"/>
              </a:rPr>
              <a:t>Patch </a:t>
            </a:r>
            <a:r>
              <a:rPr sz="1280" spc="100" dirty="0">
                <a:latin typeface="Times New Roman"/>
                <a:cs typeface="Times New Roman"/>
              </a:rPr>
              <a:t>management</a:t>
            </a:r>
            <a:r>
              <a:rPr sz="1280" spc="-71" dirty="0">
                <a:latin typeface="Times New Roman"/>
                <a:cs typeface="Times New Roman"/>
              </a:rPr>
              <a:t> </a:t>
            </a:r>
            <a:r>
              <a:rPr sz="1280" spc="88" dirty="0">
                <a:latin typeface="Times New Roman"/>
                <a:cs typeface="Times New Roman"/>
              </a:rPr>
              <a:t>status</a:t>
            </a:r>
            <a:endParaRPr sz="1280" dirty="0">
              <a:latin typeface="Times New Roman"/>
              <a:cs typeface="Times New Roman"/>
            </a:endParaRPr>
          </a:p>
        </p:txBody>
      </p:sp>
      <p:pic>
        <p:nvPicPr>
          <p:cNvPr id="12" name="Picture 11" descr="A blackboard sign on a wall&#10;&#10;Description generated with very high confidence">
            <a:extLst>
              <a:ext uri="{FF2B5EF4-FFF2-40B4-BE49-F238E27FC236}">
                <a16:creationId xmlns:a16="http://schemas.microsoft.com/office/drawing/2014/main" id="{09E3F320-235C-48A2-897A-35BCA4AE6EB0}"/>
              </a:ext>
            </a:extLst>
          </p:cNvPr>
          <p:cNvPicPr>
            <a:picLocks noChangeAspect="1"/>
          </p:cNvPicPr>
          <p:nvPr/>
        </p:nvPicPr>
        <p:blipFill>
          <a:blip r:embed="rId3"/>
          <a:stretch>
            <a:fillRect/>
          </a:stretch>
        </p:blipFill>
        <p:spPr>
          <a:xfrm>
            <a:off x="9205225" y="649407"/>
            <a:ext cx="2339232" cy="3171493"/>
          </a:xfrm>
          <a:prstGeom prst="rect">
            <a:avLst/>
          </a:prstGeom>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Google Shape;1816;p242"/>
          <p:cNvSpPr txBox="1">
            <a:spLocks noGrp="1"/>
          </p:cNvSpPr>
          <p:nvPr>
            <p:ph type="title"/>
          </p:nvPr>
        </p:nvSpPr>
        <p:spPr>
          <a:xfrm>
            <a:off x="788223" y="848233"/>
            <a:ext cx="11360800" cy="763600"/>
          </a:xfrm>
          <a:prstGeom prst="rect">
            <a:avLst/>
          </a:prstGeom>
          <a:noFill/>
          <a:ln>
            <a:noFill/>
          </a:ln>
        </p:spPr>
        <p:txBody>
          <a:bodyPr spcFirstLastPara="1" vert="horz" wrap="square" lIns="121900" tIns="121900" rIns="121900" bIns="121900" rtlCol="0" anchor="t" anchorCtr="0">
            <a:noAutofit/>
          </a:bodyPr>
          <a:lstStyle/>
          <a:p>
            <a:r>
              <a:rPr lang="en-US" sz="2400" dirty="0"/>
              <a:t>Domain 3 Information Security Program Development and Management Review</a:t>
            </a:r>
            <a:endParaRPr sz="2400" dirty="0"/>
          </a:p>
        </p:txBody>
      </p:sp>
      <p:sp>
        <p:nvSpPr>
          <p:cNvPr id="1817" name="Google Shape;1817;p242"/>
          <p:cNvSpPr txBox="1">
            <a:spLocks noGrp="1"/>
          </p:cNvSpPr>
          <p:nvPr>
            <p:ph type="body" idx="1"/>
          </p:nvPr>
        </p:nvSpPr>
        <p:spPr>
          <a:xfrm>
            <a:off x="788223" y="1611833"/>
            <a:ext cx="8252000" cy="4953600"/>
          </a:xfrm>
          <a:prstGeom prst="rect">
            <a:avLst/>
          </a:prstGeom>
          <a:noFill/>
          <a:ln>
            <a:noFill/>
          </a:ln>
        </p:spPr>
        <p:txBody>
          <a:bodyPr spcFirstLastPara="1" vert="horz" wrap="square" lIns="121900" tIns="121900" rIns="121900" bIns="121900" rtlCol="0" anchor="t" anchorCtr="0">
            <a:noAutofit/>
          </a:bodyPr>
          <a:lstStyle/>
          <a:p>
            <a:pPr marR="920026" indent="-406390">
              <a:buClr>
                <a:schemeClr val="dk1"/>
              </a:buClr>
              <a:buSzPts val="1200"/>
            </a:pPr>
            <a:r>
              <a:rPr lang="en-US" sz="1600" dirty="0">
                <a:solidFill>
                  <a:schemeClr val="dk1"/>
                </a:solidFill>
              </a:rPr>
              <a:t>Information Security Concepts</a:t>
            </a:r>
          </a:p>
          <a:p>
            <a:pPr marR="920026" indent="-406390">
              <a:buClr>
                <a:schemeClr val="dk1"/>
              </a:buClr>
              <a:buSzPts val="1200"/>
            </a:pPr>
            <a:r>
              <a:rPr lang="en-US" sz="1600" dirty="0">
                <a:solidFill>
                  <a:schemeClr val="dk1"/>
                </a:solidFill>
              </a:rPr>
              <a:t>Information Security Frameworks</a:t>
            </a:r>
          </a:p>
          <a:p>
            <a:pPr marR="920026" lvl="1" indent="-406390">
              <a:spcBef>
                <a:spcPts val="0"/>
              </a:spcBef>
              <a:buClr>
                <a:schemeClr val="dk1"/>
              </a:buClr>
              <a:buSzPts val="1200"/>
              <a:buChar char="●"/>
            </a:pPr>
            <a:r>
              <a:rPr lang="en-US" sz="1600" dirty="0">
                <a:solidFill>
                  <a:schemeClr val="dk1"/>
                </a:solidFill>
              </a:rPr>
              <a:t>ISO 27001</a:t>
            </a:r>
          </a:p>
          <a:p>
            <a:pPr marR="920026" lvl="1" indent="-406390">
              <a:spcBef>
                <a:spcPts val="0"/>
              </a:spcBef>
              <a:buClr>
                <a:schemeClr val="dk1"/>
              </a:buClr>
              <a:buSzPts val="1200"/>
              <a:buChar char="●"/>
            </a:pPr>
            <a:r>
              <a:rPr lang="en-US" sz="1600" dirty="0">
                <a:solidFill>
                  <a:schemeClr val="dk1"/>
                </a:solidFill>
              </a:rPr>
              <a:t>COBIT</a:t>
            </a:r>
          </a:p>
          <a:p>
            <a:pPr marR="920026" indent="-406390">
              <a:buClr>
                <a:schemeClr val="dk1"/>
              </a:buClr>
              <a:buSzPts val="1200"/>
            </a:pPr>
            <a:r>
              <a:rPr lang="en-US" sz="1600" dirty="0">
                <a:solidFill>
                  <a:schemeClr val="dk1"/>
                </a:solidFill>
              </a:rPr>
              <a:t>Information Security Architecture</a:t>
            </a:r>
          </a:p>
          <a:p>
            <a:pPr marR="920026" indent="-406390">
              <a:buClr>
                <a:schemeClr val="dk1"/>
              </a:buClr>
              <a:buSzPts val="1200"/>
            </a:pPr>
            <a:r>
              <a:rPr lang="en-US" sz="1600" dirty="0">
                <a:solidFill>
                  <a:schemeClr val="dk1"/>
                </a:solidFill>
              </a:rPr>
              <a:t>Security Program Operations</a:t>
            </a:r>
          </a:p>
          <a:p>
            <a:pPr marR="920026" indent="-406390">
              <a:buClr>
                <a:schemeClr val="dk1"/>
              </a:buClr>
              <a:buSzPts val="1200"/>
            </a:pPr>
            <a:r>
              <a:rPr lang="en-US" sz="1600" dirty="0">
                <a:solidFill>
                  <a:schemeClr val="dk1"/>
                </a:solidFill>
              </a:rPr>
              <a:t>Third Party Governance</a:t>
            </a:r>
          </a:p>
          <a:p>
            <a:pPr marR="920026" indent="-406390">
              <a:buClr>
                <a:schemeClr val="dk1"/>
              </a:buClr>
              <a:buSzPts val="1200"/>
            </a:pPr>
            <a:r>
              <a:rPr lang="en-US" sz="1600" dirty="0">
                <a:solidFill>
                  <a:schemeClr val="dk1"/>
                </a:solidFill>
              </a:rPr>
              <a:t>Cloud Integration</a:t>
            </a:r>
          </a:p>
          <a:p>
            <a:pPr marR="920026" indent="-406390">
              <a:buClr>
                <a:schemeClr val="dk1"/>
              </a:buClr>
              <a:buSzPts val="1200"/>
            </a:pPr>
            <a:r>
              <a:rPr lang="en-US" sz="1600" dirty="0">
                <a:solidFill>
                  <a:schemeClr val="dk1"/>
                </a:solidFill>
              </a:rPr>
              <a:t>IT Service Management</a:t>
            </a:r>
          </a:p>
          <a:p>
            <a:pPr marR="920026" indent="-406390">
              <a:buClr>
                <a:schemeClr val="dk1"/>
              </a:buClr>
              <a:buSzPts val="1200"/>
            </a:pPr>
            <a:r>
              <a:rPr lang="en-US" sz="1600" dirty="0">
                <a:solidFill>
                  <a:schemeClr val="dk1"/>
                </a:solidFill>
              </a:rPr>
              <a:t>Control Integration</a:t>
            </a:r>
          </a:p>
          <a:p>
            <a:pPr marR="920026" indent="-406390">
              <a:buClr>
                <a:schemeClr val="dk1"/>
              </a:buClr>
              <a:buSzPts val="1200"/>
            </a:pPr>
            <a:r>
              <a:rPr lang="en-US" sz="1600" dirty="0">
                <a:solidFill>
                  <a:schemeClr val="dk1"/>
                </a:solidFill>
              </a:rPr>
              <a:t>Policies, Procedures, Standards, Guidelines</a:t>
            </a:r>
          </a:p>
          <a:p>
            <a:pPr marR="920026" indent="-406390">
              <a:buClr>
                <a:schemeClr val="dk1"/>
              </a:buClr>
              <a:buSzPts val="1200"/>
            </a:pPr>
            <a:r>
              <a:rPr lang="en-US" sz="1600" dirty="0">
                <a:solidFill>
                  <a:schemeClr val="dk1"/>
                </a:solidFill>
              </a:rPr>
              <a:t>Certification and Accreditation/Authorization</a:t>
            </a:r>
          </a:p>
          <a:p>
            <a:pPr marR="920026" indent="-406390">
              <a:buClr>
                <a:schemeClr val="dk1"/>
              </a:buClr>
              <a:buSzPts val="1200"/>
            </a:pPr>
            <a:r>
              <a:rPr lang="en-US" sz="1600" dirty="0">
                <a:solidFill>
                  <a:schemeClr val="dk1"/>
                </a:solidFill>
              </a:rPr>
              <a:t>Metrics and Monitoring</a:t>
            </a:r>
            <a:endParaRPr sz="1600" dirty="0">
              <a:solidFill>
                <a:schemeClr val="dk1"/>
              </a:solidFill>
            </a:endParaRPr>
          </a:p>
        </p:txBody>
      </p:sp>
      <p:sp>
        <p:nvSpPr>
          <p:cNvPr id="2" name="Slide Number Placeholder 1">
            <a:extLst>
              <a:ext uri="{FF2B5EF4-FFF2-40B4-BE49-F238E27FC236}">
                <a16:creationId xmlns:a16="http://schemas.microsoft.com/office/drawing/2014/main" id="{C9B2360D-A1D9-4CF1-A37C-D615E6CD1B6C}"/>
              </a:ext>
            </a:extLst>
          </p:cNvPr>
          <p:cNvSpPr>
            <a:spLocks noGrp="1"/>
          </p:cNvSpPr>
          <p:nvPr>
            <p:ph type="sldNum" idx="12"/>
          </p:nvPr>
        </p:nvSpPr>
        <p:spPr/>
        <p:txBody>
          <a:bodyPr/>
          <a:lstStyle/>
          <a:p>
            <a:fld id="{00000000-1234-1234-1234-123412341234}" type="slidenum">
              <a:rPr lang="en-US" smtClean="0"/>
              <a:pPr/>
              <a:t>259</a:t>
            </a:fld>
            <a:endParaRPr lang="en-US"/>
          </a:p>
        </p:txBody>
      </p:sp>
    </p:spTree>
    <p:extLst>
      <p:ext uri="{BB962C8B-B14F-4D97-AF65-F5344CB8AC3E}">
        <p14:creationId xmlns:p14="http://schemas.microsoft.com/office/powerpoint/2010/main" val="3824907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1"/>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200" dirty="0">
                <a:latin typeface="Arial" panose="020B0604020202020204" pitchFamily="34" charset="0"/>
                <a:ea typeface="Assistant ExtraBold"/>
              </a:rPr>
              <a:t>Six Basic Outcomes of Effective Security Governance </a:t>
            </a:r>
            <a:endParaRPr sz="3200" dirty="0">
              <a:latin typeface="Arial" panose="020B0604020202020204" pitchFamily="34" charset="0"/>
              <a:ea typeface="Assistant ExtraBold"/>
            </a:endParaRPr>
          </a:p>
        </p:txBody>
      </p:sp>
      <p:sp>
        <p:nvSpPr>
          <p:cNvPr id="540" name="Google Shape;540;p51"/>
          <p:cNvSpPr txBox="1">
            <a:spLocks noGrp="1"/>
          </p:cNvSpPr>
          <p:nvPr>
            <p:ph idx="1"/>
          </p:nvPr>
        </p:nvSpPr>
        <p:spPr>
          <a:xfrm>
            <a:off x="838200" y="2052556"/>
            <a:ext cx="10515600" cy="4351338"/>
          </a:xfrm>
          <a:prstGeom prst="rect">
            <a:avLst/>
          </a:prstGeom>
          <a:noFill/>
          <a:ln>
            <a:noFill/>
          </a:ln>
        </p:spPr>
        <p:txBody>
          <a:bodyPr spcFirstLastPara="1" vert="horz" wrap="square" lIns="121900" tIns="121900" rIns="121900" bIns="121900" rtlCol="0" anchor="t" anchorCtr="0">
            <a:noAutofit/>
          </a:bodyPr>
          <a:lstStyle/>
          <a:p>
            <a:pPr marL="391637" marR="22413" indent="-380990">
              <a:spcBef>
                <a:spcPts val="75"/>
              </a:spcBef>
            </a:pPr>
            <a:r>
              <a:rPr lang="en-US" dirty="0"/>
              <a:t>Strategy Alignment</a:t>
            </a:r>
            <a:endParaRPr dirty="0"/>
          </a:p>
          <a:p>
            <a:pPr marL="391637" marR="22413" indent="-380990">
              <a:spcBef>
                <a:spcPts val="75"/>
              </a:spcBef>
            </a:pPr>
            <a:r>
              <a:rPr lang="en-US" dirty="0"/>
              <a:t>Risk Management</a:t>
            </a:r>
            <a:endParaRPr dirty="0"/>
          </a:p>
          <a:p>
            <a:pPr marL="391637" marR="22413" indent="-380990">
              <a:spcBef>
                <a:spcPts val="75"/>
              </a:spcBef>
            </a:pPr>
            <a:r>
              <a:rPr lang="en-US" dirty="0"/>
              <a:t>Value Delivery</a:t>
            </a:r>
            <a:endParaRPr dirty="0"/>
          </a:p>
          <a:p>
            <a:pPr marL="391637" marR="22413" indent="-380990">
              <a:spcBef>
                <a:spcPts val="75"/>
              </a:spcBef>
            </a:pPr>
            <a:r>
              <a:rPr lang="en-US" dirty="0"/>
              <a:t>Resource Management</a:t>
            </a:r>
            <a:endParaRPr dirty="0"/>
          </a:p>
          <a:p>
            <a:pPr marL="391637" marR="22413" indent="-380990">
              <a:spcBef>
                <a:spcPts val="75"/>
              </a:spcBef>
            </a:pPr>
            <a:r>
              <a:rPr lang="en-US" dirty="0"/>
              <a:t>Performance Measurement</a:t>
            </a:r>
            <a:endParaRPr dirty="0"/>
          </a:p>
          <a:p>
            <a:pPr marL="391637" marR="22413" indent="-380990">
              <a:spcBef>
                <a:spcPts val="75"/>
              </a:spcBef>
            </a:pPr>
            <a:r>
              <a:rPr lang="en-US" dirty="0"/>
              <a:t>Integration</a:t>
            </a:r>
            <a:endParaRPr dirty="0"/>
          </a:p>
          <a:p>
            <a:pPr marL="391637" marR="22413" indent="-296326">
              <a:spcBef>
                <a:spcPts val="75"/>
              </a:spcBef>
              <a:buNone/>
            </a:pPr>
            <a:endParaRPr dirty="0"/>
          </a:p>
          <a:p>
            <a:pPr marL="10645" marR="253260" indent="0">
              <a:spcBef>
                <a:spcPts val="92"/>
              </a:spcBef>
              <a:buNone/>
            </a:pPr>
            <a:endParaRPr dirty="0"/>
          </a:p>
          <a:p>
            <a:pPr marL="10645" marR="253260" indent="0">
              <a:spcBef>
                <a:spcPts val="92"/>
              </a:spcBef>
              <a:buNone/>
            </a:pPr>
            <a:endParaRPr dirty="0"/>
          </a:p>
        </p:txBody>
      </p:sp>
      <p:sp>
        <p:nvSpPr>
          <p:cNvPr id="2" name="Slide Number Placeholder 1">
            <a:extLst>
              <a:ext uri="{FF2B5EF4-FFF2-40B4-BE49-F238E27FC236}">
                <a16:creationId xmlns:a16="http://schemas.microsoft.com/office/drawing/2014/main" id="{44F73287-DFBE-4D37-A502-8055347BC579}"/>
              </a:ext>
            </a:extLst>
          </p:cNvPr>
          <p:cNvSpPr>
            <a:spLocks noGrp="1"/>
          </p:cNvSpPr>
          <p:nvPr>
            <p:ph type="sldNum" sz="quarter" idx="12"/>
          </p:nvPr>
        </p:nvSpPr>
        <p:spPr/>
        <p:txBody>
          <a:bodyPr/>
          <a:lstStyle/>
          <a:p>
            <a:fld id="{00000000-1234-1234-1234-123412341234}" type="slidenum">
              <a:rPr lang="en-US" smtClean="0"/>
              <a:pPr/>
              <a:t>26</a:t>
            </a:fld>
            <a:endParaRPr lang="en-US"/>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2463"/>
        <p:cNvGrpSpPr/>
        <p:nvPr/>
      </p:nvGrpSpPr>
      <p:grpSpPr>
        <a:xfrm>
          <a:off x="0" y="0"/>
          <a:ext cx="0" cy="0"/>
          <a:chOff x="0" y="0"/>
          <a:chExt cx="0" cy="0"/>
        </a:xfrm>
      </p:grpSpPr>
      <p:sp>
        <p:nvSpPr>
          <p:cNvPr id="2464" name="Google Shape;2464;p332"/>
          <p:cNvSpPr txBox="1"/>
          <p:nvPr/>
        </p:nvSpPr>
        <p:spPr>
          <a:xfrm>
            <a:off x="3531180" y="2625701"/>
            <a:ext cx="3589200" cy="1639600"/>
          </a:xfrm>
          <a:prstGeom prst="rect">
            <a:avLst/>
          </a:prstGeom>
          <a:noFill/>
          <a:ln>
            <a:noFill/>
          </a:ln>
        </p:spPr>
        <p:txBody>
          <a:bodyPr spcFirstLastPara="1" wrap="square" lIns="0" tIns="5033" rIns="0" bIns="0" anchor="t" anchorCtr="0">
            <a:noAutofit/>
          </a:bodyPr>
          <a:lstStyle/>
          <a:p>
            <a:pPr marL="11205" marR="4481" indent="-11205" algn="ctr">
              <a:lnSpc>
                <a:spcPct val="101000"/>
              </a:lnSpc>
            </a:pPr>
            <a:endParaRPr sz="3573" dirty="0">
              <a:solidFill>
                <a:srgbClr val="000000"/>
              </a:solidFill>
              <a:latin typeface="Times New Roman"/>
              <a:ea typeface="Times New Roman"/>
              <a:cs typeface="Times New Roman"/>
              <a:sym typeface="Times New Roman"/>
            </a:endParaRPr>
          </a:p>
        </p:txBody>
      </p:sp>
      <p:sp>
        <p:nvSpPr>
          <p:cNvPr id="2465" name="Google Shape;2465;p332"/>
          <p:cNvSpPr txBox="1">
            <a:spLocks noGrp="1"/>
          </p:cNvSpPr>
          <p:nvPr>
            <p:ph type="title"/>
          </p:nvPr>
        </p:nvSpPr>
        <p:spPr>
          <a:xfrm>
            <a:off x="1367081" y="1725922"/>
            <a:ext cx="10126025" cy="2852737"/>
          </a:xfrm>
          <a:prstGeom prst="rect">
            <a:avLst/>
          </a:prstGeom>
        </p:spPr>
        <p:txBody>
          <a:bodyPr spcFirstLastPara="1" vert="horz" wrap="square" lIns="121900" tIns="121900" rIns="121900" bIns="121900" rtlCol="0" anchor="ctr" anchorCtr="0">
            <a:noAutofit/>
          </a:bodyPr>
          <a:lstStyle/>
          <a:p>
            <a:r>
              <a:rPr lang="en-US" dirty="0"/>
              <a:t>Review Questions</a:t>
            </a:r>
            <a:endParaRPr dirty="0"/>
          </a:p>
        </p:txBody>
      </p:sp>
      <p:sp>
        <p:nvSpPr>
          <p:cNvPr id="2" name="Slide Number Placeholder 1">
            <a:extLst>
              <a:ext uri="{FF2B5EF4-FFF2-40B4-BE49-F238E27FC236}">
                <a16:creationId xmlns:a16="http://schemas.microsoft.com/office/drawing/2014/main" id="{B6CFDA4F-F603-4674-B480-941279C50674}"/>
              </a:ext>
            </a:extLst>
          </p:cNvPr>
          <p:cNvSpPr>
            <a:spLocks noGrp="1"/>
          </p:cNvSpPr>
          <p:nvPr>
            <p:ph type="sldNum" sz="quarter" idx="12"/>
          </p:nvPr>
        </p:nvSpPr>
        <p:spPr/>
        <p:txBody>
          <a:bodyPr/>
          <a:lstStyle/>
          <a:p>
            <a:fld id="{00000000-1234-1234-1234-123412341234}" type="slidenum">
              <a:rPr lang="en-US" smtClean="0"/>
              <a:pPr/>
              <a:t>260</a:t>
            </a:fld>
            <a:endParaRPr lang="en-US"/>
          </a:p>
        </p:txBody>
      </p:sp>
    </p:spTree>
    <p:extLst>
      <p:ext uri="{BB962C8B-B14F-4D97-AF65-F5344CB8AC3E}">
        <p14:creationId xmlns:p14="http://schemas.microsoft.com/office/powerpoint/2010/main" val="395641105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1245-0D28-4125-B92A-7506F836FA2B}"/>
              </a:ext>
            </a:extLst>
          </p:cNvPr>
          <p:cNvSpPr>
            <a:spLocks noGrp="1"/>
          </p:cNvSpPr>
          <p:nvPr>
            <p:ph type="title"/>
          </p:nvPr>
        </p:nvSpPr>
        <p:spPr/>
        <p:txBody>
          <a:bodyPr/>
          <a:lstStyle/>
          <a:p>
            <a:r>
              <a:rPr lang="en-US" dirty="0"/>
              <a:t>Review Question 1</a:t>
            </a:r>
          </a:p>
        </p:txBody>
      </p:sp>
      <p:sp>
        <p:nvSpPr>
          <p:cNvPr id="7" name="Text Placeholder 6">
            <a:extLst>
              <a:ext uri="{FF2B5EF4-FFF2-40B4-BE49-F238E27FC236}">
                <a16:creationId xmlns:a16="http://schemas.microsoft.com/office/drawing/2014/main" id="{08819ED6-5A93-44AF-B679-DA730054232D}"/>
              </a:ext>
            </a:extLst>
          </p:cNvPr>
          <p:cNvSpPr>
            <a:spLocks noGrp="1"/>
          </p:cNvSpPr>
          <p:nvPr>
            <p:ph idx="1"/>
          </p:nvPr>
        </p:nvSpPr>
        <p:spPr/>
        <p:txBody>
          <a:bodyPr/>
          <a:lstStyle/>
          <a:p>
            <a:pPr marL="220128" indent="0">
              <a:lnSpc>
                <a:spcPct val="107000"/>
              </a:lnSpc>
              <a:buNone/>
            </a:pPr>
            <a:r>
              <a:rPr lang="en-US" dirty="0">
                <a:latin typeface="+mn-lt"/>
                <a:ea typeface="Calibri" panose="020F0502020204030204" pitchFamily="34" charset="0"/>
                <a:cs typeface="Times New Roman" panose="02020603050405020304" pitchFamily="18" charset="0"/>
              </a:rPr>
              <a:t>When contracting with an outsourcer to provide security administration, the MOST important contractual element is the:</a:t>
            </a:r>
          </a:p>
          <a:p>
            <a:pPr marL="829713" lvl="1" indent="0">
              <a:lnSpc>
                <a:spcPct val="107000"/>
              </a:lnSpc>
              <a:buNone/>
            </a:pPr>
            <a:r>
              <a:rPr lang="en-US" sz="2647" dirty="0">
                <a:solidFill>
                  <a:schemeClr val="dk1"/>
                </a:solidFill>
                <a:latin typeface="+mn-lt"/>
                <a:ea typeface="Calibri" panose="020F0502020204030204" pitchFamily="34" charset="0"/>
                <a:cs typeface="Times New Roman" panose="02020603050405020304" pitchFamily="18" charset="0"/>
                <a:sym typeface="Times New Roman"/>
              </a:rPr>
              <a:t>A. right-to-terminate clause.</a:t>
            </a:r>
          </a:p>
          <a:p>
            <a:pPr marL="829713" lvl="1" indent="0">
              <a:lnSpc>
                <a:spcPct val="107000"/>
              </a:lnSpc>
              <a:buNone/>
            </a:pPr>
            <a:r>
              <a:rPr lang="en-US" sz="2647" dirty="0">
                <a:solidFill>
                  <a:schemeClr val="dk1"/>
                </a:solidFill>
                <a:latin typeface="+mn-lt"/>
                <a:ea typeface="Calibri" panose="020F0502020204030204" pitchFamily="34" charset="0"/>
                <a:cs typeface="Times New Roman" panose="02020603050405020304" pitchFamily="18" charset="0"/>
                <a:sym typeface="Times New Roman"/>
              </a:rPr>
              <a:t>B. limitations of liability.</a:t>
            </a:r>
          </a:p>
          <a:p>
            <a:pPr marL="829713" lvl="1" indent="0">
              <a:lnSpc>
                <a:spcPct val="107000"/>
              </a:lnSpc>
              <a:buNone/>
            </a:pPr>
            <a:r>
              <a:rPr lang="en-US" sz="2647" dirty="0">
                <a:solidFill>
                  <a:schemeClr val="dk1"/>
                </a:solidFill>
                <a:latin typeface="+mn-lt"/>
                <a:ea typeface="Calibri" panose="020F0502020204030204" pitchFamily="34" charset="0"/>
                <a:cs typeface="Times New Roman" panose="02020603050405020304" pitchFamily="18" charset="0"/>
                <a:sym typeface="Times New Roman"/>
              </a:rPr>
              <a:t>C. service level agreement (SLA) </a:t>
            </a:r>
          </a:p>
          <a:p>
            <a:pPr marL="829713" lvl="1" indent="0">
              <a:lnSpc>
                <a:spcPct val="107000"/>
              </a:lnSpc>
              <a:buNone/>
            </a:pPr>
            <a:r>
              <a:rPr lang="en-US" sz="2647" dirty="0">
                <a:solidFill>
                  <a:schemeClr val="dk1"/>
                </a:solidFill>
                <a:latin typeface="+mn-lt"/>
                <a:ea typeface="Calibri" panose="020F0502020204030204" pitchFamily="34" charset="0"/>
                <a:cs typeface="Times New Roman" panose="02020603050405020304" pitchFamily="18" charset="0"/>
                <a:sym typeface="Times New Roman"/>
              </a:rPr>
              <a:t>D. financial penalties clause.</a:t>
            </a:r>
          </a:p>
          <a:p>
            <a:endParaRPr lang="en-US" dirty="0"/>
          </a:p>
        </p:txBody>
      </p:sp>
      <p:sp>
        <p:nvSpPr>
          <p:cNvPr id="8" name="TextBox 7">
            <a:extLst>
              <a:ext uri="{FF2B5EF4-FFF2-40B4-BE49-F238E27FC236}">
                <a16:creationId xmlns:a16="http://schemas.microsoft.com/office/drawing/2014/main" id="{FA09C5AC-3BBD-4F7D-A7BE-CF39C450717C}"/>
              </a:ext>
            </a:extLst>
          </p:cNvPr>
          <p:cNvSpPr txBox="1"/>
          <p:nvPr/>
        </p:nvSpPr>
        <p:spPr>
          <a:xfrm>
            <a:off x="1032164" y="4807527"/>
            <a:ext cx="10127672" cy="1569660"/>
          </a:xfrm>
          <a:prstGeom prst="rect">
            <a:avLst/>
          </a:prstGeom>
          <a:noFill/>
        </p:spPr>
        <p:txBody>
          <a:bodyPr wrap="square" rtlCol="0">
            <a:spAutoFit/>
          </a:bodyPr>
          <a:lstStyle/>
          <a:p>
            <a:r>
              <a:rPr lang="en-US" sz="2400" dirty="0"/>
              <a:t>Service level agreements (SLAs) provide metrics to which outsourcing firms can be held accountable. This is more important than a limitation on the outsourcing firm's liability, a right-to terminate clause or a hold- harmless agreement which involves liabilities to third parties.</a:t>
            </a:r>
          </a:p>
        </p:txBody>
      </p:sp>
    </p:spTree>
    <p:extLst>
      <p:ext uri="{BB962C8B-B14F-4D97-AF65-F5344CB8AC3E}">
        <p14:creationId xmlns:p14="http://schemas.microsoft.com/office/powerpoint/2010/main" val="19201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1CB50-8007-455B-AB1D-72D76D380634}"/>
              </a:ext>
            </a:extLst>
          </p:cNvPr>
          <p:cNvSpPr>
            <a:spLocks noGrp="1"/>
          </p:cNvSpPr>
          <p:nvPr>
            <p:ph type="title"/>
          </p:nvPr>
        </p:nvSpPr>
        <p:spPr/>
        <p:txBody>
          <a:bodyPr>
            <a:normAutofit fontScale="90000"/>
          </a:bodyPr>
          <a:lstStyle/>
          <a:p>
            <a:r>
              <a:rPr lang="en-US" dirty="0"/>
              <a:t>Review Question 2</a:t>
            </a:r>
            <a:br>
              <a:rPr lang="en-US" dirty="0"/>
            </a:br>
            <a:endParaRPr lang="en-US" dirty="0"/>
          </a:p>
        </p:txBody>
      </p:sp>
      <p:sp>
        <p:nvSpPr>
          <p:cNvPr id="3" name="Text Placeholder 2">
            <a:extLst>
              <a:ext uri="{FF2B5EF4-FFF2-40B4-BE49-F238E27FC236}">
                <a16:creationId xmlns:a16="http://schemas.microsoft.com/office/drawing/2014/main" id="{21F381C6-B81E-4DFE-A60A-A6AB4343A75B}"/>
              </a:ext>
            </a:extLst>
          </p:cNvPr>
          <p:cNvSpPr>
            <a:spLocks noGrp="1"/>
          </p:cNvSpPr>
          <p:nvPr>
            <p:ph idx="1"/>
          </p:nvPr>
        </p:nvSpPr>
        <p:spPr/>
        <p:txBody>
          <a:bodyPr/>
          <a:lstStyle/>
          <a:p>
            <a:pPr marL="220128" indent="0">
              <a:lnSpc>
                <a:spcPct val="107000"/>
              </a:lnSpc>
              <a:buNone/>
            </a:pPr>
            <a:r>
              <a:rPr lang="en-US" dirty="0">
                <a:latin typeface="+mn-lt"/>
                <a:ea typeface="Calibri" panose="020F0502020204030204" pitchFamily="34" charset="0"/>
                <a:cs typeface="Times New Roman" panose="02020603050405020304" pitchFamily="18" charset="0"/>
              </a:rPr>
              <a:t>On which of the following should a firewall be placed?</a:t>
            </a:r>
          </a:p>
          <a:p>
            <a:pPr marL="829713" lvl="1" indent="0">
              <a:lnSpc>
                <a:spcPct val="107000"/>
              </a:lnSpc>
              <a:buNone/>
            </a:pPr>
            <a:r>
              <a:rPr lang="en-US" sz="2647" dirty="0">
                <a:solidFill>
                  <a:schemeClr val="dk1"/>
                </a:solidFill>
                <a:latin typeface="+mn-lt"/>
                <a:ea typeface="Calibri" panose="020F0502020204030204" pitchFamily="34" charset="0"/>
                <a:cs typeface="Times New Roman" panose="02020603050405020304" pitchFamily="18" charset="0"/>
                <a:sym typeface="Times New Roman"/>
              </a:rPr>
              <a:t>A. Web server</a:t>
            </a:r>
          </a:p>
          <a:p>
            <a:pPr marL="829713" lvl="1" indent="0">
              <a:lnSpc>
                <a:spcPct val="107000"/>
              </a:lnSpc>
              <a:buNone/>
            </a:pPr>
            <a:r>
              <a:rPr lang="en-US" sz="2647" dirty="0">
                <a:solidFill>
                  <a:schemeClr val="dk1"/>
                </a:solidFill>
                <a:latin typeface="+mn-lt"/>
                <a:ea typeface="Calibri" panose="020F0502020204030204" pitchFamily="34" charset="0"/>
                <a:cs typeface="Times New Roman" panose="02020603050405020304" pitchFamily="18" charset="0"/>
                <a:sym typeface="Times New Roman"/>
              </a:rPr>
              <a:t>B. Intrusion detection system (IDS) server</a:t>
            </a:r>
          </a:p>
          <a:p>
            <a:pPr marL="829713" lvl="1" indent="0">
              <a:lnSpc>
                <a:spcPct val="107000"/>
              </a:lnSpc>
              <a:buNone/>
            </a:pPr>
            <a:r>
              <a:rPr lang="en-US" sz="2647" dirty="0">
                <a:solidFill>
                  <a:schemeClr val="dk1"/>
                </a:solidFill>
                <a:latin typeface="+mn-lt"/>
                <a:ea typeface="Calibri" panose="020F0502020204030204" pitchFamily="34" charset="0"/>
                <a:cs typeface="Times New Roman" panose="02020603050405020304" pitchFamily="18" charset="0"/>
                <a:sym typeface="Times New Roman"/>
              </a:rPr>
              <a:t>C. Screened subnet</a:t>
            </a:r>
          </a:p>
          <a:p>
            <a:pPr marL="829713" lvl="1" indent="0">
              <a:lnSpc>
                <a:spcPct val="107000"/>
              </a:lnSpc>
              <a:buNone/>
            </a:pPr>
            <a:r>
              <a:rPr lang="en-US" sz="2647" dirty="0">
                <a:solidFill>
                  <a:schemeClr val="dk1"/>
                </a:solidFill>
                <a:latin typeface="+mn-lt"/>
                <a:ea typeface="Calibri" panose="020F0502020204030204" pitchFamily="34" charset="0"/>
                <a:cs typeface="Times New Roman" panose="02020603050405020304" pitchFamily="18" charset="0"/>
                <a:sym typeface="Times New Roman"/>
              </a:rPr>
              <a:t>D. Domain boundary</a:t>
            </a:r>
          </a:p>
          <a:p>
            <a:pPr marL="220128" indent="0">
              <a:lnSpc>
                <a:spcPct val="100000"/>
              </a:lnSpc>
              <a:buNone/>
            </a:pPr>
            <a:r>
              <a:rPr lang="en-US" sz="2133" dirty="0"/>
              <a:t>A firewall should be placed on a (security) domain boundary. Placing it on a web server or screened subnet, which is a demilitarized zone (DMZ), does not provide any protection. Since firewalls should be installed on hardened servers with minimal services enabled, it is inappropriate to have the firewall and the intrusion detection system (IDS) on the same physical device.</a:t>
            </a:r>
          </a:p>
          <a:p>
            <a:endParaRPr lang="en-US" sz="2133" dirty="0"/>
          </a:p>
        </p:txBody>
      </p:sp>
    </p:spTree>
    <p:extLst>
      <p:ext uri="{BB962C8B-B14F-4D97-AF65-F5344CB8AC3E}">
        <p14:creationId xmlns:p14="http://schemas.microsoft.com/office/powerpoint/2010/main" val="129326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5226-9597-435B-9F9E-C42292CE2790}"/>
              </a:ext>
            </a:extLst>
          </p:cNvPr>
          <p:cNvSpPr>
            <a:spLocks noGrp="1"/>
          </p:cNvSpPr>
          <p:nvPr>
            <p:ph type="title"/>
          </p:nvPr>
        </p:nvSpPr>
        <p:spPr/>
        <p:txBody>
          <a:bodyPr/>
          <a:lstStyle/>
          <a:p>
            <a:r>
              <a:rPr lang="en-US" dirty="0"/>
              <a:t>Review Question 3</a:t>
            </a:r>
          </a:p>
        </p:txBody>
      </p:sp>
      <p:sp>
        <p:nvSpPr>
          <p:cNvPr id="3" name="Text Placeholder 2">
            <a:extLst>
              <a:ext uri="{FF2B5EF4-FFF2-40B4-BE49-F238E27FC236}">
                <a16:creationId xmlns:a16="http://schemas.microsoft.com/office/drawing/2014/main" id="{69DE97FD-37B4-45A3-8BEB-538098A3C686}"/>
              </a:ext>
            </a:extLst>
          </p:cNvPr>
          <p:cNvSpPr>
            <a:spLocks noGrp="1"/>
          </p:cNvSpPr>
          <p:nvPr>
            <p:ph idx="1"/>
          </p:nvPr>
        </p:nvSpPr>
        <p:spPr/>
        <p:txBody>
          <a:bodyPr>
            <a:normAutofit fontScale="92500"/>
          </a:bodyPr>
          <a:lstStyle/>
          <a:p>
            <a:pPr marL="220128" indent="0">
              <a:lnSpc>
                <a:spcPct val="107000"/>
              </a:lnSpc>
              <a:spcBef>
                <a:spcPts val="800"/>
              </a:spcBef>
              <a:buNone/>
            </a:pPr>
            <a:r>
              <a:rPr lang="en-US" dirty="0">
                <a:latin typeface="+mn-lt"/>
                <a:ea typeface="Calibri" panose="020F0502020204030204" pitchFamily="34" charset="0"/>
                <a:cs typeface="Times New Roman" panose="02020603050405020304" pitchFamily="18" charset="0"/>
              </a:rPr>
              <a:t>When a proposed system change violates an existing security standard, the conflict would be BEST resolved by:</a:t>
            </a:r>
          </a:p>
          <a:p>
            <a:pPr marL="220128" indent="0">
              <a:lnSpc>
                <a:spcPct val="107000"/>
              </a:lnSpc>
              <a:spcBef>
                <a:spcPts val="800"/>
              </a:spcBef>
              <a:buNone/>
            </a:pPr>
            <a:r>
              <a:rPr lang="en-US" dirty="0">
                <a:latin typeface="+mn-lt"/>
                <a:ea typeface="Calibri" panose="020F0502020204030204" pitchFamily="34" charset="0"/>
                <a:cs typeface="Times New Roman" panose="02020603050405020304" pitchFamily="18" charset="0"/>
              </a:rPr>
              <a:t>A. calculating the residual risk</a:t>
            </a:r>
          </a:p>
          <a:p>
            <a:pPr marL="220128" indent="0">
              <a:lnSpc>
                <a:spcPct val="107000"/>
              </a:lnSpc>
              <a:spcBef>
                <a:spcPts val="800"/>
              </a:spcBef>
              <a:buNone/>
            </a:pPr>
            <a:r>
              <a:rPr lang="en-US" dirty="0">
                <a:latin typeface="+mn-lt"/>
                <a:ea typeface="Calibri" panose="020F0502020204030204" pitchFamily="34" charset="0"/>
                <a:cs typeface="Times New Roman" panose="02020603050405020304" pitchFamily="18" charset="0"/>
              </a:rPr>
              <a:t>B. enforcing the security standard.</a:t>
            </a:r>
          </a:p>
          <a:p>
            <a:pPr marL="220128" indent="0">
              <a:lnSpc>
                <a:spcPct val="107000"/>
              </a:lnSpc>
              <a:spcBef>
                <a:spcPts val="800"/>
              </a:spcBef>
              <a:buNone/>
            </a:pPr>
            <a:r>
              <a:rPr lang="en-US" dirty="0">
                <a:latin typeface="+mn-lt"/>
                <a:ea typeface="Calibri" panose="020F0502020204030204" pitchFamily="34" charset="0"/>
                <a:cs typeface="Times New Roman" panose="02020603050405020304" pitchFamily="18" charset="0"/>
              </a:rPr>
              <a:t>C. redesigning the system change.</a:t>
            </a:r>
          </a:p>
          <a:p>
            <a:pPr marL="220128" indent="0">
              <a:lnSpc>
                <a:spcPct val="107000"/>
              </a:lnSpc>
              <a:spcBef>
                <a:spcPts val="800"/>
              </a:spcBef>
              <a:buNone/>
            </a:pPr>
            <a:r>
              <a:rPr lang="en-US" dirty="0">
                <a:latin typeface="+mn-lt"/>
                <a:ea typeface="Calibri" panose="020F0502020204030204" pitchFamily="34" charset="0"/>
                <a:cs typeface="Times New Roman" panose="02020603050405020304" pitchFamily="18" charset="0"/>
              </a:rPr>
              <a:t>D. implementing mitigating controls.</a:t>
            </a:r>
          </a:p>
          <a:p>
            <a:pPr marL="220128" indent="0">
              <a:lnSpc>
                <a:spcPct val="100000"/>
              </a:lnSpc>
              <a:spcBef>
                <a:spcPts val="800"/>
              </a:spcBef>
              <a:buNone/>
            </a:pPr>
            <a:r>
              <a:rPr lang="en-US" sz="1867" dirty="0"/>
              <a:t>Decisions regarding security should always weigh the potential loss from a risk against the existing controls. Each situation is unique; therefore, it is not advisable to always decide in favor of enforcing a standard. Redesigning the proposed change might not always be the best option because it might not meet the business needs. Implementing additional controls might be an option, but this would be done after the residual risk is known.</a:t>
            </a:r>
          </a:p>
          <a:p>
            <a:pPr marL="220128" indent="0">
              <a:buNone/>
            </a:pPr>
            <a:endParaRPr lang="en-US" sz="1867" dirty="0"/>
          </a:p>
          <a:p>
            <a:endParaRPr lang="en-US" sz="1867" dirty="0"/>
          </a:p>
        </p:txBody>
      </p:sp>
    </p:spTree>
    <p:extLst>
      <p:ext uri="{BB962C8B-B14F-4D97-AF65-F5344CB8AC3E}">
        <p14:creationId xmlns:p14="http://schemas.microsoft.com/office/powerpoint/2010/main" val="176616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AF560-F4E0-409D-9378-7661077DFEBA}"/>
              </a:ext>
            </a:extLst>
          </p:cNvPr>
          <p:cNvSpPr>
            <a:spLocks noGrp="1"/>
          </p:cNvSpPr>
          <p:nvPr>
            <p:ph type="title"/>
          </p:nvPr>
        </p:nvSpPr>
        <p:spPr/>
        <p:txBody>
          <a:bodyPr/>
          <a:lstStyle/>
          <a:p>
            <a:r>
              <a:rPr lang="en-US" dirty="0"/>
              <a:t>Review Question 4</a:t>
            </a:r>
          </a:p>
        </p:txBody>
      </p:sp>
      <p:sp>
        <p:nvSpPr>
          <p:cNvPr id="3" name="Text Placeholder 2">
            <a:extLst>
              <a:ext uri="{FF2B5EF4-FFF2-40B4-BE49-F238E27FC236}">
                <a16:creationId xmlns:a16="http://schemas.microsoft.com/office/drawing/2014/main" id="{A5D61A9A-61F5-4175-AEA4-6CD00C5AD17B}"/>
              </a:ext>
            </a:extLst>
          </p:cNvPr>
          <p:cNvSpPr>
            <a:spLocks noGrp="1"/>
          </p:cNvSpPr>
          <p:nvPr>
            <p:ph idx="1"/>
          </p:nvPr>
        </p:nvSpPr>
        <p:spPr/>
        <p:txBody>
          <a:bodyPr>
            <a:normAutofit fontScale="92500" lnSpcReduction="10000"/>
          </a:bodyPr>
          <a:lstStyle/>
          <a:p>
            <a:pPr indent="0">
              <a:lnSpc>
                <a:spcPct val="107000"/>
              </a:lnSpc>
              <a:buNone/>
            </a:pPr>
            <a:r>
              <a:rPr lang="en-US" dirty="0">
                <a:latin typeface="+mn-lt"/>
                <a:cs typeface="Times New Roman" panose="02020603050405020304" pitchFamily="18" charset="0"/>
              </a:rPr>
              <a:t>An information security program should be sponsored by:</a:t>
            </a:r>
          </a:p>
          <a:p>
            <a:pPr indent="0">
              <a:lnSpc>
                <a:spcPct val="107000"/>
              </a:lnSpc>
              <a:buNone/>
            </a:pPr>
            <a:r>
              <a:rPr lang="en-US" dirty="0">
                <a:latin typeface="+mn-lt"/>
                <a:cs typeface="Times New Roman" panose="02020603050405020304" pitchFamily="18" charset="0"/>
              </a:rPr>
              <a:t>A. infrastructure management.</a:t>
            </a:r>
          </a:p>
          <a:p>
            <a:pPr indent="0">
              <a:lnSpc>
                <a:spcPct val="107000"/>
              </a:lnSpc>
              <a:buNone/>
            </a:pPr>
            <a:r>
              <a:rPr lang="en-US" dirty="0">
                <a:latin typeface="+mn-lt"/>
                <a:cs typeface="Times New Roman" panose="02020603050405020304" pitchFamily="18" charset="0"/>
              </a:rPr>
              <a:t>B. the corporate audit department.</a:t>
            </a:r>
          </a:p>
          <a:p>
            <a:pPr indent="0">
              <a:lnSpc>
                <a:spcPct val="107000"/>
              </a:lnSpc>
              <a:buNone/>
            </a:pPr>
            <a:r>
              <a:rPr lang="en-US" dirty="0">
                <a:latin typeface="+mn-lt"/>
                <a:cs typeface="Times New Roman" panose="02020603050405020304" pitchFamily="18" charset="0"/>
              </a:rPr>
              <a:t>C. key business process owners</a:t>
            </a:r>
          </a:p>
          <a:p>
            <a:pPr indent="0">
              <a:lnSpc>
                <a:spcPct val="107000"/>
              </a:lnSpc>
              <a:buNone/>
            </a:pPr>
            <a:r>
              <a:rPr lang="en-US" dirty="0">
                <a:latin typeface="+mn-lt"/>
                <a:cs typeface="Times New Roman" panose="02020603050405020304" pitchFamily="18" charset="0"/>
              </a:rPr>
              <a:t>D. information security management.</a:t>
            </a:r>
          </a:p>
          <a:p>
            <a:pPr marL="220128" indent="0">
              <a:lnSpc>
                <a:spcPct val="100000"/>
              </a:lnSpc>
              <a:spcBef>
                <a:spcPts val="800"/>
              </a:spcBef>
              <a:buNone/>
            </a:pPr>
            <a:r>
              <a:rPr lang="en-US" sz="1600" dirty="0"/>
              <a:t>The information security program should ideally be sponsored by business managers, as represented by key business process owners. Infrastructure management is not sufficiently independent and lacks the necessary knowledge regarding specific business requirements. A corporate audit department is not in as good a position to fully understand how an information security program needs to meet the needs of the business. Audit independence and objectivity will be lost, impeding traditional audit functions. Information security implements and executes the program. Although it should promote it at all levels, it cannot sponsor the effort due to insufficient operational knowledge and lack of proper authority. </a:t>
            </a:r>
          </a:p>
          <a:p>
            <a:pPr marL="220128" indent="0">
              <a:lnSpc>
                <a:spcPct val="100000"/>
              </a:lnSpc>
              <a:spcBef>
                <a:spcPts val="800"/>
              </a:spcBef>
              <a:buNone/>
            </a:pPr>
            <a:r>
              <a:rPr lang="en-US" sz="1600" dirty="0"/>
              <a:t> </a:t>
            </a:r>
          </a:p>
          <a:p>
            <a:endParaRPr lang="en-US" dirty="0">
              <a:latin typeface="+mn-lt"/>
              <a:cs typeface="Times New Roman" panose="02020603050405020304" pitchFamily="18" charset="0"/>
            </a:endParaRPr>
          </a:p>
        </p:txBody>
      </p:sp>
    </p:spTree>
    <p:extLst>
      <p:ext uri="{BB962C8B-B14F-4D97-AF65-F5344CB8AC3E}">
        <p14:creationId xmlns:p14="http://schemas.microsoft.com/office/powerpoint/2010/main" val="398363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D485B-8B47-4986-B19A-62BFE55BAC06}"/>
              </a:ext>
            </a:extLst>
          </p:cNvPr>
          <p:cNvSpPr>
            <a:spLocks noGrp="1"/>
          </p:cNvSpPr>
          <p:nvPr>
            <p:ph type="title"/>
          </p:nvPr>
        </p:nvSpPr>
        <p:spPr/>
        <p:txBody>
          <a:bodyPr/>
          <a:lstStyle/>
          <a:p>
            <a:r>
              <a:rPr lang="en-US" dirty="0"/>
              <a:t>Review Question 5</a:t>
            </a:r>
          </a:p>
        </p:txBody>
      </p:sp>
      <p:sp>
        <p:nvSpPr>
          <p:cNvPr id="3" name="Text Placeholder 2">
            <a:extLst>
              <a:ext uri="{FF2B5EF4-FFF2-40B4-BE49-F238E27FC236}">
                <a16:creationId xmlns:a16="http://schemas.microsoft.com/office/drawing/2014/main" id="{E7D4949C-FACD-4E94-AE1E-C8ABE6C68C63}"/>
              </a:ext>
            </a:extLst>
          </p:cNvPr>
          <p:cNvSpPr>
            <a:spLocks noGrp="1"/>
          </p:cNvSpPr>
          <p:nvPr>
            <p:ph idx="1"/>
          </p:nvPr>
        </p:nvSpPr>
        <p:spPr>
          <a:xfrm>
            <a:off x="646814" y="1832456"/>
            <a:ext cx="10515600" cy="4351338"/>
          </a:xfrm>
        </p:spPr>
        <p:txBody>
          <a:bodyPr>
            <a:normAutofit fontScale="92500" lnSpcReduction="10000"/>
          </a:bodyPr>
          <a:lstStyle/>
          <a:p>
            <a:pPr marL="220128" indent="0">
              <a:buNone/>
            </a:pPr>
            <a:r>
              <a:rPr lang="en-US" dirty="0"/>
              <a:t>Which of the following is MOST effective in preventing weaknesses from being introduced into existing production systems?</a:t>
            </a:r>
          </a:p>
          <a:p>
            <a:pPr marL="220128" indent="0">
              <a:buNone/>
            </a:pPr>
            <a:r>
              <a:rPr lang="en-US" b="1" dirty="0"/>
              <a:t>A. </a:t>
            </a:r>
            <a:r>
              <a:rPr lang="en-US" dirty="0"/>
              <a:t>Patch management</a:t>
            </a:r>
          </a:p>
          <a:p>
            <a:pPr marL="220128" indent="0">
              <a:buNone/>
            </a:pPr>
            <a:r>
              <a:rPr lang="en-US" b="1" dirty="0"/>
              <a:t>B. </a:t>
            </a:r>
            <a:r>
              <a:rPr lang="en-US" dirty="0"/>
              <a:t>Change management</a:t>
            </a:r>
          </a:p>
          <a:p>
            <a:pPr marL="220128" indent="0">
              <a:buNone/>
            </a:pPr>
            <a:r>
              <a:rPr lang="en-US" b="1" dirty="0"/>
              <a:t>C. </a:t>
            </a:r>
            <a:r>
              <a:rPr lang="en-US" dirty="0"/>
              <a:t>Security baselines</a:t>
            </a:r>
          </a:p>
          <a:p>
            <a:pPr marL="220128" indent="0">
              <a:buNone/>
            </a:pPr>
            <a:r>
              <a:rPr lang="en-US" b="1" dirty="0"/>
              <a:t>D. </a:t>
            </a:r>
            <a:r>
              <a:rPr lang="en-US" dirty="0"/>
              <a:t>Virus detection</a:t>
            </a:r>
          </a:p>
          <a:p>
            <a:pPr marL="220128" indent="0">
              <a:lnSpc>
                <a:spcPct val="100000"/>
              </a:lnSpc>
              <a:spcBef>
                <a:spcPts val="800"/>
              </a:spcBef>
              <a:buNone/>
            </a:pPr>
            <a:r>
              <a:rPr lang="en-US" sz="1867" dirty="0"/>
              <a:t>Change management controls the process of introducing changes to systems. This is often the point at which a weakness will be introduced. Patch management involves the correction of software weaknesses and would necessarily follow change management procedures. Security baselines provide minimum recommended settings and do not prevent introduction of control weaknesses. Virus detection is an effective tool but primarily focuses on malicious code from external sources, and only for those applications that are online.</a:t>
            </a:r>
          </a:p>
          <a:p>
            <a:pPr marL="0" indent="0">
              <a:buNone/>
            </a:pPr>
            <a:r>
              <a:rPr lang="en-US" dirty="0"/>
              <a:t> </a:t>
            </a:r>
          </a:p>
          <a:p>
            <a:pPr marL="220128" indent="0">
              <a:buNone/>
            </a:pPr>
            <a:endParaRPr lang="en-US" dirty="0"/>
          </a:p>
          <a:p>
            <a:endParaRPr lang="en-US" dirty="0"/>
          </a:p>
        </p:txBody>
      </p:sp>
    </p:spTree>
    <p:extLst>
      <p:ext uri="{BB962C8B-B14F-4D97-AF65-F5344CB8AC3E}">
        <p14:creationId xmlns:p14="http://schemas.microsoft.com/office/powerpoint/2010/main" val="173033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2463"/>
        <p:cNvGrpSpPr/>
        <p:nvPr/>
      </p:nvGrpSpPr>
      <p:grpSpPr>
        <a:xfrm>
          <a:off x="0" y="0"/>
          <a:ext cx="0" cy="0"/>
          <a:chOff x="0" y="0"/>
          <a:chExt cx="0" cy="0"/>
        </a:xfrm>
      </p:grpSpPr>
      <p:sp>
        <p:nvSpPr>
          <p:cNvPr id="2464" name="Google Shape;2464;p332"/>
          <p:cNvSpPr txBox="1"/>
          <p:nvPr/>
        </p:nvSpPr>
        <p:spPr>
          <a:xfrm>
            <a:off x="3531180" y="2625701"/>
            <a:ext cx="3589200" cy="1639600"/>
          </a:xfrm>
          <a:prstGeom prst="rect">
            <a:avLst/>
          </a:prstGeom>
          <a:noFill/>
          <a:ln>
            <a:noFill/>
          </a:ln>
        </p:spPr>
        <p:txBody>
          <a:bodyPr spcFirstLastPara="1" wrap="square" lIns="0" tIns="5033" rIns="0" bIns="0" anchor="t" anchorCtr="0">
            <a:noAutofit/>
          </a:bodyPr>
          <a:lstStyle/>
          <a:p>
            <a:pPr marL="11205" marR="4481" indent="-11205" algn="ctr">
              <a:lnSpc>
                <a:spcPct val="101000"/>
              </a:lnSpc>
            </a:pPr>
            <a:endParaRPr sz="3573" dirty="0">
              <a:solidFill>
                <a:srgbClr val="000000"/>
              </a:solidFill>
              <a:latin typeface="Times New Roman"/>
              <a:ea typeface="Times New Roman"/>
              <a:cs typeface="Times New Roman"/>
              <a:sym typeface="Times New Roman"/>
            </a:endParaRPr>
          </a:p>
        </p:txBody>
      </p:sp>
      <p:sp>
        <p:nvSpPr>
          <p:cNvPr id="2465" name="Google Shape;2465;p332"/>
          <p:cNvSpPr txBox="1">
            <a:spLocks noGrp="1"/>
          </p:cNvSpPr>
          <p:nvPr>
            <p:ph type="ctrTitle"/>
          </p:nvPr>
        </p:nvSpPr>
        <p:spPr>
          <a:prstGeom prst="rect">
            <a:avLst/>
          </a:prstGeom>
        </p:spPr>
        <p:txBody>
          <a:bodyPr spcFirstLastPara="1" vert="horz" wrap="square" lIns="121900" tIns="121900" rIns="121900" bIns="121900" rtlCol="0" anchor="ctr" anchorCtr="0">
            <a:noAutofit/>
          </a:bodyPr>
          <a:lstStyle/>
          <a:p>
            <a:r>
              <a:rPr lang="en-US" dirty="0"/>
              <a:t>Domain 4 </a:t>
            </a:r>
            <a:endParaRPr dirty="0"/>
          </a:p>
          <a:p>
            <a:r>
              <a:rPr lang="en-US" dirty="0"/>
              <a:t>Information Security</a:t>
            </a:r>
            <a:endParaRPr dirty="0"/>
          </a:p>
          <a:p>
            <a:r>
              <a:rPr lang="en-US" dirty="0"/>
              <a:t>Incident Management</a:t>
            </a:r>
            <a:endParaRPr dirty="0"/>
          </a:p>
        </p:txBody>
      </p:sp>
      <p:sp>
        <p:nvSpPr>
          <p:cNvPr id="2" name="Slide Number Placeholder 1">
            <a:extLst>
              <a:ext uri="{FF2B5EF4-FFF2-40B4-BE49-F238E27FC236}">
                <a16:creationId xmlns:a16="http://schemas.microsoft.com/office/drawing/2014/main" id="{B6CFDA4F-F603-4674-B480-941279C50674}"/>
              </a:ext>
            </a:extLst>
          </p:cNvPr>
          <p:cNvSpPr>
            <a:spLocks noGrp="1"/>
          </p:cNvSpPr>
          <p:nvPr>
            <p:ph type="sldNum" sz="quarter" idx="12"/>
          </p:nvPr>
        </p:nvSpPr>
        <p:spPr/>
        <p:txBody>
          <a:bodyPr/>
          <a:lstStyle/>
          <a:p>
            <a:fld id="{00000000-1234-1234-1234-123412341234}" type="slidenum">
              <a:rPr lang="en-US" smtClean="0"/>
              <a:pPr/>
              <a:t>266</a:t>
            </a:fld>
            <a:endParaRPr lang="en-US"/>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2469"/>
        <p:cNvGrpSpPr/>
        <p:nvPr/>
      </p:nvGrpSpPr>
      <p:grpSpPr>
        <a:xfrm>
          <a:off x="0" y="0"/>
          <a:ext cx="0" cy="0"/>
          <a:chOff x="0" y="0"/>
          <a:chExt cx="0" cy="0"/>
        </a:xfrm>
      </p:grpSpPr>
      <p:sp>
        <p:nvSpPr>
          <p:cNvPr id="2471" name="Google Shape;2471;p333"/>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pPr lvl="0"/>
            <a:r>
              <a:rPr lang="en-US" dirty="0"/>
              <a:t>Domain 4 Information Security Incident Management: Agenda</a:t>
            </a:r>
            <a:endParaRPr dirty="0"/>
          </a:p>
        </p:txBody>
      </p:sp>
      <p:sp>
        <p:nvSpPr>
          <p:cNvPr id="2470" name="Google Shape;2470;p333"/>
          <p:cNvSpPr txBox="1">
            <a:spLocks noGrp="1"/>
          </p:cNvSpPr>
          <p:nvPr>
            <p:ph idx="1"/>
          </p:nvPr>
        </p:nvSpPr>
        <p:spPr>
          <a:xfrm>
            <a:off x="510363" y="2161952"/>
            <a:ext cx="10338594" cy="4079181"/>
          </a:xfrm>
          <a:prstGeom prst="rect">
            <a:avLst/>
          </a:prstGeom>
          <a:noFill/>
          <a:ln>
            <a:noFill/>
          </a:ln>
        </p:spPr>
        <p:txBody>
          <a:bodyPr spcFirstLastPara="1" vert="horz" wrap="square" lIns="121900" tIns="121900" rIns="121900" bIns="121900" rtlCol="0" anchor="t" anchorCtr="0">
            <a:noAutofit/>
          </a:bodyPr>
          <a:lstStyle/>
          <a:p>
            <a:pPr marL="219641" marR="4481" indent="-217664">
              <a:lnSpc>
                <a:spcPct val="101499"/>
              </a:lnSpc>
              <a:buClr>
                <a:schemeClr val="dk1"/>
              </a:buClr>
              <a:buSzPts val="1400"/>
              <a:buFont typeface="Assistant"/>
              <a:buChar char="•"/>
            </a:pPr>
            <a:r>
              <a:rPr lang="en-US" sz="2000" dirty="0">
                <a:solidFill>
                  <a:schemeClr val="dk1"/>
                </a:solidFill>
                <a:latin typeface="Assistant"/>
                <a:ea typeface="Assistant"/>
                <a:cs typeface="Assistant"/>
                <a:sym typeface="Assistant"/>
              </a:rPr>
              <a:t>The goal of this domain is to develop and prepare the ability to plan,  respond and recover from disruptive events affecting our information  assets</a:t>
            </a:r>
          </a:p>
          <a:p>
            <a:pPr marL="829226" marR="4481" lvl="1" indent="-217664">
              <a:lnSpc>
                <a:spcPct val="101499"/>
              </a:lnSpc>
              <a:spcBef>
                <a:spcPts val="0"/>
              </a:spcBef>
              <a:buClr>
                <a:schemeClr val="dk1"/>
              </a:buClr>
              <a:buSzPts val="1400"/>
              <a:buFont typeface="Assistant"/>
              <a:buChar char="•"/>
            </a:pPr>
            <a:r>
              <a:rPr lang="en-US" sz="2000" dirty="0"/>
              <a:t>Making the Case for Incident Response Planning</a:t>
            </a:r>
          </a:p>
          <a:p>
            <a:pPr marL="829226" marR="4481" lvl="1" indent="-217664">
              <a:lnSpc>
                <a:spcPct val="101499"/>
              </a:lnSpc>
              <a:spcBef>
                <a:spcPts val="0"/>
              </a:spcBef>
              <a:buClr>
                <a:schemeClr val="dk1"/>
              </a:buClr>
              <a:buSzPts val="1400"/>
              <a:buFont typeface="Assistant"/>
              <a:buChar char="•"/>
            </a:pPr>
            <a:r>
              <a:rPr lang="en-US" sz="2000" dirty="0"/>
              <a:t>Incident Management Process Flow</a:t>
            </a:r>
          </a:p>
          <a:p>
            <a:pPr marL="829226" marR="4481" lvl="1" indent="-217664">
              <a:lnSpc>
                <a:spcPct val="101499"/>
              </a:lnSpc>
              <a:spcBef>
                <a:spcPts val="0"/>
              </a:spcBef>
              <a:buClr>
                <a:schemeClr val="dk1"/>
              </a:buClr>
              <a:buSzPts val="1400"/>
              <a:buFont typeface="Assistant"/>
              <a:buChar char="•"/>
            </a:pPr>
            <a:r>
              <a:rPr lang="en-US" sz="2000" dirty="0"/>
              <a:t>Developing the Incident Response Plan</a:t>
            </a:r>
          </a:p>
          <a:p>
            <a:pPr marL="829226" marR="4481" lvl="1" indent="-217664">
              <a:lnSpc>
                <a:spcPct val="101499"/>
              </a:lnSpc>
              <a:spcBef>
                <a:spcPts val="0"/>
              </a:spcBef>
              <a:buClr>
                <a:schemeClr val="dk1"/>
              </a:buClr>
              <a:buSzPts val="1400"/>
              <a:buFont typeface="Assistant"/>
              <a:buChar char="•"/>
            </a:pPr>
            <a:r>
              <a:rPr lang="en-US" sz="2000" dirty="0"/>
              <a:t>Incident Response Devices</a:t>
            </a:r>
          </a:p>
          <a:p>
            <a:pPr marL="829226" marR="4481" lvl="1" indent="-217664">
              <a:lnSpc>
                <a:spcPct val="101499"/>
              </a:lnSpc>
              <a:spcBef>
                <a:spcPts val="0"/>
              </a:spcBef>
              <a:buClr>
                <a:schemeClr val="dk1"/>
              </a:buClr>
              <a:buSzPts val="1400"/>
              <a:buFont typeface="Assistant"/>
              <a:buChar char="•"/>
            </a:pPr>
            <a:r>
              <a:rPr lang="en-US" sz="2000" dirty="0"/>
              <a:t>BCP Concepts</a:t>
            </a:r>
          </a:p>
          <a:p>
            <a:pPr marL="829226" marR="4481" lvl="1" indent="-217664">
              <a:lnSpc>
                <a:spcPct val="101499"/>
              </a:lnSpc>
              <a:spcBef>
                <a:spcPts val="0"/>
              </a:spcBef>
              <a:buClr>
                <a:schemeClr val="dk1"/>
              </a:buClr>
              <a:buSzPts val="1400"/>
              <a:buFont typeface="Assistant"/>
              <a:buChar char="•"/>
            </a:pPr>
            <a:r>
              <a:rPr lang="en-US" sz="2000" dirty="0">
                <a:solidFill>
                  <a:schemeClr val="dk1"/>
                </a:solidFill>
                <a:latin typeface="Assistant"/>
                <a:ea typeface="Assistant"/>
                <a:cs typeface="Assistant"/>
                <a:sym typeface="Assistant"/>
              </a:rPr>
              <a:t>BCP Frameworks</a:t>
            </a:r>
          </a:p>
          <a:p>
            <a:pPr marL="829226" marR="4481" lvl="1" indent="-217664">
              <a:lnSpc>
                <a:spcPct val="101499"/>
              </a:lnSpc>
              <a:spcBef>
                <a:spcPts val="0"/>
              </a:spcBef>
              <a:buClr>
                <a:schemeClr val="dk1"/>
              </a:buClr>
              <a:buSzPts val="1400"/>
              <a:buFont typeface="Assistant"/>
              <a:buChar char="•"/>
            </a:pPr>
            <a:r>
              <a:rPr lang="en-US" sz="2000" dirty="0">
                <a:solidFill>
                  <a:schemeClr val="dk1"/>
                </a:solidFill>
                <a:latin typeface="Assistant"/>
                <a:ea typeface="Assistant"/>
                <a:cs typeface="Assistant"/>
                <a:sym typeface="Assistant"/>
              </a:rPr>
              <a:t>Business Continuity Processes </a:t>
            </a:r>
          </a:p>
          <a:p>
            <a:pPr marL="829226" marR="4481" lvl="1" indent="-217664">
              <a:lnSpc>
                <a:spcPct val="101499"/>
              </a:lnSpc>
              <a:spcBef>
                <a:spcPts val="0"/>
              </a:spcBef>
              <a:buClr>
                <a:schemeClr val="dk1"/>
              </a:buClr>
              <a:buSzPts val="1400"/>
              <a:buFont typeface="Assistant"/>
              <a:buChar char="•"/>
            </a:pPr>
            <a:r>
              <a:rPr lang="en-US" sz="2000" dirty="0">
                <a:solidFill>
                  <a:schemeClr val="dk1"/>
                </a:solidFill>
                <a:latin typeface="Assistant"/>
                <a:ea typeface="Assistant"/>
                <a:cs typeface="Assistant"/>
                <a:sym typeface="Assistant"/>
              </a:rPr>
              <a:t>BCP Sub-Plans</a:t>
            </a:r>
          </a:p>
          <a:p>
            <a:pPr marL="829226" marR="4481" lvl="1" indent="-217664">
              <a:lnSpc>
                <a:spcPct val="101499"/>
              </a:lnSpc>
              <a:spcBef>
                <a:spcPts val="0"/>
              </a:spcBef>
              <a:buClr>
                <a:schemeClr val="dk1"/>
              </a:buClr>
              <a:buSzPts val="1400"/>
              <a:buFont typeface="Assistant"/>
              <a:buChar char="•"/>
            </a:pPr>
            <a:r>
              <a:rPr lang="en-US" sz="2000" dirty="0">
                <a:solidFill>
                  <a:schemeClr val="dk1"/>
                </a:solidFill>
                <a:latin typeface="Assistant"/>
                <a:ea typeface="Assistant"/>
                <a:cs typeface="Assistant"/>
                <a:sym typeface="Assistant"/>
              </a:rPr>
              <a:t>BCP Roles and Responsibilities  </a:t>
            </a:r>
            <a:endParaRPr sz="2000" dirty="0">
              <a:solidFill>
                <a:schemeClr val="dk1"/>
              </a:solidFill>
              <a:latin typeface="Assistant"/>
              <a:ea typeface="Assistant"/>
              <a:cs typeface="Assistant"/>
              <a:sym typeface="Assistant"/>
            </a:endParaRPr>
          </a:p>
          <a:p>
            <a:pPr marL="0" marR="22411" indent="0">
              <a:spcBef>
                <a:spcPts val="75"/>
              </a:spcBef>
              <a:buNone/>
            </a:pPr>
            <a:endParaRPr sz="2400" dirty="0">
              <a:solidFill>
                <a:schemeClr val="dk1"/>
              </a:solidFill>
              <a:latin typeface="Assistant"/>
              <a:ea typeface="Assistant"/>
              <a:cs typeface="Assistant"/>
              <a:sym typeface="Assistant"/>
            </a:endParaRPr>
          </a:p>
        </p:txBody>
      </p:sp>
      <p:sp>
        <p:nvSpPr>
          <p:cNvPr id="2" name="Slide Number Placeholder 1">
            <a:extLst>
              <a:ext uri="{FF2B5EF4-FFF2-40B4-BE49-F238E27FC236}">
                <a16:creationId xmlns:a16="http://schemas.microsoft.com/office/drawing/2014/main" id="{AB861D94-CB50-4BF8-A8BB-6340251AAA52}"/>
              </a:ext>
            </a:extLst>
          </p:cNvPr>
          <p:cNvSpPr>
            <a:spLocks noGrp="1"/>
          </p:cNvSpPr>
          <p:nvPr>
            <p:ph type="sldNum" sz="quarter" idx="12"/>
          </p:nvPr>
        </p:nvSpPr>
        <p:spPr/>
        <p:txBody>
          <a:bodyPr/>
          <a:lstStyle/>
          <a:p>
            <a:fld id="{00000000-1234-1234-1234-123412341234}" type="slidenum">
              <a:rPr lang="en-US" smtClean="0"/>
              <a:pPr/>
              <a:t>267</a:t>
            </a:fld>
            <a:endParaRPr lang="en-US"/>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0AEB7-B1E1-4E6B-A3E8-92D835BA8864}"/>
              </a:ext>
            </a:extLst>
          </p:cNvPr>
          <p:cNvSpPr>
            <a:spLocks noGrp="1"/>
          </p:cNvSpPr>
          <p:nvPr>
            <p:ph type="title"/>
          </p:nvPr>
        </p:nvSpPr>
        <p:spPr/>
        <p:txBody>
          <a:bodyPr/>
          <a:lstStyle/>
          <a:p>
            <a:r>
              <a:rPr lang="en-US" dirty="0"/>
              <a:t>Making the Case for Incident Response Planning</a:t>
            </a:r>
          </a:p>
        </p:txBody>
      </p:sp>
      <p:sp>
        <p:nvSpPr>
          <p:cNvPr id="4" name="Text Placeholder 3">
            <a:extLst>
              <a:ext uri="{FF2B5EF4-FFF2-40B4-BE49-F238E27FC236}">
                <a16:creationId xmlns:a16="http://schemas.microsoft.com/office/drawing/2014/main" id="{3D40D2B3-71C9-4873-8AB5-5BD6B3E82CD0}"/>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0BF51049-EB88-46EC-A574-FF7642DAC5A2}"/>
              </a:ext>
            </a:extLst>
          </p:cNvPr>
          <p:cNvSpPr>
            <a:spLocks noGrp="1"/>
          </p:cNvSpPr>
          <p:nvPr>
            <p:ph type="sldNum" sz="quarter" idx="12"/>
          </p:nvPr>
        </p:nvSpPr>
        <p:spPr/>
        <p:txBody>
          <a:bodyPr/>
          <a:lstStyle/>
          <a:p>
            <a:fld id="{00000000-1234-1234-1234-123412341234}" type="slidenum">
              <a:rPr lang="en-US" smtClean="0"/>
              <a:pPr/>
              <a:t>268</a:t>
            </a:fld>
            <a:endParaRPr lang="en-US"/>
          </a:p>
        </p:txBody>
      </p:sp>
    </p:spTree>
    <p:extLst>
      <p:ext uri="{BB962C8B-B14F-4D97-AF65-F5344CB8AC3E}">
        <p14:creationId xmlns:p14="http://schemas.microsoft.com/office/powerpoint/2010/main" val="298860197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sp>
        <p:nvSpPr>
          <p:cNvPr id="2605" name="Google Shape;2605;p353"/>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b="0" dirty="0">
                <a:latin typeface="+mn-lt"/>
              </a:rPr>
              <a:t>Security Incident Response Definitions</a:t>
            </a:r>
            <a:endParaRPr dirty="0">
              <a:latin typeface="+mn-lt"/>
              <a:ea typeface="Assistant ExtraBold"/>
            </a:endParaRPr>
          </a:p>
        </p:txBody>
      </p:sp>
      <p:sp>
        <p:nvSpPr>
          <p:cNvPr id="2604" name="Google Shape;2604;p353"/>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161929" indent="-423323">
              <a:buClr>
                <a:schemeClr val="dk1"/>
              </a:buClr>
              <a:buSzPts val="1400"/>
            </a:pPr>
            <a:r>
              <a:rPr lang="en-US" dirty="0">
                <a:solidFill>
                  <a:schemeClr val="dk1"/>
                </a:solidFill>
              </a:rPr>
              <a:t>Event: a Change in state</a:t>
            </a:r>
            <a:endParaRPr dirty="0">
              <a:solidFill>
                <a:schemeClr val="dk1"/>
              </a:solidFill>
            </a:endParaRPr>
          </a:p>
          <a:p>
            <a:pPr marR="4481" indent="-423323">
              <a:spcBef>
                <a:spcPts val="84"/>
              </a:spcBef>
              <a:buClr>
                <a:schemeClr val="dk1"/>
              </a:buClr>
              <a:buSzPts val="1400"/>
            </a:pPr>
            <a:r>
              <a:rPr lang="en-US" dirty="0">
                <a:solidFill>
                  <a:schemeClr val="dk1"/>
                </a:solidFill>
              </a:rPr>
              <a:t>Incident: An event or events that have a negative impact on the  company and its security</a:t>
            </a:r>
            <a:endParaRPr dirty="0">
              <a:solidFill>
                <a:schemeClr val="dk1"/>
              </a:solidFill>
            </a:endParaRPr>
          </a:p>
          <a:p>
            <a:pPr indent="-423323">
              <a:buClr>
                <a:schemeClr val="dk1"/>
              </a:buClr>
              <a:buSzPts val="1400"/>
            </a:pPr>
            <a:r>
              <a:rPr lang="en-US" dirty="0">
                <a:solidFill>
                  <a:schemeClr val="dk1"/>
                </a:solidFill>
              </a:rPr>
              <a:t>Incident  Handling:  Involves all the processes associated with addressing events and incidents.  </a:t>
            </a:r>
          </a:p>
          <a:p>
            <a:pPr indent="-423323">
              <a:buClr>
                <a:schemeClr val="dk1"/>
              </a:buClr>
              <a:buSzPts val="1400"/>
            </a:pPr>
            <a:r>
              <a:rPr lang="en-US" dirty="0">
                <a:solidFill>
                  <a:schemeClr val="dk1"/>
                </a:solidFill>
              </a:rPr>
              <a:t>Incident Response;  The last step of incident management, encompassing planning, coordination and appropriate mitigation, containment and recovery strategies</a:t>
            </a:r>
          </a:p>
          <a:p>
            <a:pPr indent="-423323">
              <a:buClr>
                <a:schemeClr val="dk1"/>
              </a:buClr>
              <a:buSzPts val="1400"/>
            </a:pPr>
            <a:endParaRPr lang="en-US" dirty="0">
              <a:solidFill>
                <a:schemeClr val="dk1"/>
              </a:solidFill>
            </a:endParaRPr>
          </a:p>
        </p:txBody>
      </p:sp>
      <p:sp>
        <p:nvSpPr>
          <p:cNvPr id="2" name="Slide Number Placeholder 1">
            <a:extLst>
              <a:ext uri="{FF2B5EF4-FFF2-40B4-BE49-F238E27FC236}">
                <a16:creationId xmlns:a16="http://schemas.microsoft.com/office/drawing/2014/main" id="{E9751445-007B-4834-90C6-BF0CB0577426}"/>
              </a:ext>
            </a:extLst>
          </p:cNvPr>
          <p:cNvSpPr>
            <a:spLocks noGrp="1"/>
          </p:cNvSpPr>
          <p:nvPr>
            <p:ph type="sldNum" sz="quarter" idx="12"/>
          </p:nvPr>
        </p:nvSpPr>
        <p:spPr/>
        <p:txBody>
          <a:bodyPr/>
          <a:lstStyle/>
          <a:p>
            <a:fld id="{00000000-1234-1234-1234-123412341234}" type="slidenum">
              <a:rPr lang="en-US" smtClean="0"/>
              <a:pPr/>
              <a:t>269</a:t>
            </a:fld>
            <a:endParaRPr lang="en-US"/>
          </a:p>
        </p:txBody>
      </p:sp>
    </p:spTree>
    <p:extLst>
      <p:ext uri="{BB962C8B-B14F-4D97-AF65-F5344CB8AC3E}">
        <p14:creationId xmlns:p14="http://schemas.microsoft.com/office/powerpoint/2010/main" val="3643799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2"/>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600" dirty="0">
                <a:latin typeface="Arial" panose="020B0604020202020204" pitchFamily="34" charset="0"/>
                <a:ea typeface="Assistant ExtraBold"/>
              </a:rPr>
              <a:t>Benefits of Information Security Governance </a:t>
            </a:r>
            <a:endParaRPr sz="3600" dirty="0">
              <a:latin typeface="Arial" panose="020B0604020202020204" pitchFamily="34" charset="0"/>
              <a:ea typeface="Assistant ExtraBold"/>
            </a:endParaRPr>
          </a:p>
        </p:txBody>
      </p:sp>
      <p:sp>
        <p:nvSpPr>
          <p:cNvPr id="546" name="Google Shape;546;p52"/>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10645" marR="22413" indent="0">
              <a:spcBef>
                <a:spcPts val="75"/>
              </a:spcBef>
              <a:buNone/>
            </a:pPr>
            <a:r>
              <a:rPr lang="en-US" dirty="0"/>
              <a:t>Effective information security governance can  offer many benefits to an organization,  including:</a:t>
            </a:r>
            <a:endParaRPr dirty="0"/>
          </a:p>
          <a:p>
            <a:pPr marL="391637" marR="22413" indent="-380990">
              <a:spcBef>
                <a:spcPts val="75"/>
              </a:spcBef>
            </a:pPr>
            <a:r>
              <a:rPr lang="en-US" dirty="0"/>
              <a:t>Compliance and protection from litigation or penalties</a:t>
            </a:r>
            <a:endParaRPr dirty="0"/>
          </a:p>
          <a:p>
            <a:pPr marL="391637" marR="22413" indent="-380990">
              <a:spcBef>
                <a:spcPts val="75"/>
              </a:spcBef>
            </a:pPr>
            <a:r>
              <a:rPr lang="en-US" dirty="0"/>
              <a:t>Cost savings through better risk management</a:t>
            </a:r>
            <a:endParaRPr dirty="0"/>
          </a:p>
          <a:p>
            <a:pPr marL="1001222" marR="22413" lvl="1" indent="-380990">
              <a:spcBef>
                <a:spcPts val="75"/>
              </a:spcBef>
            </a:pPr>
            <a:r>
              <a:rPr lang="en-US" dirty="0"/>
              <a:t>Efficient utilization of security investments that support  organization’s objectives</a:t>
            </a:r>
            <a:endParaRPr dirty="0"/>
          </a:p>
          <a:p>
            <a:pPr marL="391637" marR="22413" indent="-380990">
              <a:spcBef>
                <a:spcPts val="75"/>
              </a:spcBef>
            </a:pPr>
            <a:r>
              <a:rPr lang="en-US" dirty="0"/>
              <a:t>Reduced risks and potential business impacts to an acceptable level</a:t>
            </a:r>
            <a:endParaRPr dirty="0"/>
          </a:p>
          <a:p>
            <a:pPr marL="391637" marR="22413" indent="-380990">
              <a:spcBef>
                <a:spcPts val="75"/>
              </a:spcBef>
            </a:pPr>
            <a:r>
              <a:rPr lang="en-US" dirty="0"/>
              <a:t>Better oversight of systems and business operations</a:t>
            </a:r>
            <a:endParaRPr dirty="0"/>
          </a:p>
          <a:p>
            <a:pPr marL="391637" marR="22413" indent="-380990">
              <a:spcBef>
                <a:spcPts val="75"/>
              </a:spcBef>
            </a:pPr>
            <a:r>
              <a:rPr lang="en-US" dirty="0"/>
              <a:t>Opportunity to leverage new technologies to business advantage</a:t>
            </a:r>
            <a:endParaRPr dirty="0"/>
          </a:p>
          <a:p>
            <a:pPr marL="391637" marR="22413" indent="-380990">
              <a:spcBef>
                <a:spcPts val="75"/>
              </a:spcBef>
            </a:pPr>
            <a:r>
              <a:rPr lang="en-US" dirty="0"/>
              <a:t>Business value generated through the optimization o  security investments with organizational objectives</a:t>
            </a:r>
            <a:endParaRPr dirty="0"/>
          </a:p>
          <a:p>
            <a:pPr marL="1001222" marR="22413" lvl="1" indent="-296326">
              <a:spcBef>
                <a:spcPts val="75"/>
              </a:spcBef>
              <a:buNone/>
            </a:pPr>
            <a:endParaRPr dirty="0"/>
          </a:p>
          <a:p>
            <a:pPr marL="1001222" marR="22413" lvl="1" indent="-296326">
              <a:spcBef>
                <a:spcPts val="75"/>
              </a:spcBef>
              <a:buNone/>
            </a:pPr>
            <a:endParaRPr dirty="0"/>
          </a:p>
          <a:p>
            <a:pPr marL="1001222" marR="22413" lvl="1" indent="-296326">
              <a:spcBef>
                <a:spcPts val="75"/>
              </a:spcBef>
              <a:buNone/>
            </a:pPr>
            <a:endParaRPr dirty="0"/>
          </a:p>
          <a:p>
            <a:pPr marL="1001222" marR="22413" lvl="1" indent="-296326">
              <a:spcBef>
                <a:spcPts val="75"/>
              </a:spcBef>
              <a:buNone/>
            </a:pPr>
            <a:endParaRPr dirty="0"/>
          </a:p>
          <a:p>
            <a:pPr marL="1001222" marR="22413" lvl="1" indent="-296326">
              <a:spcBef>
                <a:spcPts val="75"/>
              </a:spcBef>
              <a:buNone/>
            </a:pPr>
            <a:endParaRPr dirty="0"/>
          </a:p>
          <a:p>
            <a:pPr marL="1001222" marR="22413" lvl="1" indent="-296326">
              <a:spcBef>
                <a:spcPts val="75"/>
              </a:spcBef>
              <a:buNone/>
            </a:pPr>
            <a:endParaRPr dirty="0"/>
          </a:p>
          <a:p>
            <a:pPr marL="391637" marR="22413" indent="-296326">
              <a:spcBef>
                <a:spcPts val="75"/>
              </a:spcBef>
              <a:buNone/>
            </a:pPr>
            <a:endParaRPr dirty="0"/>
          </a:p>
          <a:p>
            <a:pPr marL="391637" marR="22413" indent="-296326">
              <a:spcBef>
                <a:spcPts val="75"/>
              </a:spcBef>
              <a:buNone/>
            </a:pPr>
            <a:endParaRPr dirty="0"/>
          </a:p>
          <a:p>
            <a:pPr marL="10645" marR="253260" indent="0">
              <a:spcBef>
                <a:spcPts val="92"/>
              </a:spcBef>
              <a:buNone/>
            </a:pPr>
            <a:endParaRPr dirty="0"/>
          </a:p>
          <a:p>
            <a:pPr marL="10645" marR="253260" indent="0">
              <a:spcBef>
                <a:spcPts val="92"/>
              </a:spcBef>
              <a:buNone/>
            </a:pPr>
            <a:endParaRPr dirty="0"/>
          </a:p>
        </p:txBody>
      </p:sp>
      <p:sp>
        <p:nvSpPr>
          <p:cNvPr id="2" name="Slide Number Placeholder 1">
            <a:extLst>
              <a:ext uri="{FF2B5EF4-FFF2-40B4-BE49-F238E27FC236}">
                <a16:creationId xmlns:a16="http://schemas.microsoft.com/office/drawing/2014/main" id="{17DBF67A-2C06-40BF-A33B-A5B698BAB66B}"/>
              </a:ext>
            </a:extLst>
          </p:cNvPr>
          <p:cNvSpPr>
            <a:spLocks noGrp="1"/>
          </p:cNvSpPr>
          <p:nvPr>
            <p:ph type="sldNum" sz="quarter" idx="12"/>
          </p:nvPr>
        </p:nvSpPr>
        <p:spPr/>
        <p:txBody>
          <a:bodyPr/>
          <a:lstStyle/>
          <a:p>
            <a:fld id="{00000000-1234-1234-1234-123412341234}" type="slidenum">
              <a:rPr lang="en-US" smtClean="0"/>
              <a:pPr/>
              <a:t>27</a:t>
            </a:fld>
            <a:endParaRPr lang="en-US"/>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87FA3-E1C9-4D7F-8E09-E20C670B4279}"/>
              </a:ext>
            </a:extLst>
          </p:cNvPr>
          <p:cNvSpPr>
            <a:spLocks noGrp="1"/>
          </p:cNvSpPr>
          <p:nvPr>
            <p:ph type="title"/>
          </p:nvPr>
        </p:nvSpPr>
        <p:spPr/>
        <p:txBody>
          <a:bodyPr>
            <a:normAutofit fontScale="90000"/>
          </a:bodyPr>
          <a:lstStyle/>
          <a:p>
            <a:r>
              <a:rPr lang="en-US" dirty="0"/>
              <a:t>The Importance of Incident Response Planning</a:t>
            </a:r>
          </a:p>
        </p:txBody>
      </p:sp>
      <p:sp>
        <p:nvSpPr>
          <p:cNvPr id="3" name="Text Placeholder 2">
            <a:extLst>
              <a:ext uri="{FF2B5EF4-FFF2-40B4-BE49-F238E27FC236}">
                <a16:creationId xmlns:a16="http://schemas.microsoft.com/office/drawing/2014/main" id="{340D6DAA-5A69-4D36-B85C-BA50B44E9367}"/>
              </a:ext>
            </a:extLst>
          </p:cNvPr>
          <p:cNvSpPr>
            <a:spLocks noGrp="1"/>
          </p:cNvSpPr>
          <p:nvPr>
            <p:ph idx="1"/>
          </p:nvPr>
        </p:nvSpPr>
        <p:spPr/>
        <p:txBody>
          <a:bodyPr/>
          <a:lstStyle/>
          <a:p>
            <a:r>
              <a:rPr lang="en-US" dirty="0"/>
              <a:t>Occurrences are increasing</a:t>
            </a:r>
          </a:p>
          <a:p>
            <a:r>
              <a:rPr lang="en-US" dirty="0"/>
              <a:t>Losses are escalating</a:t>
            </a:r>
          </a:p>
          <a:p>
            <a:r>
              <a:rPr lang="en-US" dirty="0"/>
              <a:t>Increase in vulnerable and misconfigured systems</a:t>
            </a:r>
          </a:p>
          <a:p>
            <a:r>
              <a:rPr lang="en-US" dirty="0"/>
              <a:t>Legal and regulatory groups may require </a:t>
            </a:r>
          </a:p>
          <a:p>
            <a:r>
              <a:rPr lang="en-US" dirty="0"/>
              <a:t>Growing sophistication of attackers</a:t>
            </a:r>
          </a:p>
        </p:txBody>
      </p:sp>
      <p:sp>
        <p:nvSpPr>
          <p:cNvPr id="4" name="Slide Number Placeholder 3">
            <a:extLst>
              <a:ext uri="{FF2B5EF4-FFF2-40B4-BE49-F238E27FC236}">
                <a16:creationId xmlns:a16="http://schemas.microsoft.com/office/drawing/2014/main" id="{442A1E8F-5D66-45FC-8CAD-E549C172729A}"/>
              </a:ext>
            </a:extLst>
          </p:cNvPr>
          <p:cNvSpPr>
            <a:spLocks noGrp="1"/>
          </p:cNvSpPr>
          <p:nvPr>
            <p:ph type="sldNum" sz="quarter" idx="12"/>
          </p:nvPr>
        </p:nvSpPr>
        <p:spPr/>
        <p:txBody>
          <a:bodyPr/>
          <a:lstStyle/>
          <a:p>
            <a:fld id="{00000000-1234-1234-1234-123412341234}" type="slidenum">
              <a:rPr lang="en-US" smtClean="0"/>
              <a:pPr/>
              <a:t>270</a:t>
            </a:fld>
            <a:endParaRPr lang="en-US"/>
          </a:p>
        </p:txBody>
      </p:sp>
    </p:spTree>
    <p:extLst>
      <p:ext uri="{BB962C8B-B14F-4D97-AF65-F5344CB8AC3E}">
        <p14:creationId xmlns:p14="http://schemas.microsoft.com/office/powerpoint/2010/main" val="416571059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3E685-099F-451C-AF6F-2C5F88CD4BC2}"/>
              </a:ext>
            </a:extLst>
          </p:cNvPr>
          <p:cNvSpPr>
            <a:spLocks noGrp="1"/>
          </p:cNvSpPr>
          <p:nvPr>
            <p:ph type="title"/>
          </p:nvPr>
        </p:nvSpPr>
        <p:spPr/>
        <p:txBody>
          <a:bodyPr/>
          <a:lstStyle/>
          <a:p>
            <a:r>
              <a:rPr lang="en-US" dirty="0"/>
              <a:t>Outcomes of Incident Response Planning</a:t>
            </a:r>
          </a:p>
        </p:txBody>
      </p:sp>
      <p:sp>
        <p:nvSpPr>
          <p:cNvPr id="3" name="Text Placeholder 2">
            <a:extLst>
              <a:ext uri="{FF2B5EF4-FFF2-40B4-BE49-F238E27FC236}">
                <a16:creationId xmlns:a16="http://schemas.microsoft.com/office/drawing/2014/main" id="{47571283-DDF1-408F-9BFC-98DFCBD6A399}"/>
              </a:ext>
            </a:extLst>
          </p:cNvPr>
          <p:cNvSpPr>
            <a:spLocks noGrp="1"/>
          </p:cNvSpPr>
          <p:nvPr>
            <p:ph idx="1"/>
          </p:nvPr>
        </p:nvSpPr>
        <p:spPr/>
        <p:txBody>
          <a:bodyPr/>
          <a:lstStyle/>
          <a:p>
            <a:r>
              <a:rPr lang="en-US" dirty="0"/>
              <a:t>Impact on the business will be minimized</a:t>
            </a:r>
          </a:p>
          <a:p>
            <a:r>
              <a:rPr lang="en-US" dirty="0"/>
              <a:t>Effective plans are in place and understood by stakeholders</a:t>
            </a:r>
          </a:p>
          <a:p>
            <a:r>
              <a:rPr lang="en-US" dirty="0"/>
              <a:t>Incidents are identified and contained, as well as identification of root causes, enabling recovery within the AIW (Acceptable Interruption Window)</a:t>
            </a:r>
          </a:p>
        </p:txBody>
      </p:sp>
      <p:sp>
        <p:nvSpPr>
          <p:cNvPr id="4" name="Slide Number Placeholder 3">
            <a:extLst>
              <a:ext uri="{FF2B5EF4-FFF2-40B4-BE49-F238E27FC236}">
                <a16:creationId xmlns:a16="http://schemas.microsoft.com/office/drawing/2014/main" id="{54F8A284-046C-4745-9B9A-F6ABD2F83710}"/>
              </a:ext>
            </a:extLst>
          </p:cNvPr>
          <p:cNvSpPr>
            <a:spLocks noGrp="1"/>
          </p:cNvSpPr>
          <p:nvPr>
            <p:ph type="sldNum" sz="quarter" idx="12"/>
          </p:nvPr>
        </p:nvSpPr>
        <p:spPr/>
        <p:txBody>
          <a:bodyPr/>
          <a:lstStyle/>
          <a:p>
            <a:fld id="{00000000-1234-1234-1234-123412341234}" type="slidenum">
              <a:rPr lang="en-US" smtClean="0"/>
              <a:pPr/>
              <a:t>271</a:t>
            </a:fld>
            <a:endParaRPr lang="en-US"/>
          </a:p>
        </p:txBody>
      </p:sp>
    </p:spTree>
    <p:extLst>
      <p:ext uri="{BB962C8B-B14F-4D97-AF65-F5344CB8AC3E}">
        <p14:creationId xmlns:p14="http://schemas.microsoft.com/office/powerpoint/2010/main" val="62082504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C4558-7107-4594-A270-2641E6B3C9C8}"/>
              </a:ext>
            </a:extLst>
          </p:cNvPr>
          <p:cNvSpPr>
            <a:spLocks noGrp="1"/>
          </p:cNvSpPr>
          <p:nvPr>
            <p:ph type="title"/>
          </p:nvPr>
        </p:nvSpPr>
        <p:spPr/>
        <p:txBody>
          <a:bodyPr>
            <a:normAutofit fontScale="90000"/>
          </a:bodyPr>
          <a:lstStyle/>
          <a:p>
            <a:r>
              <a:rPr lang="en-US" b="0" dirty="0">
                <a:latin typeface="+mn-lt"/>
              </a:rPr>
              <a:t>Responsibilities of the CISM for Incident Response</a:t>
            </a:r>
          </a:p>
        </p:txBody>
      </p:sp>
      <p:sp>
        <p:nvSpPr>
          <p:cNvPr id="3" name="Text Placeholder 2">
            <a:extLst>
              <a:ext uri="{FF2B5EF4-FFF2-40B4-BE49-F238E27FC236}">
                <a16:creationId xmlns:a16="http://schemas.microsoft.com/office/drawing/2014/main" id="{9D870BDD-1384-4BD2-A615-1625849D1A25}"/>
              </a:ext>
            </a:extLst>
          </p:cNvPr>
          <p:cNvSpPr>
            <a:spLocks noGrp="1"/>
          </p:cNvSpPr>
          <p:nvPr>
            <p:ph idx="1"/>
          </p:nvPr>
        </p:nvSpPr>
        <p:spPr/>
        <p:txBody>
          <a:bodyPr>
            <a:normAutofit fontScale="92500" lnSpcReduction="20000"/>
          </a:bodyPr>
          <a:lstStyle/>
          <a:p>
            <a:r>
              <a:rPr lang="en-US" dirty="0"/>
              <a:t>The CISM is responsible for </a:t>
            </a:r>
          </a:p>
          <a:p>
            <a:r>
              <a:rPr lang="en-US" dirty="0"/>
              <a:t>Development of Incident management policy:</a:t>
            </a:r>
          </a:p>
          <a:p>
            <a:pPr lvl="1">
              <a:lnSpc>
                <a:spcPct val="100000"/>
              </a:lnSpc>
              <a:spcBef>
                <a:spcPts val="800"/>
              </a:spcBef>
            </a:pPr>
            <a:r>
              <a:rPr lang="en-US" dirty="0"/>
              <a:t>Set expectations</a:t>
            </a:r>
          </a:p>
          <a:p>
            <a:pPr lvl="1">
              <a:lnSpc>
                <a:spcPct val="100000"/>
              </a:lnSpc>
              <a:spcBef>
                <a:spcPts val="800"/>
              </a:spcBef>
            </a:pPr>
            <a:r>
              <a:rPr lang="en-US" dirty="0"/>
              <a:t>Maintain the consistency and reliability of services</a:t>
            </a:r>
          </a:p>
          <a:p>
            <a:pPr lvl="1">
              <a:lnSpc>
                <a:spcPct val="100000"/>
              </a:lnSpc>
              <a:spcBef>
                <a:spcPts val="800"/>
              </a:spcBef>
            </a:pPr>
            <a:r>
              <a:rPr lang="en-US" dirty="0"/>
              <a:t>Provide documentation for roles and responsibilities</a:t>
            </a:r>
          </a:p>
          <a:p>
            <a:pPr lvl="1">
              <a:lnSpc>
                <a:spcPct val="100000"/>
              </a:lnSpc>
              <a:spcBef>
                <a:spcPts val="800"/>
              </a:spcBef>
            </a:pPr>
            <a:r>
              <a:rPr lang="en-US" dirty="0"/>
              <a:t>Set requirements for identified alternatives for important functions</a:t>
            </a:r>
          </a:p>
          <a:p>
            <a:r>
              <a:rPr lang="en-US" dirty="0"/>
              <a:t>Development of incident management and response plans</a:t>
            </a:r>
          </a:p>
          <a:p>
            <a:r>
              <a:rPr lang="en-US" dirty="0"/>
              <a:t>Handling and coordinating incident response activities</a:t>
            </a:r>
          </a:p>
          <a:p>
            <a:r>
              <a:rPr lang="en-US" dirty="0"/>
              <a:t>Verifying, validating and reporting of countermeasures</a:t>
            </a:r>
          </a:p>
          <a:p>
            <a:r>
              <a:rPr lang="en-US" dirty="0"/>
              <a:t>Planning, budgeting and program development for all matters related to IS incident management</a:t>
            </a:r>
          </a:p>
        </p:txBody>
      </p:sp>
      <p:sp>
        <p:nvSpPr>
          <p:cNvPr id="4" name="Slide Number Placeholder 3">
            <a:extLst>
              <a:ext uri="{FF2B5EF4-FFF2-40B4-BE49-F238E27FC236}">
                <a16:creationId xmlns:a16="http://schemas.microsoft.com/office/drawing/2014/main" id="{398FFDB9-2C89-4F0A-8D9F-02D2B14CD764}"/>
              </a:ext>
            </a:extLst>
          </p:cNvPr>
          <p:cNvSpPr>
            <a:spLocks noGrp="1"/>
          </p:cNvSpPr>
          <p:nvPr>
            <p:ph type="sldNum" sz="quarter" idx="12"/>
          </p:nvPr>
        </p:nvSpPr>
        <p:spPr/>
        <p:txBody>
          <a:bodyPr/>
          <a:lstStyle/>
          <a:p>
            <a:fld id="{00000000-1234-1234-1234-123412341234}" type="slidenum">
              <a:rPr lang="en-US" smtClean="0"/>
              <a:pPr/>
              <a:t>272</a:t>
            </a:fld>
            <a:endParaRPr lang="en-US"/>
          </a:p>
        </p:txBody>
      </p:sp>
    </p:spTree>
    <p:extLst>
      <p:ext uri="{BB962C8B-B14F-4D97-AF65-F5344CB8AC3E}">
        <p14:creationId xmlns:p14="http://schemas.microsoft.com/office/powerpoint/2010/main" val="221813325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53A85-4943-4885-BCCB-8AC4F32CD7A2}"/>
              </a:ext>
            </a:extLst>
          </p:cNvPr>
          <p:cNvSpPr>
            <a:spLocks noGrp="1"/>
          </p:cNvSpPr>
          <p:nvPr>
            <p:ph type="title"/>
          </p:nvPr>
        </p:nvSpPr>
        <p:spPr/>
        <p:txBody>
          <a:bodyPr>
            <a:normAutofit/>
          </a:bodyPr>
          <a:lstStyle/>
          <a:p>
            <a:r>
              <a:rPr lang="en-US" b="0" dirty="0">
                <a:latin typeface="+mj-lt"/>
              </a:rPr>
              <a:t>Incident Management and Response Teams</a:t>
            </a:r>
          </a:p>
        </p:txBody>
      </p:sp>
      <p:sp>
        <p:nvSpPr>
          <p:cNvPr id="3" name="Text Placeholder 2">
            <a:extLst>
              <a:ext uri="{FF2B5EF4-FFF2-40B4-BE49-F238E27FC236}">
                <a16:creationId xmlns:a16="http://schemas.microsoft.com/office/drawing/2014/main" id="{5B9A432C-E274-4FE5-96FF-98886AC49173}"/>
              </a:ext>
            </a:extLst>
          </p:cNvPr>
          <p:cNvSpPr>
            <a:spLocks noGrp="1"/>
          </p:cNvSpPr>
          <p:nvPr>
            <p:ph idx="1"/>
          </p:nvPr>
        </p:nvSpPr>
        <p:spPr/>
        <p:txBody>
          <a:bodyPr>
            <a:normAutofit fontScale="92500" lnSpcReduction="10000"/>
          </a:bodyPr>
          <a:lstStyle/>
          <a:p>
            <a:r>
              <a:rPr lang="en-US" dirty="0"/>
              <a:t>Emergency action team:  designated evacuation and safety team</a:t>
            </a:r>
          </a:p>
          <a:p>
            <a:r>
              <a:rPr lang="en-US" dirty="0"/>
              <a:t>Damage assessment team:  Qualified team who assesses the extent of the damage to physical assets and determines salvage capability of resources and assets</a:t>
            </a:r>
          </a:p>
          <a:p>
            <a:r>
              <a:rPr lang="en-US" dirty="0"/>
              <a:t>Emergency management team:  Coordinates the actions of other recovery teams and makes key decisions when necessary</a:t>
            </a:r>
          </a:p>
          <a:p>
            <a:r>
              <a:rPr lang="en-US" dirty="0"/>
              <a:t>Relocation team:  Responsible for coordination of process of moving to offsite facility, and back to the restored facility or facility of permanence</a:t>
            </a:r>
          </a:p>
          <a:p>
            <a:r>
              <a:rPr lang="en-US" dirty="0"/>
              <a:t>Security team:  Often called the CIRT responsible for monitoring the system and communication links, containing security threats, resolving issues that impede recovery</a:t>
            </a:r>
          </a:p>
        </p:txBody>
      </p:sp>
      <p:sp>
        <p:nvSpPr>
          <p:cNvPr id="4" name="Slide Number Placeholder 3">
            <a:extLst>
              <a:ext uri="{FF2B5EF4-FFF2-40B4-BE49-F238E27FC236}">
                <a16:creationId xmlns:a16="http://schemas.microsoft.com/office/drawing/2014/main" id="{EBD50458-756A-4620-84BD-B28CB83C7B58}"/>
              </a:ext>
            </a:extLst>
          </p:cNvPr>
          <p:cNvSpPr>
            <a:spLocks noGrp="1"/>
          </p:cNvSpPr>
          <p:nvPr>
            <p:ph type="sldNum" sz="quarter" idx="12"/>
          </p:nvPr>
        </p:nvSpPr>
        <p:spPr/>
        <p:txBody>
          <a:bodyPr/>
          <a:lstStyle/>
          <a:p>
            <a:fld id="{00000000-1234-1234-1234-123412341234}" type="slidenum">
              <a:rPr lang="en-US" smtClean="0"/>
              <a:pPr/>
              <a:t>273</a:t>
            </a:fld>
            <a:endParaRPr lang="en-US"/>
          </a:p>
        </p:txBody>
      </p:sp>
    </p:spTree>
    <p:extLst>
      <p:ext uri="{BB962C8B-B14F-4D97-AF65-F5344CB8AC3E}">
        <p14:creationId xmlns:p14="http://schemas.microsoft.com/office/powerpoint/2010/main" val="46805113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C5850-B134-4BF4-823A-41E24764CE97}"/>
              </a:ext>
            </a:extLst>
          </p:cNvPr>
          <p:cNvSpPr>
            <a:spLocks noGrp="1"/>
          </p:cNvSpPr>
          <p:nvPr>
            <p:ph type="title"/>
          </p:nvPr>
        </p:nvSpPr>
        <p:spPr/>
        <p:txBody>
          <a:bodyPr/>
          <a:lstStyle/>
          <a:p>
            <a:r>
              <a:rPr lang="en-US" dirty="0"/>
              <a:t>Incident Management Process Flow </a:t>
            </a:r>
          </a:p>
        </p:txBody>
      </p:sp>
      <p:sp>
        <p:nvSpPr>
          <p:cNvPr id="5" name="Text Placeholder 4">
            <a:extLst>
              <a:ext uri="{FF2B5EF4-FFF2-40B4-BE49-F238E27FC236}">
                <a16:creationId xmlns:a16="http://schemas.microsoft.com/office/drawing/2014/main" id="{AE98B9C4-8BEE-4C2F-B764-CBD7E8939C9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BA9E81-1103-4C8D-9A8B-3844996C26A8}"/>
              </a:ext>
            </a:extLst>
          </p:cNvPr>
          <p:cNvSpPr>
            <a:spLocks noGrp="1"/>
          </p:cNvSpPr>
          <p:nvPr>
            <p:ph type="sldNum" sz="quarter" idx="12"/>
          </p:nvPr>
        </p:nvSpPr>
        <p:spPr/>
        <p:txBody>
          <a:bodyPr/>
          <a:lstStyle/>
          <a:p>
            <a:fld id="{00000000-1234-1234-1234-123412341234}" type="slidenum">
              <a:rPr lang="en-US" smtClean="0"/>
              <a:pPr/>
              <a:t>274</a:t>
            </a:fld>
            <a:endParaRPr lang="en-US"/>
          </a:p>
        </p:txBody>
      </p:sp>
      <p:sp>
        <p:nvSpPr>
          <p:cNvPr id="3" name="TextBox 2">
            <a:extLst>
              <a:ext uri="{FF2B5EF4-FFF2-40B4-BE49-F238E27FC236}">
                <a16:creationId xmlns:a16="http://schemas.microsoft.com/office/drawing/2014/main" id="{F7A222E3-FE8C-4886-AC37-0378502F6285}"/>
              </a:ext>
            </a:extLst>
          </p:cNvPr>
          <p:cNvSpPr txBox="1"/>
          <p:nvPr/>
        </p:nvSpPr>
        <p:spPr>
          <a:xfrm>
            <a:off x="3144409" y="5843034"/>
            <a:ext cx="7517455" cy="297454"/>
          </a:xfrm>
          <a:prstGeom prst="rect">
            <a:avLst/>
          </a:prstGeom>
          <a:noFill/>
        </p:spPr>
        <p:txBody>
          <a:bodyPr wrap="square" rtlCol="0">
            <a:spAutoFit/>
          </a:bodyPr>
          <a:lstStyle/>
          <a:p>
            <a:r>
              <a:rPr lang="en-US" sz="1333" dirty="0">
                <a:solidFill>
                  <a:schemeClr val="bg1"/>
                </a:solidFill>
              </a:rPr>
              <a:t>CMU/SEI “Defining Incident Management Processes” ISACA CISM Study Guide 2015, p. 231</a:t>
            </a:r>
          </a:p>
        </p:txBody>
      </p:sp>
    </p:spTree>
    <p:extLst>
      <p:ext uri="{BB962C8B-B14F-4D97-AF65-F5344CB8AC3E}">
        <p14:creationId xmlns:p14="http://schemas.microsoft.com/office/powerpoint/2010/main" val="300521203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2475"/>
        <p:cNvGrpSpPr/>
        <p:nvPr/>
      </p:nvGrpSpPr>
      <p:grpSpPr>
        <a:xfrm>
          <a:off x="0" y="0"/>
          <a:ext cx="0" cy="0"/>
          <a:chOff x="0" y="0"/>
          <a:chExt cx="0" cy="0"/>
        </a:xfrm>
      </p:grpSpPr>
      <p:sp>
        <p:nvSpPr>
          <p:cNvPr id="2476" name="Google Shape;2476;p334"/>
          <p:cNvSpPr txBox="1">
            <a:spLocks noGrp="1"/>
          </p:cNvSpPr>
          <p:nvPr>
            <p:ph type="title"/>
          </p:nvPr>
        </p:nvSpPr>
        <p:spPr>
          <a:xfrm>
            <a:off x="989617" y="968986"/>
            <a:ext cx="11360800" cy="763600"/>
          </a:xfrm>
          <a:prstGeom prst="rect">
            <a:avLst/>
          </a:prstGeom>
          <a:noFill/>
          <a:ln>
            <a:noFill/>
          </a:ln>
        </p:spPr>
        <p:txBody>
          <a:bodyPr spcFirstLastPara="1" vert="horz" wrap="square" lIns="121900" tIns="121900" rIns="121900" bIns="121900" rtlCol="0" anchor="t" anchorCtr="0">
            <a:noAutofit/>
          </a:bodyPr>
          <a:lstStyle/>
          <a:p>
            <a:r>
              <a:rPr lang="en-US" dirty="0"/>
              <a:t>Incident Management</a:t>
            </a:r>
            <a:endParaRPr b="1" dirty="0">
              <a:latin typeface="Arial" panose="020B0604020202020204" pitchFamily="34" charset="0"/>
              <a:ea typeface="Assistant ExtraBold"/>
            </a:endParaRPr>
          </a:p>
        </p:txBody>
      </p:sp>
      <p:sp>
        <p:nvSpPr>
          <p:cNvPr id="3" name="Slide Number Placeholder 2">
            <a:extLst>
              <a:ext uri="{FF2B5EF4-FFF2-40B4-BE49-F238E27FC236}">
                <a16:creationId xmlns:a16="http://schemas.microsoft.com/office/drawing/2014/main" id="{2F715AB9-0B76-45FC-AAD1-0B7332AF3004}"/>
              </a:ext>
            </a:extLst>
          </p:cNvPr>
          <p:cNvSpPr>
            <a:spLocks noGrp="1"/>
          </p:cNvSpPr>
          <p:nvPr>
            <p:ph type="sldNum" idx="12"/>
          </p:nvPr>
        </p:nvSpPr>
        <p:spPr/>
        <p:txBody>
          <a:bodyPr/>
          <a:lstStyle/>
          <a:p>
            <a:fld id="{00000000-1234-1234-1234-123412341234}" type="slidenum">
              <a:rPr lang="en-US" smtClean="0"/>
              <a:pPr/>
              <a:t>275</a:t>
            </a:fld>
            <a:endParaRPr lang="en-US"/>
          </a:p>
        </p:txBody>
      </p:sp>
      <p:pic>
        <p:nvPicPr>
          <p:cNvPr id="2477" name="Google Shape;2477;p334"/>
          <p:cNvPicPr preferRelativeResize="0"/>
          <p:nvPr/>
        </p:nvPicPr>
        <p:blipFill>
          <a:blip r:embed="rId3">
            <a:alphaModFix/>
          </a:blip>
          <a:stretch>
            <a:fillRect/>
          </a:stretch>
        </p:blipFill>
        <p:spPr>
          <a:xfrm rot="-5400000">
            <a:off x="4266700" y="2393963"/>
            <a:ext cx="3216757" cy="3737180"/>
          </a:xfrm>
          <a:prstGeom prst="rect">
            <a:avLst/>
          </a:prstGeom>
          <a:noFill/>
          <a:ln>
            <a:noFill/>
          </a:ln>
        </p:spPr>
      </p:pic>
      <p:sp>
        <p:nvSpPr>
          <p:cNvPr id="2478" name="Google Shape;2478;p334"/>
          <p:cNvSpPr/>
          <p:nvPr/>
        </p:nvSpPr>
        <p:spPr>
          <a:xfrm>
            <a:off x="4956086" y="2173113"/>
            <a:ext cx="1343376" cy="571229"/>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80" name="Google Shape;2480;p334"/>
          <p:cNvSpPr/>
          <p:nvPr/>
        </p:nvSpPr>
        <p:spPr>
          <a:xfrm>
            <a:off x="3317889" y="3288586"/>
            <a:ext cx="1504800" cy="76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81" name="Google Shape;2481;p334"/>
          <p:cNvSpPr/>
          <p:nvPr/>
        </p:nvSpPr>
        <p:spPr>
          <a:xfrm>
            <a:off x="6648885" y="3041571"/>
            <a:ext cx="1504800" cy="76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82" name="Google Shape;2482;p334"/>
          <p:cNvSpPr/>
          <p:nvPr/>
        </p:nvSpPr>
        <p:spPr>
          <a:xfrm>
            <a:off x="3845913" y="4810103"/>
            <a:ext cx="1504800" cy="76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83" name="Google Shape;2483;p334"/>
          <p:cNvSpPr/>
          <p:nvPr/>
        </p:nvSpPr>
        <p:spPr>
          <a:xfrm>
            <a:off x="6376017" y="4711143"/>
            <a:ext cx="1504800" cy="76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84" name="Google Shape;2484;p334"/>
          <p:cNvSpPr txBox="1"/>
          <p:nvPr/>
        </p:nvSpPr>
        <p:spPr>
          <a:xfrm>
            <a:off x="5019309" y="2237704"/>
            <a:ext cx="1706239" cy="427600"/>
          </a:xfrm>
          <a:prstGeom prst="rect">
            <a:avLst/>
          </a:prstGeom>
          <a:noFill/>
          <a:ln>
            <a:noFill/>
          </a:ln>
        </p:spPr>
        <p:txBody>
          <a:bodyPr spcFirstLastPara="1" wrap="square" lIns="121900" tIns="121900" rIns="121900" bIns="121900" anchor="t" anchorCtr="0">
            <a:noAutofit/>
          </a:bodyPr>
          <a:lstStyle/>
          <a:p>
            <a:r>
              <a:rPr lang="en-US" sz="2400" dirty="0"/>
              <a:t>Prepare</a:t>
            </a:r>
            <a:endParaRPr sz="2400" dirty="0"/>
          </a:p>
          <a:p>
            <a:endParaRPr sz="2400" dirty="0"/>
          </a:p>
        </p:txBody>
      </p:sp>
      <p:sp>
        <p:nvSpPr>
          <p:cNvPr id="2485" name="Google Shape;2485;p334"/>
          <p:cNvSpPr txBox="1"/>
          <p:nvPr/>
        </p:nvSpPr>
        <p:spPr>
          <a:xfrm>
            <a:off x="6823486" y="3131220"/>
            <a:ext cx="1394000" cy="427600"/>
          </a:xfrm>
          <a:prstGeom prst="rect">
            <a:avLst/>
          </a:prstGeom>
          <a:noFill/>
          <a:ln>
            <a:noFill/>
          </a:ln>
        </p:spPr>
        <p:txBody>
          <a:bodyPr spcFirstLastPara="1" wrap="square" lIns="121900" tIns="121900" rIns="121900" bIns="121900" anchor="t" anchorCtr="0">
            <a:noAutofit/>
          </a:bodyPr>
          <a:lstStyle/>
          <a:p>
            <a:r>
              <a:rPr lang="en-US" sz="2400" dirty="0">
                <a:latin typeface="Assistant"/>
                <a:ea typeface="Assistant"/>
                <a:cs typeface="Assistant"/>
                <a:sym typeface="Assistant"/>
              </a:rPr>
              <a:t>Protect</a:t>
            </a:r>
            <a:endParaRPr sz="2400" dirty="0">
              <a:latin typeface="Assistant"/>
              <a:ea typeface="Assistant"/>
              <a:cs typeface="Assistant"/>
              <a:sym typeface="Assistant"/>
            </a:endParaRPr>
          </a:p>
        </p:txBody>
      </p:sp>
      <p:sp>
        <p:nvSpPr>
          <p:cNvPr id="2486" name="Google Shape;2486;p334"/>
          <p:cNvSpPr txBox="1"/>
          <p:nvPr/>
        </p:nvSpPr>
        <p:spPr>
          <a:xfrm>
            <a:off x="6670017" y="4879143"/>
            <a:ext cx="1394000" cy="427600"/>
          </a:xfrm>
          <a:prstGeom prst="rect">
            <a:avLst/>
          </a:prstGeom>
          <a:noFill/>
          <a:ln>
            <a:noFill/>
          </a:ln>
        </p:spPr>
        <p:txBody>
          <a:bodyPr spcFirstLastPara="1" wrap="square" lIns="121900" tIns="121900" rIns="121900" bIns="121900" anchor="t" anchorCtr="0">
            <a:noAutofit/>
          </a:bodyPr>
          <a:lstStyle/>
          <a:p>
            <a:r>
              <a:rPr lang="en-US" sz="2400" dirty="0">
                <a:latin typeface="Assistant"/>
                <a:ea typeface="Assistant"/>
                <a:cs typeface="Assistant"/>
                <a:sym typeface="Assistant"/>
              </a:rPr>
              <a:t>Detect</a:t>
            </a:r>
            <a:endParaRPr sz="2400" dirty="0">
              <a:latin typeface="Assistant"/>
              <a:ea typeface="Assistant"/>
              <a:cs typeface="Assistant"/>
              <a:sym typeface="Assistant"/>
            </a:endParaRPr>
          </a:p>
        </p:txBody>
      </p:sp>
      <p:sp>
        <p:nvSpPr>
          <p:cNvPr id="2487" name="Google Shape;2487;p334"/>
          <p:cNvSpPr txBox="1"/>
          <p:nvPr/>
        </p:nvSpPr>
        <p:spPr>
          <a:xfrm>
            <a:off x="3901313" y="4978103"/>
            <a:ext cx="1394000" cy="427600"/>
          </a:xfrm>
          <a:prstGeom prst="rect">
            <a:avLst/>
          </a:prstGeom>
          <a:noFill/>
          <a:ln>
            <a:noFill/>
          </a:ln>
        </p:spPr>
        <p:txBody>
          <a:bodyPr spcFirstLastPara="1" wrap="square" lIns="121900" tIns="121900" rIns="121900" bIns="121900" anchor="t" anchorCtr="0">
            <a:noAutofit/>
          </a:bodyPr>
          <a:lstStyle/>
          <a:p>
            <a:r>
              <a:rPr lang="en-US" sz="2400" dirty="0">
                <a:latin typeface="Assistant"/>
                <a:ea typeface="Assistant"/>
                <a:cs typeface="Assistant"/>
                <a:sym typeface="Assistant"/>
              </a:rPr>
              <a:t>Triage</a:t>
            </a:r>
            <a:endParaRPr sz="2400" dirty="0">
              <a:latin typeface="Assistant"/>
              <a:ea typeface="Assistant"/>
              <a:cs typeface="Assistant"/>
              <a:sym typeface="Assistant"/>
            </a:endParaRPr>
          </a:p>
        </p:txBody>
      </p:sp>
      <p:sp>
        <p:nvSpPr>
          <p:cNvPr id="2488" name="Google Shape;2488;p334"/>
          <p:cNvSpPr txBox="1"/>
          <p:nvPr/>
        </p:nvSpPr>
        <p:spPr>
          <a:xfrm>
            <a:off x="3413935" y="3345020"/>
            <a:ext cx="1504800" cy="427600"/>
          </a:xfrm>
          <a:prstGeom prst="rect">
            <a:avLst/>
          </a:prstGeom>
          <a:noFill/>
          <a:ln>
            <a:noFill/>
          </a:ln>
        </p:spPr>
        <p:txBody>
          <a:bodyPr spcFirstLastPara="1" wrap="square" lIns="121900" tIns="121900" rIns="121900" bIns="121900" anchor="t" anchorCtr="0">
            <a:noAutofit/>
          </a:bodyPr>
          <a:lstStyle/>
          <a:p>
            <a:r>
              <a:rPr lang="en-US" sz="2400" dirty="0">
                <a:latin typeface="Assistant"/>
                <a:ea typeface="Assistant"/>
                <a:cs typeface="Assistant"/>
                <a:sym typeface="Assistant"/>
              </a:rPr>
              <a:t>Respond</a:t>
            </a:r>
            <a:endParaRPr sz="2400" dirty="0">
              <a:latin typeface="Assistant"/>
              <a:ea typeface="Assistant"/>
              <a:cs typeface="Assistant"/>
              <a:sym typeface="Assistant"/>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2493"/>
        <p:cNvGrpSpPr/>
        <p:nvPr/>
      </p:nvGrpSpPr>
      <p:grpSpPr>
        <a:xfrm>
          <a:off x="0" y="0"/>
          <a:ext cx="0" cy="0"/>
          <a:chOff x="0" y="0"/>
          <a:chExt cx="0" cy="0"/>
        </a:xfrm>
      </p:grpSpPr>
      <p:sp>
        <p:nvSpPr>
          <p:cNvPr id="2495" name="Google Shape;2495;p335"/>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Prepare</a:t>
            </a:r>
            <a:endParaRPr b="1" dirty="0">
              <a:latin typeface="Arial" panose="020B0604020202020204" pitchFamily="34" charset="0"/>
              <a:ea typeface="Assistant ExtraBold"/>
            </a:endParaRPr>
          </a:p>
        </p:txBody>
      </p:sp>
      <p:sp>
        <p:nvSpPr>
          <p:cNvPr id="2494" name="Google Shape;2494;p335"/>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295843" marR="4481" indent="-284637">
              <a:lnSpc>
                <a:spcPct val="100000"/>
              </a:lnSpc>
              <a:buClr>
                <a:schemeClr val="dk1"/>
              </a:buClr>
              <a:buSzPts val="1489"/>
              <a:buFont typeface="Assistant"/>
              <a:buChar char="•"/>
            </a:pPr>
            <a:r>
              <a:rPr lang="en-US" sz="1985">
                <a:solidFill>
                  <a:schemeClr val="dk1"/>
                </a:solidFill>
                <a:latin typeface="Assistant"/>
                <a:ea typeface="Assistant"/>
                <a:cs typeface="Assistant"/>
                <a:sym typeface="Assistant"/>
              </a:rPr>
              <a:t>Defines the preparation work that has to be completed prior to having  any capability to respond to incidents:</a:t>
            </a:r>
            <a:endParaRPr sz="1985">
              <a:solidFill>
                <a:schemeClr val="dk1"/>
              </a:solidFill>
              <a:latin typeface="Assistant"/>
              <a:ea typeface="Assistant"/>
              <a:cs typeface="Assistant"/>
              <a:sym typeface="Assistant"/>
            </a:endParaRPr>
          </a:p>
          <a:p>
            <a:pPr marL="675174" lvl="1" indent="-285198">
              <a:lnSpc>
                <a:spcPct val="117327"/>
              </a:lnSpc>
              <a:spcBef>
                <a:spcPts val="0"/>
              </a:spcBef>
              <a:buClr>
                <a:schemeClr val="dk1"/>
              </a:buClr>
              <a:buSzPts val="1489"/>
              <a:buFont typeface="Assistant"/>
              <a:buChar char="•"/>
            </a:pPr>
            <a:r>
              <a:rPr lang="en-US" sz="1985">
                <a:solidFill>
                  <a:schemeClr val="dk1"/>
                </a:solidFill>
                <a:latin typeface="Assistant"/>
                <a:ea typeface="Assistant"/>
                <a:cs typeface="Assistant"/>
                <a:sym typeface="Assistant"/>
              </a:rPr>
              <a:t>Coordinate planning and design</a:t>
            </a:r>
            <a:endParaRPr sz="1985">
              <a:solidFill>
                <a:schemeClr val="dk1"/>
              </a:solidFill>
              <a:latin typeface="Assistant"/>
              <a:ea typeface="Assistant"/>
              <a:cs typeface="Assistant"/>
              <a:sym typeface="Assistant"/>
            </a:endParaRPr>
          </a:p>
          <a:p>
            <a:pPr marL="1054503" lvl="2" indent="-285198">
              <a:lnSpc>
                <a:spcPct val="100000"/>
              </a:lnSpc>
              <a:spcBef>
                <a:spcPts val="9"/>
              </a:spcBef>
              <a:buClr>
                <a:schemeClr val="dk1"/>
              </a:buClr>
              <a:buSzPts val="1489"/>
              <a:buFont typeface="Assistant"/>
              <a:buChar char="•"/>
            </a:pPr>
            <a:r>
              <a:rPr lang="en-US" sz="1985">
                <a:solidFill>
                  <a:schemeClr val="dk1"/>
                </a:solidFill>
                <a:latin typeface="Assistant"/>
                <a:ea typeface="Assistant"/>
                <a:cs typeface="Assistant"/>
                <a:sym typeface="Assistant"/>
              </a:rPr>
              <a:t>Identify incident management requirements</a:t>
            </a:r>
            <a:endParaRPr sz="1985">
              <a:solidFill>
                <a:schemeClr val="dk1"/>
              </a:solidFill>
              <a:latin typeface="Assistant"/>
              <a:ea typeface="Assistant"/>
              <a:cs typeface="Assistant"/>
              <a:sym typeface="Assistant"/>
            </a:endParaRPr>
          </a:p>
          <a:p>
            <a:pPr marL="1054503" lvl="2" indent="-285198">
              <a:lnSpc>
                <a:spcPct val="100000"/>
              </a:lnSpc>
              <a:spcBef>
                <a:spcPts val="0"/>
              </a:spcBef>
              <a:buClr>
                <a:schemeClr val="dk1"/>
              </a:buClr>
              <a:buSzPts val="1489"/>
              <a:buFont typeface="Assistant"/>
              <a:buChar char="•"/>
            </a:pPr>
            <a:r>
              <a:rPr lang="en-US" sz="1985">
                <a:solidFill>
                  <a:schemeClr val="dk1"/>
                </a:solidFill>
                <a:latin typeface="Assistant"/>
                <a:ea typeface="Assistant"/>
                <a:cs typeface="Assistant"/>
                <a:sym typeface="Assistant"/>
              </a:rPr>
              <a:t>Obtain funding and sponsorship</a:t>
            </a:r>
            <a:endParaRPr sz="1985">
              <a:solidFill>
                <a:schemeClr val="dk1"/>
              </a:solidFill>
              <a:latin typeface="Assistant"/>
              <a:ea typeface="Assistant"/>
              <a:cs typeface="Assistant"/>
              <a:sym typeface="Assistant"/>
            </a:endParaRPr>
          </a:p>
          <a:p>
            <a:pPr marL="1054503" lvl="2" indent="-285198">
              <a:lnSpc>
                <a:spcPct val="100000"/>
              </a:lnSpc>
              <a:spcBef>
                <a:spcPts val="13"/>
              </a:spcBef>
              <a:buClr>
                <a:schemeClr val="dk1"/>
              </a:buClr>
              <a:buSzPts val="1489"/>
              <a:buFont typeface="Assistant"/>
              <a:buChar char="•"/>
            </a:pPr>
            <a:r>
              <a:rPr lang="en-US" sz="1985">
                <a:solidFill>
                  <a:schemeClr val="dk1"/>
                </a:solidFill>
                <a:latin typeface="Assistant"/>
                <a:ea typeface="Assistant"/>
                <a:cs typeface="Assistant"/>
                <a:sym typeface="Assistant"/>
              </a:rPr>
              <a:t>Develop Implementation Plan</a:t>
            </a:r>
            <a:endParaRPr sz="1985">
              <a:solidFill>
                <a:schemeClr val="dk1"/>
              </a:solidFill>
              <a:latin typeface="Assistant"/>
              <a:ea typeface="Assistant"/>
              <a:cs typeface="Assistant"/>
              <a:sym typeface="Assistant"/>
            </a:endParaRPr>
          </a:p>
          <a:p>
            <a:pPr marL="675174" lvl="1" indent="-285198">
              <a:lnSpc>
                <a:spcPct val="100000"/>
              </a:lnSpc>
              <a:spcBef>
                <a:spcPts val="9"/>
              </a:spcBef>
              <a:buClr>
                <a:schemeClr val="dk1"/>
              </a:buClr>
              <a:buSzPts val="1489"/>
              <a:buFont typeface="Assistant"/>
              <a:buChar char="•"/>
            </a:pPr>
            <a:r>
              <a:rPr lang="en-US" sz="1985">
                <a:solidFill>
                  <a:schemeClr val="dk1"/>
                </a:solidFill>
                <a:latin typeface="Assistant"/>
                <a:ea typeface="Assistant"/>
                <a:cs typeface="Assistant"/>
                <a:sym typeface="Assistant"/>
              </a:rPr>
              <a:t>Coordinate implementation</a:t>
            </a:r>
            <a:endParaRPr sz="1985">
              <a:solidFill>
                <a:schemeClr val="dk1"/>
              </a:solidFill>
              <a:latin typeface="Assistant"/>
              <a:ea typeface="Assistant"/>
              <a:cs typeface="Assistant"/>
              <a:sym typeface="Assistant"/>
            </a:endParaRPr>
          </a:p>
          <a:p>
            <a:pPr marL="1054503" lvl="2" indent="-285198">
              <a:lnSpc>
                <a:spcPct val="100000"/>
              </a:lnSpc>
              <a:spcBef>
                <a:spcPts val="0"/>
              </a:spcBef>
              <a:buClr>
                <a:schemeClr val="dk1"/>
              </a:buClr>
              <a:buSzPts val="1489"/>
              <a:buFont typeface="Assistant"/>
              <a:buChar char="•"/>
            </a:pPr>
            <a:r>
              <a:rPr lang="en-US" sz="1985">
                <a:solidFill>
                  <a:schemeClr val="dk1"/>
                </a:solidFill>
                <a:latin typeface="Assistant"/>
                <a:ea typeface="Assistant"/>
                <a:cs typeface="Assistant"/>
                <a:sym typeface="Assistant"/>
              </a:rPr>
              <a:t>Develop Policies, processes and plans</a:t>
            </a:r>
            <a:endParaRPr sz="1985">
              <a:solidFill>
                <a:schemeClr val="dk1"/>
              </a:solidFill>
              <a:latin typeface="Assistant"/>
              <a:ea typeface="Assistant"/>
              <a:cs typeface="Assistant"/>
              <a:sym typeface="Assistant"/>
            </a:endParaRPr>
          </a:p>
          <a:p>
            <a:pPr marL="1054503" lvl="2" indent="-285198">
              <a:lnSpc>
                <a:spcPct val="100000"/>
              </a:lnSpc>
              <a:spcBef>
                <a:spcPts val="13"/>
              </a:spcBef>
              <a:buClr>
                <a:schemeClr val="dk1"/>
              </a:buClr>
              <a:buSzPts val="1489"/>
              <a:buFont typeface="Assistant"/>
              <a:buChar char="•"/>
            </a:pPr>
            <a:r>
              <a:rPr lang="en-US" sz="1985">
                <a:solidFill>
                  <a:schemeClr val="dk1"/>
                </a:solidFill>
                <a:latin typeface="Assistant"/>
                <a:ea typeface="Assistant"/>
                <a:cs typeface="Assistant"/>
                <a:sym typeface="Assistant"/>
              </a:rPr>
              <a:t>Establish Incident handling criteria</a:t>
            </a:r>
            <a:endParaRPr sz="1985">
              <a:solidFill>
                <a:schemeClr val="dk1"/>
              </a:solidFill>
              <a:latin typeface="Assistant"/>
              <a:ea typeface="Assistant"/>
              <a:cs typeface="Assistant"/>
              <a:sym typeface="Assistant"/>
            </a:endParaRPr>
          </a:p>
          <a:p>
            <a:pPr marL="1054503" lvl="2" indent="-285198">
              <a:lnSpc>
                <a:spcPct val="100000"/>
              </a:lnSpc>
              <a:spcBef>
                <a:spcPts val="0"/>
              </a:spcBef>
              <a:buClr>
                <a:schemeClr val="dk1"/>
              </a:buClr>
              <a:buSzPts val="1489"/>
              <a:buFont typeface="Assistant"/>
              <a:buChar char="•"/>
            </a:pPr>
            <a:r>
              <a:rPr lang="en-US" sz="1985">
                <a:solidFill>
                  <a:schemeClr val="dk1"/>
                </a:solidFill>
                <a:latin typeface="Assistant"/>
                <a:ea typeface="Assistant"/>
                <a:cs typeface="Assistant"/>
                <a:sym typeface="Assistant"/>
              </a:rPr>
              <a:t>Define Criticality</a:t>
            </a:r>
            <a:endParaRPr sz="1985">
              <a:solidFill>
                <a:schemeClr val="dk1"/>
              </a:solidFill>
              <a:latin typeface="Assistant"/>
              <a:ea typeface="Assistant"/>
              <a:cs typeface="Assistant"/>
              <a:sym typeface="Assistant"/>
            </a:endParaRPr>
          </a:p>
          <a:p>
            <a:pPr marL="1054503" lvl="2" indent="-285198">
              <a:lnSpc>
                <a:spcPct val="100000"/>
              </a:lnSpc>
              <a:spcBef>
                <a:spcPts val="9"/>
              </a:spcBef>
              <a:buClr>
                <a:schemeClr val="dk1"/>
              </a:buClr>
              <a:buSzPts val="1489"/>
              <a:buFont typeface="Assistant"/>
              <a:buChar char="•"/>
            </a:pPr>
            <a:r>
              <a:rPr lang="en-US" sz="1985">
                <a:solidFill>
                  <a:schemeClr val="dk1"/>
                </a:solidFill>
                <a:latin typeface="Assistant"/>
                <a:ea typeface="Assistant"/>
                <a:cs typeface="Assistant"/>
                <a:sym typeface="Assistant"/>
              </a:rPr>
              <a:t>Evaluate Incident management capability</a:t>
            </a:r>
            <a:endParaRPr sz="1985">
              <a:solidFill>
                <a:schemeClr val="dk1"/>
              </a:solidFill>
              <a:latin typeface="Assistant"/>
              <a:ea typeface="Assistant"/>
              <a:cs typeface="Assistant"/>
              <a:sym typeface="Assistant"/>
            </a:endParaRPr>
          </a:p>
          <a:p>
            <a:pPr marL="1054503" lvl="2" indent="-285198">
              <a:lnSpc>
                <a:spcPct val="100000"/>
              </a:lnSpc>
              <a:spcBef>
                <a:spcPts val="9"/>
              </a:spcBef>
              <a:buClr>
                <a:schemeClr val="dk1"/>
              </a:buClr>
              <a:buSzPts val="1489"/>
              <a:buFont typeface="Assistant"/>
              <a:buChar char="•"/>
            </a:pPr>
            <a:r>
              <a:rPr lang="en-US" sz="1985">
                <a:solidFill>
                  <a:schemeClr val="dk1"/>
                </a:solidFill>
                <a:latin typeface="Assistant"/>
                <a:ea typeface="Assistant"/>
                <a:cs typeface="Assistant"/>
                <a:sym typeface="Assistant"/>
              </a:rPr>
              <a:t>Define post-mortem review</a:t>
            </a:r>
            <a:endParaRPr sz="1985">
              <a:solidFill>
                <a:schemeClr val="dk1"/>
              </a:solidFill>
              <a:latin typeface="Assistant"/>
              <a:ea typeface="Assistant"/>
              <a:cs typeface="Assistant"/>
              <a:sym typeface="Assistant"/>
            </a:endParaRPr>
          </a:p>
          <a:p>
            <a:pPr marL="1054503" lvl="2" indent="-285198">
              <a:lnSpc>
                <a:spcPct val="100000"/>
              </a:lnSpc>
              <a:spcBef>
                <a:spcPts val="0"/>
              </a:spcBef>
              <a:buClr>
                <a:schemeClr val="dk1"/>
              </a:buClr>
              <a:buSzPts val="1489"/>
              <a:buFont typeface="Assistant"/>
              <a:buChar char="•"/>
            </a:pPr>
            <a:r>
              <a:rPr lang="en-US" sz="1985">
                <a:solidFill>
                  <a:schemeClr val="dk1"/>
                </a:solidFill>
                <a:latin typeface="Assistant"/>
                <a:ea typeface="Assistant"/>
                <a:cs typeface="Assistant"/>
                <a:sym typeface="Assistant"/>
              </a:rPr>
              <a:t>Define process change procedure</a:t>
            </a:r>
            <a:endParaRPr sz="1985">
              <a:solidFill>
                <a:schemeClr val="dk1"/>
              </a:solidFill>
              <a:latin typeface="Assistant"/>
              <a:ea typeface="Assistant"/>
              <a:cs typeface="Assistant"/>
              <a:sym typeface="Assistant"/>
            </a:endParaRPr>
          </a:p>
          <a:p>
            <a:pPr marL="0" marR="22411" indent="0">
              <a:spcBef>
                <a:spcPts val="75"/>
              </a:spcBef>
              <a:buNone/>
            </a:pPr>
            <a:endParaRPr>
              <a:solidFill>
                <a:schemeClr val="dk1"/>
              </a:solidFill>
              <a:latin typeface="Assistant"/>
              <a:ea typeface="Assistant"/>
              <a:cs typeface="Assistant"/>
              <a:sym typeface="Assistant"/>
            </a:endParaRPr>
          </a:p>
        </p:txBody>
      </p:sp>
      <p:sp>
        <p:nvSpPr>
          <p:cNvPr id="2" name="Slide Number Placeholder 1">
            <a:extLst>
              <a:ext uri="{FF2B5EF4-FFF2-40B4-BE49-F238E27FC236}">
                <a16:creationId xmlns:a16="http://schemas.microsoft.com/office/drawing/2014/main" id="{664933FE-2128-4E12-A769-AE5107AE8AE1}"/>
              </a:ext>
            </a:extLst>
          </p:cNvPr>
          <p:cNvSpPr>
            <a:spLocks noGrp="1"/>
          </p:cNvSpPr>
          <p:nvPr>
            <p:ph type="sldNum" sz="quarter" idx="12"/>
          </p:nvPr>
        </p:nvSpPr>
        <p:spPr/>
        <p:txBody>
          <a:bodyPr/>
          <a:lstStyle/>
          <a:p>
            <a:fld id="{00000000-1234-1234-1234-123412341234}" type="slidenum">
              <a:rPr lang="en-US" smtClean="0"/>
              <a:pPr/>
              <a:t>276</a:t>
            </a:fld>
            <a:endParaRPr lang="en-US"/>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FF4F7-7433-4502-A799-5872C32096E8}"/>
              </a:ext>
            </a:extLst>
          </p:cNvPr>
          <p:cNvSpPr>
            <a:spLocks noGrp="1"/>
          </p:cNvSpPr>
          <p:nvPr>
            <p:ph type="title"/>
          </p:nvPr>
        </p:nvSpPr>
        <p:spPr/>
        <p:txBody>
          <a:bodyPr>
            <a:normAutofit/>
          </a:bodyPr>
          <a:lstStyle/>
          <a:p>
            <a:r>
              <a:rPr lang="en-US" dirty="0"/>
              <a:t>Protect</a:t>
            </a:r>
          </a:p>
        </p:txBody>
      </p:sp>
      <p:sp>
        <p:nvSpPr>
          <p:cNvPr id="3" name="Text Placeholder 2">
            <a:extLst>
              <a:ext uri="{FF2B5EF4-FFF2-40B4-BE49-F238E27FC236}">
                <a16:creationId xmlns:a16="http://schemas.microsoft.com/office/drawing/2014/main" id="{C33B1B96-109C-4DF4-B1F9-6C90AC6B698F}"/>
              </a:ext>
            </a:extLst>
          </p:cNvPr>
          <p:cNvSpPr>
            <a:spLocks noGrp="1"/>
          </p:cNvSpPr>
          <p:nvPr>
            <p:ph idx="1"/>
          </p:nvPr>
        </p:nvSpPr>
        <p:spPr/>
        <p:txBody>
          <a:bodyPr/>
          <a:lstStyle/>
          <a:p>
            <a:r>
              <a:rPr lang="en-US" dirty="0"/>
              <a:t>Protect and secure critical data, services, processes, resources when responding to incidents</a:t>
            </a:r>
          </a:p>
          <a:p>
            <a:r>
              <a:rPr lang="en-US" dirty="0"/>
              <a:t>Also includes a proactive plan for improvement on a predetermined schedule</a:t>
            </a:r>
          </a:p>
          <a:p>
            <a:r>
              <a:rPr lang="en-US" dirty="0"/>
              <a:t>Implement changes to mitigate/limit the scope of the incident</a:t>
            </a:r>
          </a:p>
          <a:p>
            <a:r>
              <a:rPr lang="en-US" dirty="0"/>
              <a:t>Implement infrastructure protection improvements as indicated from post-mortem reviews or other process improvement reviews</a:t>
            </a:r>
          </a:p>
          <a:p>
            <a:r>
              <a:rPr lang="en-US" dirty="0"/>
              <a:t>Conduct proactive reviews and assessments of existing infrastructure</a:t>
            </a:r>
          </a:p>
          <a:p>
            <a:endParaRPr lang="en-US" dirty="0"/>
          </a:p>
        </p:txBody>
      </p:sp>
      <p:sp>
        <p:nvSpPr>
          <p:cNvPr id="4" name="Slide Number Placeholder 3">
            <a:extLst>
              <a:ext uri="{FF2B5EF4-FFF2-40B4-BE49-F238E27FC236}">
                <a16:creationId xmlns:a16="http://schemas.microsoft.com/office/drawing/2014/main" id="{E52DFEFF-2C74-4175-A534-93CC9BBFCE87}"/>
              </a:ext>
            </a:extLst>
          </p:cNvPr>
          <p:cNvSpPr>
            <a:spLocks noGrp="1"/>
          </p:cNvSpPr>
          <p:nvPr>
            <p:ph type="sldNum" sz="quarter" idx="12"/>
          </p:nvPr>
        </p:nvSpPr>
        <p:spPr/>
        <p:txBody>
          <a:bodyPr/>
          <a:lstStyle/>
          <a:p>
            <a:fld id="{00000000-1234-1234-1234-123412341234}" type="slidenum">
              <a:rPr lang="en-US" smtClean="0"/>
              <a:pPr/>
              <a:t>277</a:t>
            </a:fld>
            <a:endParaRPr lang="en-US"/>
          </a:p>
        </p:txBody>
      </p:sp>
    </p:spTree>
    <p:extLst>
      <p:ext uri="{BB962C8B-B14F-4D97-AF65-F5344CB8AC3E}">
        <p14:creationId xmlns:p14="http://schemas.microsoft.com/office/powerpoint/2010/main" val="42776378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sp>
        <p:nvSpPr>
          <p:cNvPr id="2507" name="Google Shape;2507;p337"/>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Detect</a:t>
            </a:r>
            <a:endParaRPr b="1" dirty="0">
              <a:latin typeface="Arial" panose="020B0604020202020204" pitchFamily="34" charset="0"/>
              <a:ea typeface="Assistant ExtraBold"/>
            </a:endParaRPr>
          </a:p>
        </p:txBody>
      </p:sp>
      <p:sp>
        <p:nvSpPr>
          <p:cNvPr id="2506" name="Google Shape;2506;p337"/>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11205" marR="4481" indent="0">
              <a:lnSpc>
                <a:spcPct val="100000"/>
              </a:lnSpc>
              <a:buClr>
                <a:schemeClr val="dk1"/>
              </a:buClr>
              <a:buNone/>
            </a:pPr>
            <a:r>
              <a:rPr lang="en-US" sz="2205" dirty="0">
                <a:solidFill>
                  <a:schemeClr val="dk1"/>
                </a:solidFill>
                <a:latin typeface="Assistant"/>
                <a:ea typeface="Assistant"/>
                <a:cs typeface="Assistant"/>
                <a:sym typeface="Assistant"/>
              </a:rPr>
              <a:t>Identify unusual/suspicious activity that might compromise critical  business functions or infrastructure</a:t>
            </a:r>
            <a:endParaRPr sz="2205" dirty="0">
              <a:solidFill>
                <a:schemeClr val="dk1"/>
              </a:solidFill>
              <a:latin typeface="Assistant"/>
              <a:ea typeface="Assistant"/>
              <a:cs typeface="Assistant"/>
              <a:sym typeface="Assistant"/>
            </a:endParaRPr>
          </a:p>
          <a:p>
            <a:pPr marL="769306" marR="2420538" indent="-379331">
              <a:lnSpc>
                <a:spcPct val="119377"/>
              </a:lnSpc>
              <a:spcBef>
                <a:spcPts val="31"/>
              </a:spcBef>
              <a:buNone/>
            </a:pPr>
            <a:r>
              <a:rPr lang="en-US" sz="1500" dirty="0">
                <a:solidFill>
                  <a:schemeClr val="dk1"/>
                </a:solidFill>
                <a:latin typeface="Assistant"/>
                <a:ea typeface="Assistant"/>
                <a:cs typeface="Assistant"/>
                <a:sym typeface="Assistant"/>
              </a:rPr>
              <a:t>Proactive detection—conduct detective monitoring regularly  Honeypots</a:t>
            </a:r>
            <a:endParaRPr sz="1500" dirty="0">
              <a:solidFill>
                <a:schemeClr val="dk1"/>
              </a:solidFill>
              <a:latin typeface="Assistant"/>
              <a:ea typeface="Assistant"/>
              <a:cs typeface="Assistant"/>
              <a:sym typeface="Assistant"/>
            </a:endParaRPr>
          </a:p>
          <a:p>
            <a:pPr marL="769306" marR="3763602" indent="0">
              <a:lnSpc>
                <a:spcPct val="119377"/>
              </a:lnSpc>
              <a:spcBef>
                <a:spcPts val="9"/>
              </a:spcBef>
              <a:buNone/>
            </a:pPr>
            <a:r>
              <a:rPr lang="en-US" sz="1500" dirty="0">
                <a:solidFill>
                  <a:schemeClr val="dk1"/>
                </a:solidFill>
                <a:latin typeface="Assistant"/>
                <a:ea typeface="Assistant"/>
                <a:cs typeface="Assistant"/>
                <a:sym typeface="Assistant"/>
              </a:rPr>
              <a:t>Scan for unauthorized servers or hosts  Analyze network traffic</a:t>
            </a:r>
            <a:endParaRPr sz="1500" dirty="0">
              <a:solidFill>
                <a:schemeClr val="dk1"/>
              </a:solidFill>
              <a:latin typeface="Assistant"/>
              <a:ea typeface="Assistant"/>
              <a:cs typeface="Assistant"/>
              <a:sym typeface="Assistant"/>
            </a:endParaRPr>
          </a:p>
          <a:p>
            <a:pPr marL="769306" indent="0">
              <a:lnSpc>
                <a:spcPct val="115022"/>
              </a:lnSpc>
              <a:buNone/>
            </a:pPr>
            <a:r>
              <a:rPr lang="en-US" sz="1500" dirty="0">
                <a:solidFill>
                  <a:schemeClr val="dk1"/>
                </a:solidFill>
                <a:latin typeface="Assistant"/>
                <a:ea typeface="Assistant"/>
                <a:cs typeface="Assistant"/>
                <a:sym typeface="Assistant"/>
              </a:rPr>
              <a:t>Review audit logs and files</a:t>
            </a:r>
            <a:endParaRPr sz="1500" dirty="0">
              <a:solidFill>
                <a:schemeClr val="dk1"/>
              </a:solidFill>
              <a:latin typeface="Assistant"/>
              <a:ea typeface="Assistant"/>
              <a:cs typeface="Assistant"/>
              <a:sym typeface="Assistant"/>
            </a:endParaRPr>
          </a:p>
          <a:p>
            <a:pPr marL="769306" marR="1216432" indent="-379331">
              <a:lnSpc>
                <a:spcPct val="119377"/>
              </a:lnSpc>
              <a:spcBef>
                <a:spcPts val="61"/>
              </a:spcBef>
              <a:buClr>
                <a:schemeClr val="dk1"/>
              </a:buClr>
              <a:buNone/>
            </a:pPr>
            <a:r>
              <a:rPr lang="en-US" sz="1500" dirty="0">
                <a:solidFill>
                  <a:schemeClr val="dk1"/>
                </a:solidFill>
                <a:latin typeface="Assistant"/>
                <a:ea typeface="Assistant"/>
                <a:cs typeface="Assistant"/>
                <a:sym typeface="Assistant"/>
              </a:rPr>
              <a:t>Reactive detection is essential as well to be able to quickly detect and attack  Intrusion detection</a:t>
            </a:r>
            <a:endParaRPr sz="1500" dirty="0">
              <a:solidFill>
                <a:schemeClr val="dk1"/>
              </a:solidFill>
              <a:latin typeface="Assistant"/>
              <a:ea typeface="Assistant"/>
              <a:cs typeface="Assistant"/>
              <a:sym typeface="Assistant"/>
            </a:endParaRPr>
          </a:p>
          <a:p>
            <a:pPr marL="769306" indent="0">
              <a:lnSpc>
                <a:spcPct val="116177"/>
              </a:lnSpc>
              <a:buClr>
                <a:schemeClr val="dk1"/>
              </a:buClr>
              <a:buNone/>
            </a:pPr>
            <a:r>
              <a:rPr lang="en-US" sz="1500" dirty="0">
                <a:solidFill>
                  <a:schemeClr val="dk1"/>
                </a:solidFill>
                <a:latin typeface="Assistant"/>
                <a:ea typeface="Assistant"/>
                <a:cs typeface="Assistant"/>
                <a:sym typeface="Assistant"/>
              </a:rPr>
              <a:t>Review audit logs and files</a:t>
            </a:r>
            <a:endParaRPr sz="1500" dirty="0">
              <a:solidFill>
                <a:schemeClr val="dk1"/>
              </a:solidFill>
              <a:latin typeface="Assistant"/>
              <a:ea typeface="Assistant"/>
              <a:cs typeface="Assistant"/>
              <a:sym typeface="Assistant"/>
            </a:endParaRPr>
          </a:p>
          <a:p>
            <a:pPr marL="0" marR="22411" indent="0">
              <a:spcBef>
                <a:spcPts val="75"/>
              </a:spcBef>
              <a:buNone/>
            </a:pPr>
            <a:endParaRPr sz="2205" dirty="0">
              <a:solidFill>
                <a:schemeClr val="dk1"/>
              </a:solidFill>
              <a:latin typeface="Assistant"/>
              <a:ea typeface="Assistant"/>
              <a:cs typeface="Assistant"/>
              <a:sym typeface="Assistant"/>
            </a:endParaRPr>
          </a:p>
        </p:txBody>
      </p:sp>
      <p:sp>
        <p:nvSpPr>
          <p:cNvPr id="2" name="Slide Number Placeholder 1">
            <a:extLst>
              <a:ext uri="{FF2B5EF4-FFF2-40B4-BE49-F238E27FC236}">
                <a16:creationId xmlns:a16="http://schemas.microsoft.com/office/drawing/2014/main" id="{22B47AEA-71A0-4E75-9095-7A974B867A0E}"/>
              </a:ext>
            </a:extLst>
          </p:cNvPr>
          <p:cNvSpPr>
            <a:spLocks noGrp="1"/>
          </p:cNvSpPr>
          <p:nvPr>
            <p:ph type="sldNum" sz="quarter" idx="12"/>
          </p:nvPr>
        </p:nvSpPr>
        <p:spPr/>
        <p:txBody>
          <a:bodyPr/>
          <a:lstStyle/>
          <a:p>
            <a:fld id="{00000000-1234-1234-1234-123412341234}" type="slidenum">
              <a:rPr lang="en-US" smtClean="0"/>
              <a:pPr/>
              <a:t>278</a:t>
            </a:fld>
            <a:endParaRPr lang="en-US"/>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sp>
        <p:nvSpPr>
          <p:cNvPr id="2513" name="Google Shape;2513;p338"/>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Triage</a:t>
            </a:r>
            <a:endParaRPr b="1" dirty="0">
              <a:latin typeface="Arial" panose="020B0604020202020204" pitchFamily="34" charset="0"/>
              <a:ea typeface="Assistant ExtraBold"/>
            </a:endParaRPr>
          </a:p>
        </p:txBody>
      </p:sp>
      <p:sp>
        <p:nvSpPr>
          <p:cNvPr id="2512" name="Google Shape;2512;p338"/>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4481" indent="-444912">
              <a:lnSpc>
                <a:spcPct val="100000"/>
              </a:lnSpc>
              <a:buClr>
                <a:schemeClr val="dk1"/>
              </a:buClr>
              <a:buSzPts val="1655"/>
              <a:buFont typeface="Arial" panose="020B0604020202020204" pitchFamily="34" charset="0"/>
              <a:buChar char="•"/>
            </a:pPr>
            <a:r>
              <a:rPr lang="en-US" sz="2205" dirty="0">
                <a:solidFill>
                  <a:schemeClr val="dk1"/>
                </a:solidFill>
                <a:latin typeface="Assistant"/>
                <a:ea typeface="Assistant"/>
                <a:cs typeface="Assistant"/>
                <a:sym typeface="Assistant"/>
              </a:rPr>
              <a:t>Helps direct response to areas of highest criticality through the following sub-processes</a:t>
            </a:r>
          </a:p>
          <a:p>
            <a:pPr marR="4481" lvl="1" indent="-444912">
              <a:lnSpc>
                <a:spcPct val="100000"/>
              </a:lnSpc>
              <a:spcBef>
                <a:spcPts val="0"/>
              </a:spcBef>
              <a:buClr>
                <a:schemeClr val="dk1"/>
              </a:buClr>
              <a:buSzPts val="1655"/>
              <a:buFont typeface="Arial" panose="020B0604020202020204" pitchFamily="34" charset="0"/>
              <a:buChar char="•"/>
            </a:pPr>
            <a:r>
              <a:rPr lang="en-US" sz="2205" dirty="0">
                <a:solidFill>
                  <a:schemeClr val="dk1"/>
                </a:solidFill>
                <a:latin typeface="Assistant"/>
                <a:ea typeface="Assistant"/>
                <a:cs typeface="Assistant"/>
                <a:sym typeface="Assistant"/>
              </a:rPr>
              <a:t>Categorization:  Uses pre-defined criteria to determine and label the type of incident</a:t>
            </a:r>
          </a:p>
          <a:p>
            <a:pPr marR="4481" lvl="1" indent="-444912">
              <a:lnSpc>
                <a:spcPct val="100000"/>
              </a:lnSpc>
              <a:spcBef>
                <a:spcPts val="0"/>
              </a:spcBef>
              <a:buClr>
                <a:schemeClr val="dk1"/>
              </a:buClr>
              <a:buSzPts val="1655"/>
              <a:buFont typeface="Arial" panose="020B0604020202020204" pitchFamily="34" charset="0"/>
              <a:buChar char="•"/>
            </a:pPr>
            <a:r>
              <a:rPr lang="en-US" sz="2205" dirty="0">
                <a:solidFill>
                  <a:schemeClr val="dk1"/>
                </a:solidFill>
                <a:latin typeface="Assistant"/>
                <a:ea typeface="Assistant"/>
                <a:cs typeface="Assistant"/>
                <a:sym typeface="Assistant"/>
              </a:rPr>
              <a:t>Correlation:  Determine/report other relevant information</a:t>
            </a:r>
          </a:p>
          <a:p>
            <a:pPr marR="4481" lvl="1" indent="-444912">
              <a:lnSpc>
                <a:spcPct val="100000"/>
              </a:lnSpc>
              <a:spcBef>
                <a:spcPts val="0"/>
              </a:spcBef>
              <a:buClr>
                <a:schemeClr val="dk1"/>
              </a:buClr>
              <a:buSzPts val="1655"/>
              <a:buFont typeface="Arial" panose="020B0604020202020204" pitchFamily="34" charset="0"/>
              <a:buChar char="•"/>
            </a:pPr>
            <a:r>
              <a:rPr lang="en-US" sz="2205" dirty="0">
                <a:solidFill>
                  <a:schemeClr val="dk1"/>
                </a:solidFill>
                <a:latin typeface="Assistant"/>
                <a:ea typeface="Assistant"/>
                <a:cs typeface="Assistant"/>
                <a:sym typeface="Assistant"/>
              </a:rPr>
              <a:t>Prioritization:  enables minimization of impact to the most critical business function</a:t>
            </a:r>
          </a:p>
          <a:p>
            <a:pPr marR="4481" lvl="1" indent="-444912">
              <a:lnSpc>
                <a:spcPct val="100000"/>
              </a:lnSpc>
              <a:spcBef>
                <a:spcPts val="0"/>
              </a:spcBef>
              <a:buClr>
                <a:schemeClr val="dk1"/>
              </a:buClr>
              <a:buSzPts val="1655"/>
              <a:buFont typeface="Arial" panose="020B0604020202020204" pitchFamily="34" charset="0"/>
              <a:buChar char="•"/>
            </a:pPr>
            <a:r>
              <a:rPr lang="en-US" sz="2205" dirty="0">
                <a:solidFill>
                  <a:schemeClr val="dk1"/>
                </a:solidFill>
                <a:latin typeface="Assistant"/>
                <a:ea typeface="Assistant"/>
                <a:cs typeface="Assistant"/>
                <a:sym typeface="Assistant"/>
              </a:rPr>
              <a:t>Assignment: to the Incident Response Team (can also be referred to as the IMT—Incident Management Team)</a:t>
            </a:r>
            <a:endParaRPr sz="2205" dirty="0">
              <a:solidFill>
                <a:schemeClr val="dk1"/>
              </a:solidFill>
              <a:latin typeface="Assistant"/>
              <a:ea typeface="Assistant"/>
              <a:cs typeface="Assistant"/>
              <a:sym typeface="Assistant"/>
            </a:endParaRPr>
          </a:p>
          <a:p>
            <a:pPr marL="0" marR="22411" indent="0">
              <a:spcBef>
                <a:spcPts val="75"/>
              </a:spcBef>
              <a:buNone/>
            </a:pPr>
            <a:endParaRPr sz="2205" dirty="0">
              <a:solidFill>
                <a:schemeClr val="dk1"/>
              </a:solidFill>
              <a:latin typeface="Assistant"/>
              <a:ea typeface="Assistant"/>
              <a:cs typeface="Assistant"/>
              <a:sym typeface="Assistant"/>
            </a:endParaRPr>
          </a:p>
        </p:txBody>
      </p:sp>
      <p:sp>
        <p:nvSpPr>
          <p:cNvPr id="2" name="Slide Number Placeholder 1">
            <a:extLst>
              <a:ext uri="{FF2B5EF4-FFF2-40B4-BE49-F238E27FC236}">
                <a16:creationId xmlns:a16="http://schemas.microsoft.com/office/drawing/2014/main" id="{9D049311-1EFB-491C-8816-0D3C5F8FBC0D}"/>
              </a:ext>
            </a:extLst>
          </p:cNvPr>
          <p:cNvSpPr>
            <a:spLocks noGrp="1"/>
          </p:cNvSpPr>
          <p:nvPr>
            <p:ph type="sldNum" sz="quarter" idx="12"/>
          </p:nvPr>
        </p:nvSpPr>
        <p:spPr/>
        <p:txBody>
          <a:bodyPr/>
          <a:lstStyle/>
          <a:p>
            <a:fld id="{00000000-1234-1234-1234-123412341234}" type="slidenum">
              <a:rPr lang="en-US" smtClean="0"/>
              <a:pPr/>
              <a:t>279</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53"/>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4000" dirty="0">
                <a:latin typeface="Arial" panose="020B0604020202020204" pitchFamily="34" charset="0"/>
                <a:ea typeface="Assistant ExtraBold"/>
              </a:rPr>
              <a:t>Performance and Governance</a:t>
            </a:r>
            <a:endParaRPr sz="4000" dirty="0">
              <a:latin typeface="Arial" panose="020B0604020202020204" pitchFamily="34" charset="0"/>
              <a:ea typeface="Assistant ExtraBold"/>
            </a:endParaRPr>
          </a:p>
        </p:txBody>
      </p:sp>
      <p:sp>
        <p:nvSpPr>
          <p:cNvPr id="552" name="Google Shape;552;p53"/>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391637" marR="253260" indent="-380990">
              <a:spcBef>
                <a:spcPts val="92"/>
              </a:spcBef>
              <a:buClr>
                <a:schemeClr val="dk1"/>
              </a:buClr>
            </a:pPr>
            <a:r>
              <a:rPr lang="en-US">
                <a:solidFill>
                  <a:schemeClr val="dk1"/>
                </a:solidFill>
              </a:rPr>
              <a:t>Governance is only possible when metrics are in place to determine whether critical organizational objectives are achieved</a:t>
            </a:r>
            <a:endParaRPr>
              <a:solidFill>
                <a:schemeClr val="dk1"/>
              </a:solidFill>
            </a:endParaRPr>
          </a:p>
          <a:p>
            <a:pPr marL="391637" marR="253260" indent="-380990">
              <a:spcBef>
                <a:spcPts val="92"/>
              </a:spcBef>
              <a:buClr>
                <a:schemeClr val="dk1"/>
              </a:buClr>
            </a:pPr>
            <a:r>
              <a:rPr lang="en-US">
                <a:solidFill>
                  <a:schemeClr val="dk1"/>
                </a:solidFill>
              </a:rPr>
              <a:t>Those metrics are used for</a:t>
            </a:r>
            <a:endParaRPr>
              <a:solidFill>
                <a:schemeClr val="dk1"/>
              </a:solidFill>
            </a:endParaRPr>
          </a:p>
          <a:p>
            <a:pPr marL="1001222" marR="253260" lvl="1" indent="-380990">
              <a:spcBef>
                <a:spcPts val="92"/>
              </a:spcBef>
              <a:buClr>
                <a:schemeClr val="dk1"/>
              </a:buClr>
              <a:buFont typeface="Courier New"/>
              <a:buChar char="o"/>
            </a:pPr>
            <a:r>
              <a:rPr lang="en-US">
                <a:solidFill>
                  <a:schemeClr val="dk1"/>
                </a:solidFill>
              </a:rPr>
              <a:t>Measuring</a:t>
            </a:r>
            <a:endParaRPr>
              <a:solidFill>
                <a:schemeClr val="dk1"/>
              </a:solidFill>
            </a:endParaRPr>
          </a:p>
          <a:p>
            <a:pPr marL="1001222" marR="253260" lvl="1" indent="-380990">
              <a:spcBef>
                <a:spcPts val="92"/>
              </a:spcBef>
              <a:buClr>
                <a:schemeClr val="dk1"/>
              </a:buClr>
            </a:pPr>
            <a:r>
              <a:rPr lang="en-US">
                <a:solidFill>
                  <a:schemeClr val="dk1"/>
                </a:solidFill>
              </a:rPr>
              <a:t>Monitoring</a:t>
            </a:r>
            <a:endParaRPr>
              <a:solidFill>
                <a:schemeClr val="dk1"/>
              </a:solidFill>
            </a:endParaRPr>
          </a:p>
          <a:p>
            <a:pPr marL="1001222" marR="253260" lvl="1" indent="-380990">
              <a:spcBef>
                <a:spcPts val="92"/>
              </a:spcBef>
              <a:buClr>
                <a:schemeClr val="dk1"/>
              </a:buClr>
            </a:pPr>
            <a:r>
              <a:rPr lang="en-US">
                <a:solidFill>
                  <a:schemeClr val="dk1"/>
                </a:solidFill>
              </a:rPr>
              <a:t>Controlling</a:t>
            </a:r>
            <a:endParaRPr>
              <a:solidFill>
                <a:schemeClr val="dk1"/>
              </a:solidFill>
            </a:endParaRPr>
          </a:p>
          <a:p>
            <a:pPr marL="1001222" marR="253260" lvl="1" indent="-380990">
              <a:spcBef>
                <a:spcPts val="92"/>
              </a:spcBef>
              <a:buClr>
                <a:schemeClr val="dk1"/>
              </a:buClr>
            </a:pPr>
            <a:r>
              <a:rPr lang="en-US">
                <a:solidFill>
                  <a:schemeClr val="dk1"/>
                </a:solidFill>
              </a:rPr>
              <a:t>Reporting</a:t>
            </a:r>
            <a:endParaRPr>
              <a:solidFill>
                <a:schemeClr val="dk1"/>
              </a:solidFill>
            </a:endParaRPr>
          </a:p>
          <a:p>
            <a:pPr marL="391637" marR="253260" indent="-380990">
              <a:spcBef>
                <a:spcPts val="92"/>
              </a:spcBef>
              <a:buClr>
                <a:schemeClr val="dk1"/>
              </a:buClr>
            </a:pPr>
            <a:r>
              <a:rPr lang="en-US">
                <a:solidFill>
                  <a:schemeClr val="dk1"/>
                </a:solidFill>
              </a:rPr>
              <a:t>Enterprise-wide measurements should be developed that will</a:t>
            </a:r>
            <a:r>
              <a:rPr lang="en-US" b="1">
                <a:solidFill>
                  <a:schemeClr val="dk1"/>
                </a:solidFill>
              </a:rPr>
              <a:t> </a:t>
            </a:r>
            <a:r>
              <a:rPr lang="en-US">
                <a:solidFill>
                  <a:schemeClr val="dk1"/>
                </a:solidFill>
              </a:rPr>
              <a:t>be consistent in all organization activities</a:t>
            </a:r>
            <a:endParaRPr>
              <a:solidFill>
                <a:schemeClr val="dk1"/>
              </a:solidFill>
            </a:endParaRPr>
          </a:p>
          <a:p>
            <a:pPr marL="1001222" marR="253260" lvl="1" indent="-296326">
              <a:spcBef>
                <a:spcPts val="92"/>
              </a:spcBef>
              <a:buNone/>
            </a:pPr>
            <a:endParaRPr>
              <a:solidFill>
                <a:schemeClr val="dk1"/>
              </a:solidFill>
            </a:endParaRPr>
          </a:p>
          <a:p>
            <a:pPr marL="1001222" marR="253260" lvl="1" indent="-296326">
              <a:spcBef>
                <a:spcPts val="92"/>
              </a:spcBef>
              <a:buNone/>
            </a:pPr>
            <a:endParaRPr>
              <a:solidFill>
                <a:schemeClr val="dk1"/>
              </a:solidFill>
            </a:endParaRPr>
          </a:p>
          <a:p>
            <a:pPr marL="10645" marR="253260" indent="0">
              <a:spcBef>
                <a:spcPts val="92"/>
              </a:spcBef>
              <a:buNone/>
            </a:pPr>
            <a:endParaRPr>
              <a:solidFill>
                <a:schemeClr val="dk1"/>
              </a:solidFill>
            </a:endParaRPr>
          </a:p>
        </p:txBody>
      </p:sp>
      <p:sp>
        <p:nvSpPr>
          <p:cNvPr id="2" name="Slide Number Placeholder 1">
            <a:extLst>
              <a:ext uri="{FF2B5EF4-FFF2-40B4-BE49-F238E27FC236}">
                <a16:creationId xmlns:a16="http://schemas.microsoft.com/office/drawing/2014/main" id="{20EB8082-7CDF-438D-A7D0-C952B0037A2F}"/>
              </a:ext>
            </a:extLst>
          </p:cNvPr>
          <p:cNvSpPr>
            <a:spLocks noGrp="1"/>
          </p:cNvSpPr>
          <p:nvPr>
            <p:ph type="sldNum" sz="quarter" idx="12"/>
          </p:nvPr>
        </p:nvSpPr>
        <p:spPr/>
        <p:txBody>
          <a:bodyPr/>
          <a:lstStyle/>
          <a:p>
            <a:fld id="{00000000-1234-1234-1234-123412341234}" type="slidenum">
              <a:rPr lang="en-US" smtClean="0"/>
              <a:pPr/>
              <a:t>28</a:t>
            </a:fld>
            <a:endParaRPr lang="en-US"/>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2517"/>
        <p:cNvGrpSpPr/>
        <p:nvPr/>
      </p:nvGrpSpPr>
      <p:grpSpPr>
        <a:xfrm>
          <a:off x="0" y="0"/>
          <a:ext cx="0" cy="0"/>
          <a:chOff x="0" y="0"/>
          <a:chExt cx="0" cy="0"/>
        </a:xfrm>
      </p:grpSpPr>
      <p:sp>
        <p:nvSpPr>
          <p:cNvPr id="2519" name="Google Shape;2519;p339"/>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Respond</a:t>
            </a:r>
            <a:endParaRPr b="1" dirty="0">
              <a:latin typeface="Arial" panose="020B0604020202020204" pitchFamily="34" charset="0"/>
              <a:ea typeface="Assistant ExtraBold"/>
            </a:endParaRPr>
          </a:p>
        </p:txBody>
      </p:sp>
      <p:sp>
        <p:nvSpPr>
          <p:cNvPr id="2518" name="Google Shape;2518;p339"/>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11205" indent="0">
              <a:lnSpc>
                <a:spcPct val="119407"/>
              </a:lnSpc>
              <a:buClr>
                <a:schemeClr val="dk1"/>
              </a:buClr>
              <a:buNone/>
            </a:pPr>
            <a:r>
              <a:rPr lang="en-US" sz="2205">
                <a:solidFill>
                  <a:schemeClr val="dk1"/>
                </a:solidFill>
                <a:latin typeface="Assistant"/>
                <a:ea typeface="Assistant"/>
                <a:cs typeface="Assistant"/>
                <a:sym typeface="Assistant"/>
              </a:rPr>
              <a:t>Steps taken to address, contain, resolve or mitigate an incident</a:t>
            </a:r>
            <a:endParaRPr sz="2205">
              <a:solidFill>
                <a:schemeClr val="dk1"/>
              </a:solidFill>
              <a:latin typeface="Assistant"/>
              <a:ea typeface="Assistant"/>
              <a:cs typeface="Assistant"/>
              <a:sym typeface="Assistant"/>
            </a:endParaRPr>
          </a:p>
          <a:p>
            <a:pPr marL="769306" marR="5491597" indent="-379331">
              <a:lnSpc>
                <a:spcPct val="119377"/>
              </a:lnSpc>
              <a:spcBef>
                <a:spcPts val="53"/>
              </a:spcBef>
              <a:buClr>
                <a:schemeClr val="dk1"/>
              </a:buClr>
              <a:buNone/>
            </a:pPr>
            <a:r>
              <a:rPr lang="en-US" sz="1500">
                <a:solidFill>
                  <a:schemeClr val="dk1"/>
                </a:solidFill>
                <a:latin typeface="Assistant"/>
                <a:ea typeface="Assistant"/>
                <a:cs typeface="Assistant"/>
                <a:sym typeface="Assistant"/>
              </a:rPr>
              <a:t>Technical response  Collect data  Analyze incident</a:t>
            </a:r>
            <a:endParaRPr sz="1500">
              <a:solidFill>
                <a:schemeClr val="dk1"/>
              </a:solidFill>
              <a:latin typeface="Assistant"/>
              <a:ea typeface="Assistant"/>
              <a:cs typeface="Assistant"/>
              <a:sym typeface="Assistant"/>
            </a:endParaRPr>
          </a:p>
          <a:p>
            <a:pPr marL="769306" marR="2433987" indent="0">
              <a:lnSpc>
                <a:spcPct val="119377"/>
              </a:lnSpc>
              <a:spcBef>
                <a:spcPts val="4"/>
              </a:spcBef>
              <a:buClr>
                <a:schemeClr val="dk1"/>
              </a:buClr>
              <a:buNone/>
            </a:pPr>
            <a:r>
              <a:rPr lang="en-US" sz="1500">
                <a:solidFill>
                  <a:schemeClr val="dk1"/>
                </a:solidFill>
                <a:latin typeface="Assistant"/>
                <a:ea typeface="Assistant"/>
                <a:cs typeface="Assistant"/>
                <a:sym typeface="Assistant"/>
              </a:rPr>
              <a:t>Research corresponding technical mitigation techniques  Isolate affected systems</a:t>
            </a:r>
            <a:endParaRPr sz="1500">
              <a:solidFill>
                <a:schemeClr val="dk1"/>
              </a:solidFill>
              <a:latin typeface="Assistant"/>
              <a:ea typeface="Assistant"/>
              <a:cs typeface="Assistant"/>
              <a:sym typeface="Assistant"/>
            </a:endParaRPr>
          </a:p>
          <a:p>
            <a:pPr marL="769306" indent="0">
              <a:lnSpc>
                <a:spcPct val="115022"/>
              </a:lnSpc>
              <a:buClr>
                <a:schemeClr val="dk1"/>
              </a:buClr>
              <a:buNone/>
            </a:pPr>
            <a:r>
              <a:rPr lang="en-US" sz="1500">
                <a:solidFill>
                  <a:schemeClr val="dk1"/>
                </a:solidFill>
                <a:latin typeface="Assistant"/>
                <a:ea typeface="Assistant"/>
                <a:cs typeface="Assistant"/>
                <a:sym typeface="Assistant"/>
              </a:rPr>
              <a:t>Deploy patches and workaround</a:t>
            </a:r>
            <a:endParaRPr sz="1500">
              <a:solidFill>
                <a:schemeClr val="dk1"/>
              </a:solidFill>
              <a:latin typeface="Assistant"/>
              <a:ea typeface="Assistant"/>
              <a:cs typeface="Assistant"/>
              <a:sym typeface="Assistant"/>
            </a:endParaRPr>
          </a:p>
          <a:p>
            <a:pPr marL="389974" marR="654441" indent="0">
              <a:lnSpc>
                <a:spcPct val="119377"/>
              </a:lnSpc>
              <a:spcBef>
                <a:spcPts val="61"/>
              </a:spcBef>
              <a:buClr>
                <a:schemeClr val="dk1"/>
              </a:buClr>
              <a:buNone/>
            </a:pPr>
            <a:r>
              <a:rPr lang="en-US" sz="1500">
                <a:solidFill>
                  <a:schemeClr val="dk1"/>
                </a:solidFill>
                <a:latin typeface="Assistant"/>
                <a:ea typeface="Assistant"/>
                <a:cs typeface="Assistant"/>
                <a:sym typeface="Assistant"/>
              </a:rPr>
              <a:t>Management Response: Activities that require supervisory or mgmt. intervention—  notification, interaction, escalation or approval—business and senior managers</a:t>
            </a:r>
            <a:endParaRPr sz="1500">
              <a:solidFill>
                <a:schemeClr val="dk1"/>
              </a:solidFill>
              <a:latin typeface="Assistant"/>
              <a:ea typeface="Assistant"/>
              <a:cs typeface="Assistant"/>
              <a:sym typeface="Assistant"/>
            </a:endParaRPr>
          </a:p>
          <a:p>
            <a:pPr marL="389974" marR="4481" indent="0">
              <a:lnSpc>
                <a:spcPct val="119377"/>
              </a:lnSpc>
              <a:spcBef>
                <a:spcPts val="4"/>
              </a:spcBef>
              <a:buClr>
                <a:schemeClr val="dk1"/>
              </a:buClr>
              <a:buNone/>
            </a:pPr>
            <a:r>
              <a:rPr lang="en-US" sz="1500">
                <a:solidFill>
                  <a:schemeClr val="dk1"/>
                </a:solidFill>
                <a:latin typeface="Assistant"/>
                <a:ea typeface="Assistant"/>
                <a:cs typeface="Assistant"/>
                <a:sym typeface="Assistant"/>
              </a:rPr>
              <a:t>Legal response—Activity that relates to the investigation, prosecution, liability copyright and  privacy issues</a:t>
            </a:r>
            <a:endParaRPr sz="1500">
              <a:solidFill>
                <a:schemeClr val="dk1"/>
              </a:solidFill>
              <a:latin typeface="Assistant"/>
              <a:ea typeface="Assistant"/>
              <a:cs typeface="Assistant"/>
              <a:sym typeface="Assistant"/>
            </a:endParaRPr>
          </a:p>
          <a:p>
            <a:pPr marL="0" marR="22411" indent="0">
              <a:spcBef>
                <a:spcPts val="75"/>
              </a:spcBef>
              <a:buNone/>
            </a:pPr>
            <a:endParaRPr sz="2205">
              <a:solidFill>
                <a:schemeClr val="dk1"/>
              </a:solidFill>
              <a:latin typeface="Assistant"/>
              <a:ea typeface="Assistant"/>
              <a:cs typeface="Assistant"/>
              <a:sym typeface="Assistant"/>
            </a:endParaRPr>
          </a:p>
        </p:txBody>
      </p:sp>
      <p:sp>
        <p:nvSpPr>
          <p:cNvPr id="2" name="Slide Number Placeholder 1">
            <a:extLst>
              <a:ext uri="{FF2B5EF4-FFF2-40B4-BE49-F238E27FC236}">
                <a16:creationId xmlns:a16="http://schemas.microsoft.com/office/drawing/2014/main" id="{3D49DC57-DBE5-40FD-94BF-37CAE3C7D542}"/>
              </a:ext>
            </a:extLst>
          </p:cNvPr>
          <p:cNvSpPr>
            <a:spLocks noGrp="1"/>
          </p:cNvSpPr>
          <p:nvPr>
            <p:ph type="sldNum" sz="quarter" idx="12"/>
          </p:nvPr>
        </p:nvSpPr>
        <p:spPr/>
        <p:txBody>
          <a:bodyPr/>
          <a:lstStyle/>
          <a:p>
            <a:fld id="{00000000-1234-1234-1234-123412341234}" type="slidenum">
              <a:rPr lang="en-US" smtClean="0"/>
              <a:pPr/>
              <a:t>280</a:t>
            </a:fld>
            <a:endParaRPr lang="en-US"/>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3D0C07-B0DC-41C9-A453-93B9D4AB8253}"/>
              </a:ext>
            </a:extLst>
          </p:cNvPr>
          <p:cNvSpPr>
            <a:spLocks noGrp="1"/>
          </p:cNvSpPr>
          <p:nvPr>
            <p:ph type="sldNum" idx="12"/>
          </p:nvPr>
        </p:nvSpPr>
        <p:spPr/>
        <p:txBody>
          <a:bodyPr/>
          <a:lstStyle/>
          <a:p>
            <a:fld id="{00000000-1234-1234-1234-123412341234}" type="slidenum">
              <a:rPr lang="en-US" smtClean="0"/>
              <a:pPr/>
              <a:t>281</a:t>
            </a:fld>
            <a:endParaRPr lang="en-US"/>
          </a:p>
        </p:txBody>
      </p:sp>
      <p:sp>
        <p:nvSpPr>
          <p:cNvPr id="2" name="Title 1">
            <a:extLst>
              <a:ext uri="{FF2B5EF4-FFF2-40B4-BE49-F238E27FC236}">
                <a16:creationId xmlns:a16="http://schemas.microsoft.com/office/drawing/2014/main" id="{E35C5850-B134-4BF4-823A-41E24764CE97}"/>
              </a:ext>
            </a:extLst>
          </p:cNvPr>
          <p:cNvSpPr>
            <a:spLocks noGrp="1"/>
          </p:cNvSpPr>
          <p:nvPr>
            <p:ph type="title"/>
          </p:nvPr>
        </p:nvSpPr>
        <p:spPr/>
        <p:txBody>
          <a:bodyPr/>
          <a:lstStyle/>
          <a:p>
            <a:r>
              <a:rPr lang="en-US" dirty="0"/>
              <a:t>Developing the Incident Response Plan</a:t>
            </a:r>
          </a:p>
        </p:txBody>
      </p:sp>
      <p:sp>
        <p:nvSpPr>
          <p:cNvPr id="3" name="TextBox 2">
            <a:extLst>
              <a:ext uri="{FF2B5EF4-FFF2-40B4-BE49-F238E27FC236}">
                <a16:creationId xmlns:a16="http://schemas.microsoft.com/office/drawing/2014/main" id="{14429F89-90AE-4952-A1E7-D650DFD01ACF}"/>
              </a:ext>
            </a:extLst>
          </p:cNvPr>
          <p:cNvSpPr txBox="1"/>
          <p:nvPr/>
        </p:nvSpPr>
        <p:spPr>
          <a:xfrm>
            <a:off x="5752334" y="5781323"/>
            <a:ext cx="6267833" cy="543867"/>
          </a:xfrm>
          <a:prstGeom prst="rect">
            <a:avLst/>
          </a:prstGeom>
          <a:noFill/>
        </p:spPr>
        <p:txBody>
          <a:bodyPr wrap="square" rtlCol="0">
            <a:spAutoFit/>
          </a:bodyPr>
          <a:lstStyle/>
          <a:p>
            <a:r>
              <a:rPr lang="en-US" sz="1467" dirty="0">
                <a:solidFill>
                  <a:schemeClr val="bg1"/>
                </a:solidFill>
              </a:rPr>
              <a:t>University of California, “Responding to Computer Security Incidents”</a:t>
            </a:r>
          </a:p>
          <a:p>
            <a:r>
              <a:rPr lang="en-US" sz="1467" dirty="0">
                <a:solidFill>
                  <a:schemeClr val="bg1"/>
                </a:solidFill>
              </a:rPr>
              <a:t>ISACA CISM Study Guide 2015 p. 234 </a:t>
            </a:r>
          </a:p>
        </p:txBody>
      </p:sp>
    </p:spTree>
    <p:extLst>
      <p:ext uri="{BB962C8B-B14F-4D97-AF65-F5344CB8AC3E}">
        <p14:creationId xmlns:p14="http://schemas.microsoft.com/office/powerpoint/2010/main" val="63079778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1" name="Google Shape;2531;p341"/>
          <p:cNvSpPr txBox="1">
            <a:spLocks noGrp="1"/>
          </p:cNvSpPr>
          <p:nvPr>
            <p:ph type="title"/>
          </p:nvPr>
        </p:nvSpPr>
        <p:spPr>
          <a:xfrm>
            <a:off x="838200" y="802625"/>
            <a:ext cx="10515600" cy="789637"/>
          </a:xfrm>
          <a:prstGeom prst="rect">
            <a:avLst/>
          </a:prstGeom>
          <a:noFill/>
          <a:ln>
            <a:noFill/>
          </a:ln>
        </p:spPr>
        <p:txBody>
          <a:bodyPr spcFirstLastPara="1" vert="horz" wrap="square" lIns="121900" tIns="121900" rIns="121900" bIns="121900" rtlCol="0" anchor="t" anchorCtr="0">
            <a:noAutofit/>
          </a:bodyPr>
          <a:lstStyle/>
          <a:p>
            <a:r>
              <a:rPr lang="en-US" sz="3200" dirty="0">
                <a:latin typeface="Arial" panose="020B0604020202020204" pitchFamily="34" charset="0"/>
                <a:ea typeface="Assistant ExtraBold"/>
              </a:rPr>
              <a:t>Assessing Current Incident Response Capability</a:t>
            </a:r>
            <a:endParaRPr sz="3200" dirty="0">
              <a:latin typeface="Arial" panose="020B0604020202020204" pitchFamily="34" charset="0"/>
              <a:ea typeface="Assistant ExtraBold"/>
            </a:endParaRPr>
          </a:p>
        </p:txBody>
      </p:sp>
      <p:sp>
        <p:nvSpPr>
          <p:cNvPr id="2530" name="Google Shape;2530;p341"/>
          <p:cNvSpPr txBox="1">
            <a:spLocks noGrp="1"/>
          </p:cNvSpPr>
          <p:nvPr>
            <p:ph idx="1"/>
          </p:nvPr>
        </p:nvSpPr>
        <p:spPr>
          <a:xfrm>
            <a:off x="627807" y="1484231"/>
            <a:ext cx="10515600" cy="4351338"/>
          </a:xfrm>
          <a:prstGeom prst="rect">
            <a:avLst/>
          </a:prstGeom>
          <a:noFill/>
          <a:ln>
            <a:noFill/>
          </a:ln>
        </p:spPr>
        <p:txBody>
          <a:bodyPr spcFirstLastPara="1" vert="horz" wrap="square" lIns="121900" tIns="121900" rIns="121900" bIns="121900" rtlCol="0" anchor="t" anchorCtr="0">
            <a:noAutofit/>
          </a:bodyPr>
          <a:lstStyle/>
          <a:p>
            <a:pPr marL="344589" marR="403983" indent="0">
              <a:lnSpc>
                <a:spcPct val="100400"/>
              </a:lnSpc>
              <a:buClr>
                <a:schemeClr val="dk1"/>
              </a:buClr>
              <a:buSzPts val="1522"/>
              <a:buFont typeface="Arial"/>
              <a:buChar char="•"/>
            </a:pPr>
            <a:r>
              <a:rPr lang="en-US" sz="1800" dirty="0">
                <a:solidFill>
                  <a:schemeClr val="dk1"/>
                </a:solidFill>
                <a:latin typeface="Times New Roman"/>
                <a:ea typeface="Times New Roman"/>
                <a:cs typeface="Times New Roman"/>
                <a:sym typeface="Times New Roman"/>
              </a:rPr>
              <a:t>Survey</a:t>
            </a:r>
          </a:p>
          <a:p>
            <a:pPr marL="344589" marR="403983" indent="0">
              <a:lnSpc>
                <a:spcPct val="100400"/>
              </a:lnSpc>
              <a:buClr>
                <a:schemeClr val="dk1"/>
              </a:buClr>
              <a:buSzPts val="1522"/>
              <a:buFont typeface="Arial"/>
              <a:buChar char="•"/>
            </a:pPr>
            <a:r>
              <a:rPr lang="en-US" sz="1800" dirty="0">
                <a:solidFill>
                  <a:schemeClr val="dk1"/>
                </a:solidFill>
                <a:latin typeface="Times New Roman"/>
                <a:ea typeface="Times New Roman"/>
                <a:cs typeface="Times New Roman"/>
                <a:sym typeface="Times New Roman"/>
              </a:rPr>
              <a:t>Self Assess</a:t>
            </a:r>
          </a:p>
          <a:p>
            <a:pPr marL="344589" marR="403983" indent="0">
              <a:lnSpc>
                <a:spcPct val="100400"/>
              </a:lnSpc>
              <a:buClr>
                <a:schemeClr val="dk1"/>
              </a:buClr>
              <a:buSzPts val="1522"/>
              <a:buFont typeface="Arial"/>
              <a:buChar char="•"/>
            </a:pPr>
            <a:r>
              <a:rPr lang="en-US" sz="1800" dirty="0">
                <a:solidFill>
                  <a:schemeClr val="dk1"/>
                </a:solidFill>
                <a:latin typeface="Times New Roman"/>
                <a:ea typeface="Times New Roman"/>
                <a:cs typeface="Times New Roman"/>
                <a:sym typeface="Times New Roman"/>
              </a:rPr>
              <a:t>External Assessment</a:t>
            </a:r>
          </a:p>
          <a:p>
            <a:pPr marL="344589" marR="403983" indent="0">
              <a:lnSpc>
                <a:spcPct val="100400"/>
              </a:lnSpc>
              <a:buClr>
                <a:schemeClr val="dk1"/>
              </a:buClr>
              <a:buSzPts val="1522"/>
              <a:buFont typeface="Arial"/>
              <a:buChar char="•"/>
            </a:pPr>
            <a:r>
              <a:rPr lang="en-US" sz="1800" dirty="0">
                <a:solidFill>
                  <a:schemeClr val="dk1"/>
                </a:solidFill>
                <a:latin typeface="Times New Roman"/>
                <a:ea typeface="Times New Roman"/>
                <a:cs typeface="Times New Roman"/>
                <a:sym typeface="Times New Roman"/>
              </a:rPr>
              <a:t>Evaluate Threats</a:t>
            </a:r>
          </a:p>
          <a:p>
            <a:pPr marL="954173" marR="403983" lvl="1" indent="0">
              <a:lnSpc>
                <a:spcPct val="100400"/>
              </a:lnSpc>
              <a:spcBef>
                <a:spcPts val="0"/>
              </a:spcBef>
              <a:buClr>
                <a:schemeClr val="dk1"/>
              </a:buClr>
              <a:buSzPts val="1522"/>
              <a:buFont typeface="Arial"/>
              <a:buChar char="•"/>
            </a:pPr>
            <a:r>
              <a:rPr lang="en-US" sz="1800" dirty="0">
                <a:solidFill>
                  <a:schemeClr val="dk1"/>
                </a:solidFill>
                <a:latin typeface="Times New Roman"/>
                <a:ea typeface="Times New Roman"/>
                <a:cs typeface="Times New Roman"/>
                <a:sym typeface="Times New Roman"/>
              </a:rPr>
              <a:t>Natural </a:t>
            </a:r>
          </a:p>
          <a:p>
            <a:pPr marL="954173" marR="403983" lvl="1" indent="0">
              <a:lnSpc>
                <a:spcPct val="100400"/>
              </a:lnSpc>
              <a:spcBef>
                <a:spcPts val="0"/>
              </a:spcBef>
              <a:buClr>
                <a:schemeClr val="dk1"/>
              </a:buClr>
              <a:buSzPts val="1522"/>
              <a:buFont typeface="Arial"/>
              <a:buChar char="•"/>
            </a:pPr>
            <a:r>
              <a:rPr lang="en-US" sz="1800" dirty="0">
                <a:solidFill>
                  <a:schemeClr val="dk1"/>
                </a:solidFill>
                <a:latin typeface="Times New Roman"/>
                <a:ea typeface="Times New Roman"/>
                <a:cs typeface="Times New Roman"/>
                <a:sym typeface="Times New Roman"/>
              </a:rPr>
              <a:t>Technical </a:t>
            </a:r>
          </a:p>
          <a:p>
            <a:pPr marL="954173" marR="403983" lvl="1" indent="0">
              <a:lnSpc>
                <a:spcPct val="100400"/>
              </a:lnSpc>
              <a:spcBef>
                <a:spcPts val="0"/>
              </a:spcBef>
              <a:buClr>
                <a:schemeClr val="dk1"/>
              </a:buClr>
              <a:buSzPts val="1522"/>
              <a:buFont typeface="Arial"/>
              <a:buChar char="•"/>
            </a:pPr>
            <a:r>
              <a:rPr lang="en-US" sz="1800" dirty="0">
                <a:solidFill>
                  <a:schemeClr val="dk1"/>
                </a:solidFill>
                <a:latin typeface="Times New Roman"/>
                <a:ea typeface="Times New Roman"/>
                <a:cs typeface="Times New Roman"/>
                <a:sym typeface="Times New Roman"/>
              </a:rPr>
              <a:t>Man-made</a:t>
            </a:r>
          </a:p>
          <a:p>
            <a:pPr marL="392194" marR="403983" indent="0">
              <a:lnSpc>
                <a:spcPct val="100400"/>
              </a:lnSpc>
              <a:buClr>
                <a:schemeClr val="dk1"/>
              </a:buClr>
              <a:buSzPts val="1522"/>
              <a:buFont typeface="Arial"/>
              <a:buChar char="•"/>
            </a:pPr>
            <a:r>
              <a:rPr lang="en-US" sz="1800" dirty="0">
                <a:solidFill>
                  <a:schemeClr val="dk1"/>
                </a:solidFill>
                <a:latin typeface="Times New Roman"/>
                <a:cs typeface="Times New Roman"/>
                <a:sym typeface="Times New Roman"/>
              </a:rPr>
              <a:t>Evaluate Vulnerabilities</a:t>
            </a:r>
          </a:p>
          <a:p>
            <a:pPr marL="1001779" marR="403983" lvl="1" indent="0">
              <a:lnSpc>
                <a:spcPct val="100400"/>
              </a:lnSpc>
              <a:spcBef>
                <a:spcPts val="0"/>
              </a:spcBef>
              <a:buClr>
                <a:schemeClr val="dk1"/>
              </a:buClr>
              <a:buSzPts val="1522"/>
              <a:buFont typeface="Arial"/>
              <a:buChar char="•"/>
            </a:pPr>
            <a:r>
              <a:rPr lang="en-US" sz="1800" dirty="0">
                <a:solidFill>
                  <a:schemeClr val="dk1"/>
                </a:solidFill>
                <a:latin typeface="Times New Roman"/>
                <a:cs typeface="Times New Roman"/>
                <a:sym typeface="Times New Roman"/>
              </a:rPr>
              <a:t>Technology</a:t>
            </a:r>
          </a:p>
          <a:p>
            <a:pPr marL="1001779" marR="403983" lvl="1" indent="0">
              <a:lnSpc>
                <a:spcPct val="100400"/>
              </a:lnSpc>
              <a:spcBef>
                <a:spcPts val="0"/>
              </a:spcBef>
              <a:buClr>
                <a:schemeClr val="dk1"/>
              </a:buClr>
              <a:buSzPts val="1522"/>
              <a:buFont typeface="Arial"/>
              <a:buChar char="•"/>
            </a:pPr>
            <a:r>
              <a:rPr lang="en-US" sz="1800" dirty="0">
                <a:solidFill>
                  <a:schemeClr val="dk1"/>
                </a:solidFill>
                <a:latin typeface="Times New Roman"/>
                <a:cs typeface="Times New Roman"/>
                <a:sym typeface="Times New Roman"/>
              </a:rPr>
              <a:t>People</a:t>
            </a:r>
          </a:p>
          <a:p>
            <a:pPr marL="1001779" marR="403983" lvl="1" indent="0">
              <a:lnSpc>
                <a:spcPct val="100400"/>
              </a:lnSpc>
              <a:spcBef>
                <a:spcPts val="0"/>
              </a:spcBef>
              <a:buClr>
                <a:schemeClr val="dk1"/>
              </a:buClr>
              <a:buSzPts val="1522"/>
              <a:buFont typeface="Arial"/>
              <a:buChar char="•"/>
            </a:pPr>
            <a:r>
              <a:rPr lang="en-US" sz="1800" dirty="0">
                <a:solidFill>
                  <a:schemeClr val="dk1"/>
                </a:solidFill>
                <a:latin typeface="Times New Roman"/>
                <a:cs typeface="Times New Roman"/>
                <a:sym typeface="Times New Roman"/>
              </a:rPr>
              <a:t>Processes</a:t>
            </a:r>
          </a:p>
          <a:p>
            <a:pPr marL="1001779" marR="403983" lvl="1" indent="0">
              <a:lnSpc>
                <a:spcPct val="100400"/>
              </a:lnSpc>
              <a:spcBef>
                <a:spcPts val="0"/>
              </a:spcBef>
              <a:buClr>
                <a:schemeClr val="dk1"/>
              </a:buClr>
              <a:buSzPts val="1522"/>
              <a:buFont typeface="Arial"/>
              <a:buChar char="•"/>
            </a:pPr>
            <a:r>
              <a:rPr lang="en-US" sz="1800" dirty="0">
                <a:solidFill>
                  <a:schemeClr val="dk1"/>
                </a:solidFill>
                <a:latin typeface="Times New Roman"/>
                <a:cs typeface="Times New Roman"/>
                <a:sym typeface="Times New Roman"/>
              </a:rPr>
              <a:t>Controls</a:t>
            </a:r>
          </a:p>
          <a:p>
            <a:pPr marL="344589" marR="403983" indent="0">
              <a:lnSpc>
                <a:spcPct val="100400"/>
              </a:lnSpc>
              <a:buClr>
                <a:schemeClr val="dk1"/>
              </a:buClr>
              <a:buSzPts val="1522"/>
              <a:buFont typeface="Arial"/>
              <a:buChar char="•"/>
            </a:pPr>
            <a:r>
              <a:rPr lang="en-US" sz="1800" dirty="0">
                <a:solidFill>
                  <a:schemeClr val="dk1"/>
                </a:solidFill>
                <a:latin typeface="Times New Roman"/>
                <a:ea typeface="Times New Roman"/>
                <a:cs typeface="Times New Roman"/>
                <a:sym typeface="Times New Roman"/>
              </a:rPr>
              <a:t>Incident History</a:t>
            </a:r>
          </a:p>
          <a:p>
            <a:pPr marL="344589" marR="403983" indent="0">
              <a:lnSpc>
                <a:spcPct val="100400"/>
              </a:lnSpc>
              <a:buClr>
                <a:schemeClr val="dk1"/>
              </a:buClr>
              <a:buSzPts val="1522"/>
              <a:buFont typeface="Arial"/>
              <a:buChar char="•"/>
            </a:pPr>
            <a:r>
              <a:rPr lang="en-US" sz="1800" dirty="0">
                <a:solidFill>
                  <a:schemeClr val="dk1"/>
                </a:solidFill>
                <a:latin typeface="Times New Roman"/>
                <a:cs typeface="Times New Roman"/>
                <a:sym typeface="Times New Roman"/>
              </a:rPr>
              <a:t>Current State vs. Desired State</a:t>
            </a:r>
          </a:p>
          <a:p>
            <a:pPr marL="0" marR="22411" indent="0">
              <a:spcBef>
                <a:spcPts val="75"/>
              </a:spcBef>
              <a:buNone/>
            </a:pPr>
            <a:endParaRPr sz="1800" dirty="0">
              <a:solidFill>
                <a:schemeClr val="dk1"/>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A796E7BC-4C38-45D5-801A-AA2D8D2033CA}"/>
              </a:ext>
            </a:extLst>
          </p:cNvPr>
          <p:cNvSpPr>
            <a:spLocks noGrp="1"/>
          </p:cNvSpPr>
          <p:nvPr>
            <p:ph type="sldNum" sz="quarter" idx="12"/>
          </p:nvPr>
        </p:nvSpPr>
        <p:spPr/>
        <p:txBody>
          <a:bodyPr/>
          <a:lstStyle/>
          <a:p>
            <a:fld id="{00000000-1234-1234-1234-123412341234}" type="slidenum">
              <a:rPr lang="en-US" smtClean="0"/>
              <a:pPr/>
              <a:t>282</a:t>
            </a:fld>
            <a:endParaRPr lang="en-US"/>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2B41-8725-4E90-876F-A3C7E20AFE96}"/>
              </a:ext>
            </a:extLst>
          </p:cNvPr>
          <p:cNvSpPr>
            <a:spLocks noGrp="1"/>
          </p:cNvSpPr>
          <p:nvPr>
            <p:ph type="title"/>
          </p:nvPr>
        </p:nvSpPr>
        <p:spPr/>
        <p:txBody>
          <a:bodyPr>
            <a:normAutofit/>
          </a:bodyPr>
          <a:lstStyle/>
          <a:p>
            <a:r>
              <a:rPr lang="en-US" dirty="0"/>
              <a:t>Elements of an Incident Response Plan</a:t>
            </a:r>
          </a:p>
        </p:txBody>
      </p:sp>
      <p:sp>
        <p:nvSpPr>
          <p:cNvPr id="9" name="Content Placeholder 8">
            <a:extLst>
              <a:ext uri="{FF2B5EF4-FFF2-40B4-BE49-F238E27FC236}">
                <a16:creationId xmlns:a16="http://schemas.microsoft.com/office/drawing/2014/main" id="{1A9448F4-D1D6-4DAF-BFAC-62101B42286B}"/>
              </a:ext>
            </a:extLst>
          </p:cNvPr>
          <p:cNvSpPr>
            <a:spLocks noGrp="1"/>
          </p:cNvSpPr>
          <p:nvPr>
            <p:ph idx="1"/>
          </p:nvPr>
        </p:nvSpPr>
        <p:spPr/>
        <p:txBody>
          <a:bodyPr/>
          <a:lstStyle/>
          <a:p>
            <a:endParaRPr lang="en-US"/>
          </a:p>
        </p:txBody>
      </p:sp>
      <p:sp>
        <p:nvSpPr>
          <p:cNvPr id="20" name="Slide Number Placeholder 19">
            <a:extLst>
              <a:ext uri="{FF2B5EF4-FFF2-40B4-BE49-F238E27FC236}">
                <a16:creationId xmlns:a16="http://schemas.microsoft.com/office/drawing/2014/main" id="{C91CE73D-D982-4F84-9F33-906B3AFAE42F}"/>
              </a:ext>
            </a:extLst>
          </p:cNvPr>
          <p:cNvSpPr>
            <a:spLocks noGrp="1"/>
          </p:cNvSpPr>
          <p:nvPr>
            <p:ph type="sldNum" sz="quarter" idx="12"/>
          </p:nvPr>
        </p:nvSpPr>
        <p:spPr/>
        <p:txBody>
          <a:bodyPr/>
          <a:lstStyle/>
          <a:p>
            <a:fld id="{00000000-1234-1234-1234-123412341234}" type="slidenum">
              <a:rPr lang="en-US" smtClean="0"/>
              <a:pPr/>
              <a:t>283</a:t>
            </a:fld>
            <a:endParaRPr lang="en-US"/>
          </a:p>
        </p:txBody>
      </p:sp>
      <p:pic>
        <p:nvPicPr>
          <p:cNvPr id="4" name="Google Shape;2477;p334">
            <a:extLst>
              <a:ext uri="{FF2B5EF4-FFF2-40B4-BE49-F238E27FC236}">
                <a16:creationId xmlns:a16="http://schemas.microsoft.com/office/drawing/2014/main" id="{F1198291-DC1E-4E40-9153-98BC37187D5F}"/>
              </a:ext>
            </a:extLst>
          </p:cNvPr>
          <p:cNvPicPr preferRelativeResize="0"/>
          <p:nvPr/>
        </p:nvPicPr>
        <p:blipFill>
          <a:blip r:embed="rId3">
            <a:alphaModFix/>
          </a:blip>
          <a:stretch>
            <a:fillRect/>
          </a:stretch>
        </p:blipFill>
        <p:spPr>
          <a:xfrm rot="-5400000">
            <a:off x="4217080" y="2238016"/>
            <a:ext cx="3216757" cy="3737180"/>
          </a:xfrm>
          <a:prstGeom prst="rect">
            <a:avLst/>
          </a:prstGeom>
          <a:noFill/>
          <a:ln>
            <a:noFill/>
          </a:ln>
        </p:spPr>
      </p:pic>
      <p:sp>
        <p:nvSpPr>
          <p:cNvPr id="5" name="Google Shape;2478;p334">
            <a:extLst>
              <a:ext uri="{FF2B5EF4-FFF2-40B4-BE49-F238E27FC236}">
                <a16:creationId xmlns:a16="http://schemas.microsoft.com/office/drawing/2014/main" id="{82E5E1F2-B67A-43F7-A2AB-95EB1C29E0C0}"/>
              </a:ext>
            </a:extLst>
          </p:cNvPr>
          <p:cNvSpPr/>
          <p:nvPr/>
        </p:nvSpPr>
        <p:spPr>
          <a:xfrm>
            <a:off x="4724013" y="1877284"/>
            <a:ext cx="1706238" cy="571229"/>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 name="Google Shape;2480;p334">
            <a:extLst>
              <a:ext uri="{FF2B5EF4-FFF2-40B4-BE49-F238E27FC236}">
                <a16:creationId xmlns:a16="http://schemas.microsoft.com/office/drawing/2014/main" id="{ECCDB081-6D51-401B-AF7F-EB00C9133EBD}"/>
              </a:ext>
            </a:extLst>
          </p:cNvPr>
          <p:cNvSpPr/>
          <p:nvPr/>
        </p:nvSpPr>
        <p:spPr>
          <a:xfrm>
            <a:off x="3204468" y="3048592"/>
            <a:ext cx="1504800" cy="76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2481;p334">
            <a:extLst>
              <a:ext uri="{FF2B5EF4-FFF2-40B4-BE49-F238E27FC236}">
                <a16:creationId xmlns:a16="http://schemas.microsoft.com/office/drawing/2014/main" id="{0DC4CF58-17C8-41D8-9120-8082EDB77F5D}"/>
              </a:ext>
            </a:extLst>
          </p:cNvPr>
          <p:cNvSpPr/>
          <p:nvPr/>
        </p:nvSpPr>
        <p:spPr>
          <a:xfrm>
            <a:off x="6632807" y="2918839"/>
            <a:ext cx="1813641" cy="76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 name="Google Shape;2482;p334">
            <a:extLst>
              <a:ext uri="{FF2B5EF4-FFF2-40B4-BE49-F238E27FC236}">
                <a16:creationId xmlns:a16="http://schemas.microsoft.com/office/drawing/2014/main" id="{9D23141C-5715-4E9B-A4A6-8700AA590F1F}"/>
              </a:ext>
            </a:extLst>
          </p:cNvPr>
          <p:cNvSpPr/>
          <p:nvPr/>
        </p:nvSpPr>
        <p:spPr>
          <a:xfrm>
            <a:off x="3579876" y="4255811"/>
            <a:ext cx="1313151" cy="76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 name="Google Shape;2484;p334">
            <a:extLst>
              <a:ext uri="{FF2B5EF4-FFF2-40B4-BE49-F238E27FC236}">
                <a16:creationId xmlns:a16="http://schemas.microsoft.com/office/drawing/2014/main" id="{9C54630C-39F3-4CFC-A63B-3A8269A86927}"/>
              </a:ext>
            </a:extLst>
          </p:cNvPr>
          <p:cNvSpPr txBox="1"/>
          <p:nvPr/>
        </p:nvSpPr>
        <p:spPr>
          <a:xfrm>
            <a:off x="4653868" y="1925418"/>
            <a:ext cx="1706239" cy="427600"/>
          </a:xfrm>
          <a:prstGeom prst="rect">
            <a:avLst/>
          </a:prstGeom>
          <a:noFill/>
          <a:ln>
            <a:noFill/>
          </a:ln>
        </p:spPr>
        <p:txBody>
          <a:bodyPr spcFirstLastPara="1" wrap="square" lIns="121900" tIns="121900" rIns="121900" bIns="121900" anchor="t" anchorCtr="0">
            <a:noAutofit/>
          </a:bodyPr>
          <a:lstStyle/>
          <a:p>
            <a:r>
              <a:rPr lang="en-US" sz="2400" dirty="0"/>
              <a:t>Preparation</a:t>
            </a:r>
            <a:endParaRPr sz="2400" dirty="0"/>
          </a:p>
          <a:p>
            <a:endParaRPr sz="2400" dirty="0"/>
          </a:p>
        </p:txBody>
      </p:sp>
      <p:sp>
        <p:nvSpPr>
          <p:cNvPr id="11" name="Google Shape;2485;p334">
            <a:extLst>
              <a:ext uri="{FF2B5EF4-FFF2-40B4-BE49-F238E27FC236}">
                <a16:creationId xmlns:a16="http://schemas.microsoft.com/office/drawing/2014/main" id="{9D4E72B2-C7B2-4819-BD05-ABA93182C4AB}"/>
              </a:ext>
            </a:extLst>
          </p:cNvPr>
          <p:cNvSpPr txBox="1"/>
          <p:nvPr/>
        </p:nvSpPr>
        <p:spPr>
          <a:xfrm>
            <a:off x="6599266" y="3058107"/>
            <a:ext cx="1979696" cy="456332"/>
          </a:xfrm>
          <a:prstGeom prst="rect">
            <a:avLst/>
          </a:prstGeom>
          <a:noFill/>
          <a:ln>
            <a:noFill/>
          </a:ln>
        </p:spPr>
        <p:txBody>
          <a:bodyPr spcFirstLastPara="1" wrap="square" lIns="121900" tIns="121900" rIns="121900" bIns="121900" anchor="t" anchorCtr="0">
            <a:noAutofit/>
          </a:bodyPr>
          <a:lstStyle/>
          <a:p>
            <a:r>
              <a:rPr lang="en-US" sz="2400" dirty="0">
                <a:latin typeface="Assistant"/>
                <a:ea typeface="Assistant"/>
                <a:cs typeface="Assistant"/>
                <a:sym typeface="Assistant"/>
              </a:rPr>
              <a:t>Identification</a:t>
            </a:r>
            <a:endParaRPr sz="2400" dirty="0">
              <a:latin typeface="Assistant"/>
              <a:ea typeface="Assistant"/>
              <a:cs typeface="Assistant"/>
              <a:sym typeface="Assistant"/>
            </a:endParaRPr>
          </a:p>
        </p:txBody>
      </p:sp>
      <p:sp>
        <p:nvSpPr>
          <p:cNvPr id="13" name="Google Shape;2487;p334">
            <a:extLst>
              <a:ext uri="{FF2B5EF4-FFF2-40B4-BE49-F238E27FC236}">
                <a16:creationId xmlns:a16="http://schemas.microsoft.com/office/drawing/2014/main" id="{915FF9EE-3C05-494C-9A03-F4D73121B8AB}"/>
              </a:ext>
            </a:extLst>
          </p:cNvPr>
          <p:cNvSpPr txBox="1"/>
          <p:nvPr/>
        </p:nvSpPr>
        <p:spPr>
          <a:xfrm>
            <a:off x="3590627" y="4433060"/>
            <a:ext cx="1394000" cy="427600"/>
          </a:xfrm>
          <a:prstGeom prst="rect">
            <a:avLst/>
          </a:prstGeom>
          <a:noFill/>
          <a:ln>
            <a:noFill/>
          </a:ln>
        </p:spPr>
        <p:txBody>
          <a:bodyPr spcFirstLastPara="1" wrap="square" lIns="121900" tIns="121900" rIns="121900" bIns="121900" anchor="t" anchorCtr="0">
            <a:noAutofit/>
          </a:bodyPr>
          <a:lstStyle/>
          <a:p>
            <a:r>
              <a:rPr lang="en-US" sz="2400" dirty="0">
                <a:latin typeface="Assistant"/>
                <a:ea typeface="Assistant"/>
                <a:cs typeface="Assistant"/>
                <a:sym typeface="Assistant"/>
              </a:rPr>
              <a:t>Triage</a:t>
            </a:r>
            <a:endParaRPr sz="2400" dirty="0">
              <a:latin typeface="Assistant"/>
              <a:ea typeface="Assistant"/>
              <a:cs typeface="Assistant"/>
              <a:sym typeface="Assistant"/>
            </a:endParaRPr>
          </a:p>
        </p:txBody>
      </p:sp>
      <p:sp>
        <p:nvSpPr>
          <p:cNvPr id="14" name="Google Shape;2488;p334">
            <a:extLst>
              <a:ext uri="{FF2B5EF4-FFF2-40B4-BE49-F238E27FC236}">
                <a16:creationId xmlns:a16="http://schemas.microsoft.com/office/drawing/2014/main" id="{90CD91DA-40B1-495D-AE2B-3A292FC693CF}"/>
              </a:ext>
            </a:extLst>
          </p:cNvPr>
          <p:cNvSpPr txBox="1"/>
          <p:nvPr/>
        </p:nvSpPr>
        <p:spPr>
          <a:xfrm>
            <a:off x="3259868" y="2918839"/>
            <a:ext cx="1394000" cy="427600"/>
          </a:xfrm>
          <a:prstGeom prst="rect">
            <a:avLst/>
          </a:prstGeom>
          <a:noFill/>
          <a:ln>
            <a:noFill/>
          </a:ln>
        </p:spPr>
        <p:txBody>
          <a:bodyPr spcFirstLastPara="1" wrap="square" lIns="121900" tIns="121900" rIns="121900" bIns="121900" anchor="t" anchorCtr="0">
            <a:noAutofit/>
          </a:bodyPr>
          <a:lstStyle/>
          <a:p>
            <a:r>
              <a:rPr lang="en-US" sz="2400" dirty="0">
                <a:latin typeface="Assistant"/>
                <a:ea typeface="Assistant"/>
                <a:cs typeface="Assistant"/>
                <a:sym typeface="Assistant"/>
              </a:rPr>
              <a:t>Lessons Learned</a:t>
            </a:r>
            <a:endParaRPr sz="2400" dirty="0">
              <a:latin typeface="Assistant"/>
              <a:ea typeface="Assistant"/>
              <a:cs typeface="Assistant"/>
              <a:sym typeface="Assistant"/>
            </a:endParaRPr>
          </a:p>
        </p:txBody>
      </p:sp>
      <p:sp>
        <p:nvSpPr>
          <p:cNvPr id="16" name="Google Shape;2483;p334">
            <a:extLst>
              <a:ext uri="{FF2B5EF4-FFF2-40B4-BE49-F238E27FC236}">
                <a16:creationId xmlns:a16="http://schemas.microsoft.com/office/drawing/2014/main" id="{CC3F2A12-D2F3-4917-82EC-7E2E3F29DA92}"/>
              </a:ext>
            </a:extLst>
          </p:cNvPr>
          <p:cNvSpPr/>
          <p:nvPr/>
        </p:nvSpPr>
        <p:spPr>
          <a:xfrm>
            <a:off x="6632806" y="4242319"/>
            <a:ext cx="1946155" cy="76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 name="Google Shape;2486;p334">
            <a:extLst>
              <a:ext uri="{FF2B5EF4-FFF2-40B4-BE49-F238E27FC236}">
                <a16:creationId xmlns:a16="http://schemas.microsoft.com/office/drawing/2014/main" id="{A439B09F-9FE8-43B8-815F-47A52FDE7B38}"/>
              </a:ext>
            </a:extLst>
          </p:cNvPr>
          <p:cNvSpPr txBox="1"/>
          <p:nvPr/>
        </p:nvSpPr>
        <p:spPr>
          <a:xfrm>
            <a:off x="6616035" y="4358022"/>
            <a:ext cx="1979696" cy="427600"/>
          </a:xfrm>
          <a:prstGeom prst="rect">
            <a:avLst/>
          </a:prstGeom>
          <a:noFill/>
          <a:ln>
            <a:noFill/>
          </a:ln>
        </p:spPr>
        <p:txBody>
          <a:bodyPr spcFirstLastPara="1" wrap="square" lIns="121900" tIns="121900" rIns="121900" bIns="121900" anchor="t" anchorCtr="0">
            <a:noAutofit/>
          </a:bodyPr>
          <a:lstStyle/>
          <a:p>
            <a:r>
              <a:rPr lang="en-US" sz="2400" dirty="0">
                <a:latin typeface="Assistant"/>
                <a:ea typeface="Assistant"/>
                <a:cs typeface="Assistant"/>
                <a:sym typeface="Assistant"/>
              </a:rPr>
              <a:t>Containment</a:t>
            </a:r>
            <a:endParaRPr sz="2400" dirty="0">
              <a:latin typeface="Assistant"/>
              <a:ea typeface="Assistant"/>
              <a:cs typeface="Assistant"/>
              <a:sym typeface="Assistant"/>
            </a:endParaRPr>
          </a:p>
        </p:txBody>
      </p:sp>
      <p:sp>
        <p:nvSpPr>
          <p:cNvPr id="18" name="Google Shape;2483;p334">
            <a:extLst>
              <a:ext uri="{FF2B5EF4-FFF2-40B4-BE49-F238E27FC236}">
                <a16:creationId xmlns:a16="http://schemas.microsoft.com/office/drawing/2014/main" id="{B5CADE14-A9FD-4E6D-93B8-EF4BB8639626}"/>
              </a:ext>
            </a:extLst>
          </p:cNvPr>
          <p:cNvSpPr/>
          <p:nvPr/>
        </p:nvSpPr>
        <p:spPr>
          <a:xfrm>
            <a:off x="5194045" y="5143266"/>
            <a:ext cx="1639146" cy="76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2486;p334">
            <a:extLst>
              <a:ext uri="{FF2B5EF4-FFF2-40B4-BE49-F238E27FC236}">
                <a16:creationId xmlns:a16="http://schemas.microsoft.com/office/drawing/2014/main" id="{19B15453-85BC-477C-8519-13A061F59E51}"/>
              </a:ext>
            </a:extLst>
          </p:cNvPr>
          <p:cNvSpPr txBox="1"/>
          <p:nvPr/>
        </p:nvSpPr>
        <p:spPr>
          <a:xfrm>
            <a:off x="5094700" y="5311266"/>
            <a:ext cx="1886690" cy="427600"/>
          </a:xfrm>
          <a:prstGeom prst="rect">
            <a:avLst/>
          </a:prstGeom>
          <a:noFill/>
          <a:ln>
            <a:noFill/>
          </a:ln>
        </p:spPr>
        <p:txBody>
          <a:bodyPr spcFirstLastPara="1" wrap="square" lIns="121900" tIns="121900" rIns="121900" bIns="121900" anchor="t" anchorCtr="0">
            <a:noAutofit/>
          </a:bodyPr>
          <a:lstStyle/>
          <a:p>
            <a:r>
              <a:rPr lang="en-US" sz="2400" dirty="0">
                <a:latin typeface="Assistant"/>
                <a:ea typeface="Assistant"/>
                <a:cs typeface="Assistant"/>
                <a:sym typeface="Assistant"/>
              </a:rPr>
              <a:t>Eradication</a:t>
            </a:r>
            <a:endParaRPr sz="2400" dirty="0">
              <a:latin typeface="Assistant"/>
              <a:ea typeface="Assistant"/>
              <a:cs typeface="Assistant"/>
              <a:sym typeface="Assistant"/>
            </a:endParaRPr>
          </a:p>
        </p:txBody>
      </p:sp>
    </p:spTree>
    <p:extLst>
      <p:ext uri="{BB962C8B-B14F-4D97-AF65-F5344CB8AC3E}">
        <p14:creationId xmlns:p14="http://schemas.microsoft.com/office/powerpoint/2010/main" val="358868356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CA39A-051E-4A4E-B135-BEF7A761203A}"/>
              </a:ext>
            </a:extLst>
          </p:cNvPr>
          <p:cNvSpPr>
            <a:spLocks noGrp="1"/>
          </p:cNvSpPr>
          <p:nvPr>
            <p:ph type="title"/>
          </p:nvPr>
        </p:nvSpPr>
        <p:spPr/>
        <p:txBody>
          <a:bodyPr>
            <a:normAutofit/>
          </a:bodyPr>
          <a:lstStyle/>
          <a:p>
            <a:r>
              <a:rPr lang="en-US" dirty="0"/>
              <a:t>Preparation</a:t>
            </a:r>
          </a:p>
        </p:txBody>
      </p:sp>
      <p:sp>
        <p:nvSpPr>
          <p:cNvPr id="3" name="Text Placeholder 2">
            <a:extLst>
              <a:ext uri="{FF2B5EF4-FFF2-40B4-BE49-F238E27FC236}">
                <a16:creationId xmlns:a16="http://schemas.microsoft.com/office/drawing/2014/main" id="{F61B5FC6-19A0-4BAA-A6E8-2BD8B6311837}"/>
              </a:ext>
            </a:extLst>
          </p:cNvPr>
          <p:cNvSpPr>
            <a:spLocks noGrp="1"/>
          </p:cNvSpPr>
          <p:nvPr>
            <p:ph idx="1"/>
          </p:nvPr>
        </p:nvSpPr>
        <p:spPr/>
        <p:txBody>
          <a:bodyPr/>
          <a:lstStyle/>
          <a:p>
            <a:r>
              <a:rPr lang="en-US" dirty="0"/>
              <a:t>Develop an incident response prior to an incident</a:t>
            </a:r>
          </a:p>
          <a:p>
            <a:pPr lvl="1">
              <a:lnSpc>
                <a:spcPct val="100000"/>
              </a:lnSpc>
              <a:spcBef>
                <a:spcPts val="800"/>
              </a:spcBef>
            </a:pPr>
            <a:r>
              <a:rPr lang="en-US" dirty="0"/>
              <a:t>Develop Approach/Methodology</a:t>
            </a:r>
          </a:p>
          <a:p>
            <a:pPr lvl="1">
              <a:lnSpc>
                <a:spcPct val="100000"/>
              </a:lnSpc>
              <a:spcBef>
                <a:spcPts val="800"/>
              </a:spcBef>
            </a:pPr>
            <a:r>
              <a:rPr lang="en-US" dirty="0"/>
              <a:t>Establish policy</a:t>
            </a:r>
          </a:p>
          <a:p>
            <a:pPr lvl="1">
              <a:lnSpc>
                <a:spcPct val="100000"/>
              </a:lnSpc>
              <a:spcBef>
                <a:spcPts val="800"/>
              </a:spcBef>
            </a:pPr>
            <a:r>
              <a:rPr lang="en-US" dirty="0"/>
              <a:t>Develop deterrence strategies</a:t>
            </a:r>
          </a:p>
          <a:p>
            <a:pPr lvl="1">
              <a:lnSpc>
                <a:spcPct val="100000"/>
              </a:lnSpc>
              <a:spcBef>
                <a:spcPts val="800"/>
              </a:spcBef>
            </a:pPr>
            <a:r>
              <a:rPr lang="en-US" dirty="0"/>
              <a:t>Determine criteria on when to report an incident to law enforcement</a:t>
            </a:r>
          </a:p>
          <a:p>
            <a:pPr lvl="1">
              <a:lnSpc>
                <a:spcPct val="100000"/>
              </a:lnSpc>
              <a:spcBef>
                <a:spcPts val="800"/>
              </a:spcBef>
            </a:pPr>
            <a:r>
              <a:rPr lang="en-US" dirty="0"/>
              <a:t>Ensure necessary tools are available</a:t>
            </a:r>
          </a:p>
        </p:txBody>
      </p:sp>
      <p:sp>
        <p:nvSpPr>
          <p:cNvPr id="4" name="Slide Number Placeholder 3">
            <a:extLst>
              <a:ext uri="{FF2B5EF4-FFF2-40B4-BE49-F238E27FC236}">
                <a16:creationId xmlns:a16="http://schemas.microsoft.com/office/drawing/2014/main" id="{7661603D-2271-4206-9DF5-AEA0381086DA}"/>
              </a:ext>
            </a:extLst>
          </p:cNvPr>
          <p:cNvSpPr>
            <a:spLocks noGrp="1"/>
          </p:cNvSpPr>
          <p:nvPr>
            <p:ph type="sldNum" sz="quarter" idx="12"/>
          </p:nvPr>
        </p:nvSpPr>
        <p:spPr/>
        <p:txBody>
          <a:bodyPr/>
          <a:lstStyle/>
          <a:p>
            <a:fld id="{00000000-1234-1234-1234-123412341234}" type="slidenum">
              <a:rPr lang="en-US" smtClean="0"/>
              <a:pPr/>
              <a:t>284</a:t>
            </a:fld>
            <a:endParaRPr lang="en-US"/>
          </a:p>
        </p:txBody>
      </p:sp>
    </p:spTree>
    <p:extLst>
      <p:ext uri="{BB962C8B-B14F-4D97-AF65-F5344CB8AC3E}">
        <p14:creationId xmlns:p14="http://schemas.microsoft.com/office/powerpoint/2010/main" val="170752405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2535"/>
        <p:cNvGrpSpPr/>
        <p:nvPr/>
      </p:nvGrpSpPr>
      <p:grpSpPr>
        <a:xfrm>
          <a:off x="0" y="0"/>
          <a:ext cx="0" cy="0"/>
          <a:chOff x="0" y="0"/>
          <a:chExt cx="0" cy="0"/>
        </a:xfrm>
      </p:grpSpPr>
      <p:sp>
        <p:nvSpPr>
          <p:cNvPr id="2537" name="Google Shape;2537;p342"/>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b="0" dirty="0">
                <a:latin typeface="+mn-lt"/>
              </a:rPr>
              <a:t>Identification </a:t>
            </a:r>
            <a:endParaRPr dirty="0">
              <a:latin typeface="+mn-lt"/>
              <a:ea typeface="Assistant ExtraBold"/>
            </a:endParaRPr>
          </a:p>
        </p:txBody>
      </p:sp>
      <p:sp>
        <p:nvSpPr>
          <p:cNvPr id="2536" name="Google Shape;2536;p342"/>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R="4481" indent="-457189">
              <a:lnSpc>
                <a:spcPct val="101600"/>
              </a:lnSpc>
              <a:buClr>
                <a:schemeClr val="dk1"/>
              </a:buClr>
              <a:buSzPts val="1800"/>
              <a:buFont typeface="Assistant"/>
              <a:buChar char="●"/>
            </a:pPr>
            <a:r>
              <a:rPr lang="en-US" sz="2400" dirty="0">
                <a:solidFill>
                  <a:schemeClr val="dk1"/>
                </a:solidFill>
                <a:latin typeface="Assistant"/>
                <a:ea typeface="Assistant"/>
                <a:cs typeface="Assistant"/>
                <a:sym typeface="Assistant"/>
              </a:rPr>
              <a:t>Verify an actual incident has occurred (violation analysis)</a:t>
            </a:r>
            <a:endParaRPr sz="2400" dirty="0">
              <a:solidFill>
                <a:schemeClr val="dk1"/>
              </a:solidFill>
              <a:latin typeface="Assistant"/>
              <a:ea typeface="Assistant"/>
              <a:cs typeface="Assistant"/>
              <a:sym typeface="Assistant"/>
            </a:endParaRPr>
          </a:p>
          <a:p>
            <a:pPr marR="185462" indent="-457189">
              <a:lnSpc>
                <a:spcPct val="101499"/>
              </a:lnSpc>
              <a:buClr>
                <a:schemeClr val="dk1"/>
              </a:buClr>
              <a:buSzPts val="1800"/>
              <a:buFont typeface="Assistant"/>
              <a:buChar char="●"/>
            </a:pPr>
            <a:r>
              <a:rPr lang="en-US" sz="2400" dirty="0">
                <a:solidFill>
                  <a:schemeClr val="dk1"/>
                </a:solidFill>
                <a:latin typeface="Assistant"/>
                <a:ea typeface="Assistant"/>
                <a:cs typeface="Assistant"/>
                <a:sym typeface="Assistant"/>
              </a:rPr>
              <a:t>Assign ownership</a:t>
            </a:r>
          </a:p>
          <a:p>
            <a:pPr marR="185462" indent="-457189">
              <a:lnSpc>
                <a:spcPct val="101499"/>
              </a:lnSpc>
              <a:buClr>
                <a:schemeClr val="dk1"/>
              </a:buClr>
              <a:buSzPts val="1800"/>
              <a:buFont typeface="Assistant"/>
              <a:buChar char="●"/>
            </a:pPr>
            <a:r>
              <a:rPr lang="en-US" sz="2400" dirty="0">
                <a:solidFill>
                  <a:schemeClr val="dk1"/>
                </a:solidFill>
                <a:latin typeface="Assistant"/>
                <a:ea typeface="Assistant"/>
                <a:cs typeface="Assistant"/>
                <a:sym typeface="Assistant"/>
              </a:rPr>
              <a:t>Establish chain of custody</a:t>
            </a:r>
          </a:p>
          <a:p>
            <a:pPr marR="185462" indent="-457189">
              <a:lnSpc>
                <a:spcPct val="101499"/>
              </a:lnSpc>
              <a:buClr>
                <a:schemeClr val="dk1"/>
              </a:buClr>
              <a:buSzPts val="1800"/>
              <a:buFont typeface="Assistant"/>
              <a:buChar char="●"/>
            </a:pPr>
            <a:r>
              <a:rPr lang="en-US" sz="2400" dirty="0">
                <a:solidFill>
                  <a:schemeClr val="dk1"/>
                </a:solidFill>
                <a:latin typeface="Assistant"/>
                <a:ea typeface="Assistant"/>
                <a:cs typeface="Assistant"/>
                <a:sym typeface="Assistant"/>
              </a:rPr>
              <a:t>Determine severity of incident and escalate as necessary</a:t>
            </a:r>
          </a:p>
          <a:p>
            <a:pPr marL="152396" marR="185462" indent="0">
              <a:lnSpc>
                <a:spcPct val="101499"/>
              </a:lnSpc>
              <a:buClr>
                <a:schemeClr val="dk1"/>
              </a:buClr>
              <a:buSzPts val="1800"/>
              <a:buNone/>
            </a:pPr>
            <a:endParaRPr sz="2400" dirty="0">
              <a:solidFill>
                <a:schemeClr val="dk1"/>
              </a:solidFill>
              <a:latin typeface="Assistant"/>
              <a:ea typeface="Assistant"/>
              <a:cs typeface="Assistant"/>
              <a:sym typeface="Assistant"/>
            </a:endParaRPr>
          </a:p>
          <a:p>
            <a:pPr marL="0" marR="22411" indent="0">
              <a:spcBef>
                <a:spcPts val="75"/>
              </a:spcBef>
              <a:buNone/>
            </a:pPr>
            <a:endParaRPr sz="2400" dirty="0">
              <a:solidFill>
                <a:schemeClr val="dk1"/>
              </a:solidFill>
              <a:latin typeface="Assistant"/>
              <a:ea typeface="Assistant"/>
              <a:cs typeface="Assistant"/>
              <a:sym typeface="Assistant"/>
            </a:endParaRPr>
          </a:p>
        </p:txBody>
      </p:sp>
      <p:sp>
        <p:nvSpPr>
          <p:cNvPr id="2" name="Slide Number Placeholder 1">
            <a:extLst>
              <a:ext uri="{FF2B5EF4-FFF2-40B4-BE49-F238E27FC236}">
                <a16:creationId xmlns:a16="http://schemas.microsoft.com/office/drawing/2014/main" id="{85C1C2B9-5E6F-4CDA-BB10-FC403A3E8EC9}"/>
              </a:ext>
            </a:extLst>
          </p:cNvPr>
          <p:cNvSpPr>
            <a:spLocks noGrp="1"/>
          </p:cNvSpPr>
          <p:nvPr>
            <p:ph type="sldNum" sz="quarter" idx="12"/>
          </p:nvPr>
        </p:nvSpPr>
        <p:spPr/>
        <p:txBody>
          <a:bodyPr/>
          <a:lstStyle/>
          <a:p>
            <a:fld id="{00000000-1234-1234-1234-123412341234}" type="slidenum">
              <a:rPr lang="en-US" smtClean="0"/>
              <a:pPr/>
              <a:t>285</a:t>
            </a:fld>
            <a:endParaRPr lang="en-US"/>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31AFA-3A23-4CBF-BC06-2A1E70B8A719}"/>
              </a:ext>
            </a:extLst>
          </p:cNvPr>
          <p:cNvSpPr>
            <a:spLocks noGrp="1"/>
          </p:cNvSpPr>
          <p:nvPr>
            <p:ph type="title"/>
          </p:nvPr>
        </p:nvSpPr>
        <p:spPr/>
        <p:txBody>
          <a:bodyPr>
            <a:normAutofit/>
          </a:bodyPr>
          <a:lstStyle/>
          <a:p>
            <a:r>
              <a:rPr lang="en-US" dirty="0"/>
              <a:t>Containment</a:t>
            </a:r>
          </a:p>
        </p:txBody>
      </p:sp>
      <p:sp>
        <p:nvSpPr>
          <p:cNvPr id="3" name="Text Placeholder 2">
            <a:extLst>
              <a:ext uri="{FF2B5EF4-FFF2-40B4-BE49-F238E27FC236}">
                <a16:creationId xmlns:a16="http://schemas.microsoft.com/office/drawing/2014/main" id="{CE406127-DA8A-4B06-9ECF-7A874E7BB2F0}"/>
              </a:ext>
            </a:extLst>
          </p:cNvPr>
          <p:cNvSpPr>
            <a:spLocks noGrp="1"/>
          </p:cNvSpPr>
          <p:nvPr>
            <p:ph idx="1"/>
          </p:nvPr>
        </p:nvSpPr>
        <p:spPr/>
        <p:txBody>
          <a:bodyPr/>
          <a:lstStyle/>
          <a:p>
            <a:r>
              <a:rPr lang="en-US" dirty="0"/>
              <a:t>Once the incident has been identified and verified, the Incident Response Plan, aka Incident Management Plan is to be activated</a:t>
            </a:r>
          </a:p>
          <a:p>
            <a:r>
              <a:rPr lang="en-US" dirty="0"/>
              <a:t>Notify IRT</a:t>
            </a:r>
          </a:p>
          <a:p>
            <a:r>
              <a:rPr lang="en-US" dirty="0"/>
              <a:t>Notify affected stakeholders</a:t>
            </a:r>
          </a:p>
          <a:p>
            <a:r>
              <a:rPr lang="en-US" dirty="0"/>
              <a:t>Obtain agreement of any actions taken that would affect availability of services </a:t>
            </a:r>
          </a:p>
          <a:p>
            <a:r>
              <a:rPr lang="en-US" dirty="0"/>
              <a:t>Obtain and preserve evidence</a:t>
            </a:r>
          </a:p>
          <a:p>
            <a:r>
              <a:rPr lang="en-US" dirty="0"/>
              <a:t>Document actions from this point forward</a:t>
            </a:r>
          </a:p>
          <a:p>
            <a:r>
              <a:rPr lang="en-US" dirty="0"/>
              <a:t>Control and manage communications to the public</a:t>
            </a:r>
          </a:p>
          <a:p>
            <a:endParaRPr lang="en-US" dirty="0"/>
          </a:p>
        </p:txBody>
      </p:sp>
      <p:sp>
        <p:nvSpPr>
          <p:cNvPr id="4" name="Slide Number Placeholder 3">
            <a:extLst>
              <a:ext uri="{FF2B5EF4-FFF2-40B4-BE49-F238E27FC236}">
                <a16:creationId xmlns:a16="http://schemas.microsoft.com/office/drawing/2014/main" id="{D8D473F8-6C23-496A-9779-6B8B211E6D05}"/>
              </a:ext>
            </a:extLst>
          </p:cNvPr>
          <p:cNvSpPr>
            <a:spLocks noGrp="1"/>
          </p:cNvSpPr>
          <p:nvPr>
            <p:ph type="sldNum" sz="quarter" idx="12"/>
          </p:nvPr>
        </p:nvSpPr>
        <p:spPr/>
        <p:txBody>
          <a:bodyPr/>
          <a:lstStyle/>
          <a:p>
            <a:fld id="{00000000-1234-1234-1234-123412341234}" type="slidenum">
              <a:rPr lang="en-US" smtClean="0"/>
              <a:pPr/>
              <a:t>286</a:t>
            </a:fld>
            <a:endParaRPr lang="en-US"/>
          </a:p>
        </p:txBody>
      </p:sp>
    </p:spTree>
    <p:extLst>
      <p:ext uri="{BB962C8B-B14F-4D97-AF65-F5344CB8AC3E}">
        <p14:creationId xmlns:p14="http://schemas.microsoft.com/office/powerpoint/2010/main" val="413267365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27E29-2C82-4C69-A5F6-EBD38BA3CB12}"/>
              </a:ext>
            </a:extLst>
          </p:cNvPr>
          <p:cNvSpPr>
            <a:spLocks noGrp="1"/>
          </p:cNvSpPr>
          <p:nvPr>
            <p:ph type="title"/>
          </p:nvPr>
        </p:nvSpPr>
        <p:spPr/>
        <p:txBody>
          <a:bodyPr>
            <a:normAutofit/>
          </a:bodyPr>
          <a:lstStyle/>
          <a:p>
            <a:r>
              <a:rPr lang="en-US" dirty="0"/>
              <a:t>Eradication </a:t>
            </a:r>
          </a:p>
        </p:txBody>
      </p:sp>
      <p:sp>
        <p:nvSpPr>
          <p:cNvPr id="3" name="Text Placeholder 2">
            <a:extLst>
              <a:ext uri="{FF2B5EF4-FFF2-40B4-BE49-F238E27FC236}">
                <a16:creationId xmlns:a16="http://schemas.microsoft.com/office/drawing/2014/main" id="{5AA8A10C-C3E8-440A-B3D9-597CFC32A148}"/>
              </a:ext>
            </a:extLst>
          </p:cNvPr>
          <p:cNvSpPr>
            <a:spLocks noGrp="1"/>
          </p:cNvSpPr>
          <p:nvPr>
            <p:ph idx="1"/>
          </p:nvPr>
        </p:nvSpPr>
        <p:spPr/>
        <p:txBody>
          <a:bodyPr/>
          <a:lstStyle/>
          <a:p>
            <a:r>
              <a:rPr lang="en-US" dirty="0"/>
              <a:t>Determine the root cause of the incident and eliminate it</a:t>
            </a:r>
          </a:p>
          <a:p>
            <a:r>
              <a:rPr lang="en-US" dirty="0"/>
              <a:t>Determine signs and causes</a:t>
            </a:r>
          </a:p>
          <a:p>
            <a:r>
              <a:rPr lang="en-US" dirty="0"/>
              <a:t>Remove root cause</a:t>
            </a:r>
          </a:p>
          <a:p>
            <a:r>
              <a:rPr lang="en-US" dirty="0"/>
              <a:t>Improve defenses by implementing proactive techniques</a:t>
            </a:r>
          </a:p>
          <a:p>
            <a:r>
              <a:rPr lang="en-US" dirty="0"/>
              <a:t>Perform vulnerability analysis to determine additional weaknesses</a:t>
            </a:r>
          </a:p>
        </p:txBody>
      </p:sp>
      <p:sp>
        <p:nvSpPr>
          <p:cNvPr id="4" name="Slide Number Placeholder 3">
            <a:extLst>
              <a:ext uri="{FF2B5EF4-FFF2-40B4-BE49-F238E27FC236}">
                <a16:creationId xmlns:a16="http://schemas.microsoft.com/office/drawing/2014/main" id="{43C6FD8F-D294-48C6-B668-3B1DD6963BF3}"/>
              </a:ext>
            </a:extLst>
          </p:cNvPr>
          <p:cNvSpPr>
            <a:spLocks noGrp="1"/>
          </p:cNvSpPr>
          <p:nvPr>
            <p:ph type="sldNum" sz="quarter" idx="12"/>
          </p:nvPr>
        </p:nvSpPr>
        <p:spPr/>
        <p:txBody>
          <a:bodyPr/>
          <a:lstStyle/>
          <a:p>
            <a:fld id="{00000000-1234-1234-1234-123412341234}" type="slidenum">
              <a:rPr lang="en-US" smtClean="0"/>
              <a:pPr/>
              <a:t>287</a:t>
            </a:fld>
            <a:endParaRPr lang="en-US"/>
          </a:p>
        </p:txBody>
      </p:sp>
    </p:spTree>
    <p:extLst>
      <p:ext uri="{BB962C8B-B14F-4D97-AF65-F5344CB8AC3E}">
        <p14:creationId xmlns:p14="http://schemas.microsoft.com/office/powerpoint/2010/main" val="316764072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0E190-488C-45C1-9F62-19E5C13EF910}"/>
              </a:ext>
            </a:extLst>
          </p:cNvPr>
          <p:cNvSpPr>
            <a:spLocks noGrp="1"/>
          </p:cNvSpPr>
          <p:nvPr>
            <p:ph type="title"/>
          </p:nvPr>
        </p:nvSpPr>
        <p:spPr/>
        <p:txBody>
          <a:bodyPr>
            <a:normAutofit/>
          </a:bodyPr>
          <a:lstStyle/>
          <a:p>
            <a:r>
              <a:rPr lang="en-US" dirty="0"/>
              <a:t>Recovery</a:t>
            </a:r>
          </a:p>
        </p:txBody>
      </p:sp>
      <p:sp>
        <p:nvSpPr>
          <p:cNvPr id="3" name="Text Placeholder 2">
            <a:extLst>
              <a:ext uri="{FF2B5EF4-FFF2-40B4-BE49-F238E27FC236}">
                <a16:creationId xmlns:a16="http://schemas.microsoft.com/office/drawing/2014/main" id="{4126235C-1518-4685-B18D-4457CDF4827F}"/>
              </a:ext>
            </a:extLst>
          </p:cNvPr>
          <p:cNvSpPr>
            <a:spLocks noGrp="1"/>
          </p:cNvSpPr>
          <p:nvPr>
            <p:ph idx="1"/>
          </p:nvPr>
        </p:nvSpPr>
        <p:spPr/>
        <p:txBody>
          <a:bodyPr/>
          <a:lstStyle/>
          <a:p>
            <a:r>
              <a:rPr lang="en-US" dirty="0"/>
              <a:t>Restore affected systems or services to a condition specified by the  Service Delivery Objectives or BCP</a:t>
            </a:r>
          </a:p>
          <a:p>
            <a:r>
              <a:rPr lang="en-US" dirty="0"/>
              <a:t>Restore to normal operations</a:t>
            </a:r>
          </a:p>
          <a:p>
            <a:r>
              <a:rPr lang="en-US" dirty="0"/>
              <a:t>Validate actions taken were successful</a:t>
            </a:r>
          </a:p>
          <a:p>
            <a:r>
              <a:rPr lang="en-US" dirty="0"/>
              <a:t>Involve system owners in testing</a:t>
            </a:r>
          </a:p>
          <a:p>
            <a:r>
              <a:rPr lang="en-US" dirty="0"/>
              <a:t>Facilitate system owners to declare operations have been restored to normal</a:t>
            </a:r>
          </a:p>
          <a:p>
            <a:pPr marL="220128" indent="0">
              <a:buNone/>
            </a:pPr>
            <a:endParaRPr lang="en-US" dirty="0"/>
          </a:p>
        </p:txBody>
      </p:sp>
      <p:sp>
        <p:nvSpPr>
          <p:cNvPr id="4" name="Slide Number Placeholder 3">
            <a:extLst>
              <a:ext uri="{FF2B5EF4-FFF2-40B4-BE49-F238E27FC236}">
                <a16:creationId xmlns:a16="http://schemas.microsoft.com/office/drawing/2014/main" id="{3379BBD7-0D20-474E-93E7-A4EC7F108D82}"/>
              </a:ext>
            </a:extLst>
          </p:cNvPr>
          <p:cNvSpPr>
            <a:spLocks noGrp="1"/>
          </p:cNvSpPr>
          <p:nvPr>
            <p:ph type="sldNum" sz="quarter" idx="12"/>
          </p:nvPr>
        </p:nvSpPr>
        <p:spPr/>
        <p:txBody>
          <a:bodyPr/>
          <a:lstStyle/>
          <a:p>
            <a:fld id="{00000000-1234-1234-1234-123412341234}" type="slidenum">
              <a:rPr lang="en-US" smtClean="0"/>
              <a:pPr/>
              <a:t>288</a:t>
            </a:fld>
            <a:endParaRPr lang="en-US"/>
          </a:p>
        </p:txBody>
      </p:sp>
    </p:spTree>
    <p:extLst>
      <p:ext uri="{BB962C8B-B14F-4D97-AF65-F5344CB8AC3E}">
        <p14:creationId xmlns:p14="http://schemas.microsoft.com/office/powerpoint/2010/main" val="103723584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21204-F6DD-4D62-94B7-EFB694D6B852}"/>
              </a:ext>
            </a:extLst>
          </p:cNvPr>
          <p:cNvSpPr>
            <a:spLocks noGrp="1"/>
          </p:cNvSpPr>
          <p:nvPr>
            <p:ph type="title"/>
          </p:nvPr>
        </p:nvSpPr>
        <p:spPr/>
        <p:txBody>
          <a:bodyPr>
            <a:normAutofit/>
          </a:bodyPr>
          <a:lstStyle/>
          <a:p>
            <a:r>
              <a:rPr lang="en-US" dirty="0"/>
              <a:t>Lessons Learned</a:t>
            </a:r>
          </a:p>
        </p:txBody>
      </p:sp>
      <p:sp>
        <p:nvSpPr>
          <p:cNvPr id="3" name="Text Placeholder 2">
            <a:extLst>
              <a:ext uri="{FF2B5EF4-FFF2-40B4-BE49-F238E27FC236}">
                <a16:creationId xmlns:a16="http://schemas.microsoft.com/office/drawing/2014/main" id="{FF4B6CD0-3553-4A7B-835C-0067F61DF8BD}"/>
              </a:ext>
            </a:extLst>
          </p:cNvPr>
          <p:cNvSpPr>
            <a:spLocks noGrp="1"/>
          </p:cNvSpPr>
          <p:nvPr>
            <p:ph idx="1"/>
          </p:nvPr>
        </p:nvSpPr>
        <p:spPr/>
        <p:txBody>
          <a:bodyPr/>
          <a:lstStyle/>
          <a:p>
            <a:r>
              <a:rPr lang="en-US" dirty="0"/>
              <a:t>At the end of incident response processes, team is de-briefed and report must be developed to share what has happened</a:t>
            </a:r>
          </a:p>
          <a:p>
            <a:r>
              <a:rPr lang="en-US" dirty="0"/>
              <a:t>Document the report</a:t>
            </a:r>
          </a:p>
          <a:p>
            <a:r>
              <a:rPr lang="en-US" dirty="0"/>
              <a:t>Analyze issues which occurred during incident responses</a:t>
            </a:r>
          </a:p>
          <a:p>
            <a:r>
              <a:rPr lang="en-US" dirty="0"/>
              <a:t>Propose improvement</a:t>
            </a:r>
          </a:p>
          <a:p>
            <a:r>
              <a:rPr lang="en-US" dirty="0"/>
              <a:t>Present reports to stakeholders</a:t>
            </a:r>
          </a:p>
        </p:txBody>
      </p:sp>
      <p:sp>
        <p:nvSpPr>
          <p:cNvPr id="4" name="Slide Number Placeholder 3">
            <a:extLst>
              <a:ext uri="{FF2B5EF4-FFF2-40B4-BE49-F238E27FC236}">
                <a16:creationId xmlns:a16="http://schemas.microsoft.com/office/drawing/2014/main" id="{C13B6AA3-7774-409E-A491-54B3758264D9}"/>
              </a:ext>
            </a:extLst>
          </p:cNvPr>
          <p:cNvSpPr>
            <a:spLocks noGrp="1"/>
          </p:cNvSpPr>
          <p:nvPr>
            <p:ph type="sldNum" sz="quarter" idx="12"/>
          </p:nvPr>
        </p:nvSpPr>
        <p:spPr/>
        <p:txBody>
          <a:bodyPr/>
          <a:lstStyle/>
          <a:p>
            <a:fld id="{00000000-1234-1234-1234-123412341234}" type="slidenum">
              <a:rPr lang="en-US" smtClean="0"/>
              <a:pPr/>
              <a:t>289</a:t>
            </a:fld>
            <a:endParaRPr lang="en-US"/>
          </a:p>
        </p:txBody>
      </p:sp>
    </p:spTree>
    <p:extLst>
      <p:ext uri="{BB962C8B-B14F-4D97-AF65-F5344CB8AC3E}">
        <p14:creationId xmlns:p14="http://schemas.microsoft.com/office/powerpoint/2010/main" val="2350392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prstGeom prst="rect">
            <a:avLst/>
          </a:prstGeom>
        </p:spPr>
        <p:txBody>
          <a:bodyPr spcFirstLastPara="1" vert="horz" lIns="91440" tIns="45720" rIns="91440" bIns="45720" rtlCol="0" anchor="b" anchorCtr="0">
            <a:normAutofit/>
          </a:bodyPr>
          <a:lstStyle/>
          <a:p>
            <a:pPr algn="l">
              <a:spcBef>
                <a:spcPct val="0"/>
              </a:spcBef>
            </a:pPr>
            <a:r>
              <a:rPr lang="en-US" sz="5100" kern="1200" dirty="0">
                <a:solidFill>
                  <a:schemeClr val="tx1">
                    <a:lumMod val="85000"/>
                    <a:lumOff val="15000"/>
                  </a:schemeClr>
                </a:solidFill>
                <a:latin typeface="+mj-lt"/>
                <a:ea typeface="+mj-ea"/>
                <a:cs typeface="+mj-cs"/>
              </a:rPr>
              <a:t>Understanding GRC (Governance, Risk and Compliance)</a:t>
            </a:r>
          </a:p>
        </p:txBody>
      </p:sp>
      <p:sp>
        <p:nvSpPr>
          <p:cNvPr id="3" name="Text Placeholder 2">
            <a:extLst>
              <a:ext uri="{FF2B5EF4-FFF2-40B4-BE49-F238E27FC236}">
                <a16:creationId xmlns:a16="http://schemas.microsoft.com/office/drawing/2014/main" id="{519667B5-75D4-4C3B-AEE9-3B27D52B2CFE}"/>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01AF72B4-FBFF-4118-AAEC-8C5BB9A9F80C}"/>
              </a:ext>
            </a:extLst>
          </p:cNvPr>
          <p:cNvSpPr>
            <a:spLocks noGrp="1"/>
          </p:cNvSpPr>
          <p:nvPr>
            <p:ph type="sldNum" sz="quarter" idx="12"/>
          </p:nvPr>
        </p:nvSpPr>
        <p:spPr>
          <a:prstGeom prst="ellipse">
            <a:avLst/>
          </a:prstGeom>
          <a:solidFill>
            <a:srgbClr val="3F3F3F"/>
          </a:solidFill>
        </p:spPr>
        <p:txBody>
          <a:bodyPr vert="horz" lIns="91440" tIns="45720" rIns="91440" bIns="45720" rtlCol="0" anchor="ctr">
            <a:normAutofit/>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29</a:t>
            </a:fld>
            <a:endParaRPr lang="en-US" sz="600">
              <a:solidFill>
                <a:srgbClr val="FFFFFF"/>
              </a:solidFill>
            </a:endParaRPr>
          </a:p>
        </p:txBody>
      </p:sp>
    </p:spTree>
    <p:extLst>
      <p:ext uri="{BB962C8B-B14F-4D97-AF65-F5344CB8AC3E}">
        <p14:creationId xmlns:p14="http://schemas.microsoft.com/office/powerpoint/2010/main" val="347425423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C5850-B134-4BF4-823A-41E24764CE97}"/>
              </a:ext>
            </a:extLst>
          </p:cNvPr>
          <p:cNvSpPr>
            <a:spLocks noGrp="1"/>
          </p:cNvSpPr>
          <p:nvPr>
            <p:ph type="title"/>
          </p:nvPr>
        </p:nvSpPr>
        <p:spPr/>
        <p:txBody>
          <a:bodyPr/>
          <a:lstStyle/>
          <a:p>
            <a:r>
              <a:rPr lang="en-US" dirty="0"/>
              <a:t>Incident Detection Devices</a:t>
            </a:r>
          </a:p>
        </p:txBody>
      </p:sp>
      <p:sp>
        <p:nvSpPr>
          <p:cNvPr id="3" name="Text Placeholder 2">
            <a:extLst>
              <a:ext uri="{FF2B5EF4-FFF2-40B4-BE49-F238E27FC236}">
                <a16:creationId xmlns:a16="http://schemas.microsoft.com/office/drawing/2014/main" id="{52D72529-039D-4527-97D2-C439C20200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B91026-53DE-45AB-84D7-C7843148A1C9}"/>
              </a:ext>
            </a:extLst>
          </p:cNvPr>
          <p:cNvSpPr>
            <a:spLocks noGrp="1"/>
          </p:cNvSpPr>
          <p:nvPr>
            <p:ph type="sldNum" sz="quarter" idx="12"/>
          </p:nvPr>
        </p:nvSpPr>
        <p:spPr/>
        <p:txBody>
          <a:bodyPr/>
          <a:lstStyle/>
          <a:p>
            <a:fld id="{00000000-1234-1234-1234-123412341234}" type="slidenum">
              <a:rPr lang="en-US" smtClean="0"/>
              <a:pPr/>
              <a:t>290</a:t>
            </a:fld>
            <a:endParaRPr lang="en-US"/>
          </a:p>
        </p:txBody>
      </p:sp>
    </p:spTree>
    <p:extLst>
      <p:ext uri="{BB962C8B-B14F-4D97-AF65-F5344CB8AC3E}">
        <p14:creationId xmlns:p14="http://schemas.microsoft.com/office/powerpoint/2010/main" val="278055246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2548"/>
        <p:cNvGrpSpPr/>
        <p:nvPr/>
      </p:nvGrpSpPr>
      <p:grpSpPr>
        <a:xfrm>
          <a:off x="0" y="0"/>
          <a:ext cx="0" cy="0"/>
          <a:chOff x="0" y="0"/>
          <a:chExt cx="0" cy="0"/>
        </a:xfrm>
      </p:grpSpPr>
      <p:sp>
        <p:nvSpPr>
          <p:cNvPr id="2550" name="Google Shape;2550;p344"/>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sz="3067" dirty="0"/>
              <a:t>Protocol Analyzers (Sniffers) and Intrusion Detection Systems</a:t>
            </a:r>
            <a:endParaRPr sz="3067" b="1" dirty="0">
              <a:latin typeface="Arial" panose="020B0604020202020204" pitchFamily="34" charset="0"/>
              <a:ea typeface="Assistant ExtraBold"/>
            </a:endParaRPr>
          </a:p>
        </p:txBody>
      </p:sp>
      <p:sp>
        <p:nvSpPr>
          <p:cNvPr id="5" name="Content Placeholder 4">
            <a:extLst>
              <a:ext uri="{FF2B5EF4-FFF2-40B4-BE49-F238E27FC236}">
                <a16:creationId xmlns:a16="http://schemas.microsoft.com/office/drawing/2014/main" id="{55F28773-ED28-48CC-8F9F-73A2759372B4}"/>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D52FA85A-A4A8-458A-A4D7-58C0F3363D39}"/>
              </a:ext>
            </a:extLst>
          </p:cNvPr>
          <p:cNvSpPr>
            <a:spLocks noGrp="1"/>
          </p:cNvSpPr>
          <p:nvPr>
            <p:ph type="sldNum" sz="quarter" idx="12"/>
          </p:nvPr>
        </p:nvSpPr>
        <p:spPr/>
        <p:txBody>
          <a:bodyPr/>
          <a:lstStyle/>
          <a:p>
            <a:fld id="{00000000-1234-1234-1234-123412341234}" type="slidenum">
              <a:rPr lang="en-US" smtClean="0"/>
              <a:pPr/>
              <a:t>291</a:t>
            </a:fld>
            <a:endParaRPr lang="en-US"/>
          </a:p>
        </p:txBody>
      </p:sp>
      <p:sp>
        <p:nvSpPr>
          <p:cNvPr id="2551" name="Google Shape;2551;p344"/>
          <p:cNvSpPr/>
          <p:nvPr/>
        </p:nvSpPr>
        <p:spPr>
          <a:xfrm>
            <a:off x="1061180" y="1607600"/>
            <a:ext cx="8526000" cy="364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A7770E-BDE1-407E-BEAA-BE8F4474937C}"/>
              </a:ext>
            </a:extLst>
          </p:cNvPr>
          <p:cNvSpPr/>
          <p:nvPr/>
        </p:nvSpPr>
        <p:spPr>
          <a:xfrm>
            <a:off x="4817942" y="2907161"/>
            <a:ext cx="1362141" cy="668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Switch</a:t>
            </a:r>
          </a:p>
        </p:txBody>
      </p:sp>
      <p:sp>
        <p:nvSpPr>
          <p:cNvPr id="5" name="Rectangle 4">
            <a:extLst>
              <a:ext uri="{FF2B5EF4-FFF2-40B4-BE49-F238E27FC236}">
                <a16:creationId xmlns:a16="http://schemas.microsoft.com/office/drawing/2014/main" id="{CD9B6DB7-889D-457C-95B4-FDC76323304F}"/>
              </a:ext>
            </a:extLst>
          </p:cNvPr>
          <p:cNvSpPr/>
          <p:nvPr/>
        </p:nvSpPr>
        <p:spPr>
          <a:xfrm>
            <a:off x="2995448" y="2099967"/>
            <a:ext cx="1362141" cy="668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 name="Rectangle 5">
            <a:extLst>
              <a:ext uri="{FF2B5EF4-FFF2-40B4-BE49-F238E27FC236}">
                <a16:creationId xmlns:a16="http://schemas.microsoft.com/office/drawing/2014/main" id="{0437BF63-D316-4DD6-B49B-4BB31082EE7D}"/>
              </a:ext>
            </a:extLst>
          </p:cNvPr>
          <p:cNvSpPr/>
          <p:nvPr/>
        </p:nvSpPr>
        <p:spPr>
          <a:xfrm>
            <a:off x="2995447" y="4089576"/>
            <a:ext cx="1362141" cy="668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7" name="Rectangle 6">
            <a:extLst>
              <a:ext uri="{FF2B5EF4-FFF2-40B4-BE49-F238E27FC236}">
                <a16:creationId xmlns:a16="http://schemas.microsoft.com/office/drawing/2014/main" id="{F13678AA-F3B1-48ED-91E5-5BD1C48214F6}"/>
              </a:ext>
            </a:extLst>
          </p:cNvPr>
          <p:cNvSpPr/>
          <p:nvPr/>
        </p:nvSpPr>
        <p:spPr>
          <a:xfrm>
            <a:off x="6413411" y="4089576"/>
            <a:ext cx="1362141" cy="668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8" name="Rectangle 7">
            <a:extLst>
              <a:ext uri="{FF2B5EF4-FFF2-40B4-BE49-F238E27FC236}">
                <a16:creationId xmlns:a16="http://schemas.microsoft.com/office/drawing/2014/main" id="{24FC671D-064E-4AC2-AAB4-55ACA63FFFC0}"/>
              </a:ext>
            </a:extLst>
          </p:cNvPr>
          <p:cNvSpPr/>
          <p:nvPr/>
        </p:nvSpPr>
        <p:spPr>
          <a:xfrm>
            <a:off x="6472272" y="2033753"/>
            <a:ext cx="1362141" cy="668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10" name="Straight Connector 9">
            <a:extLst>
              <a:ext uri="{FF2B5EF4-FFF2-40B4-BE49-F238E27FC236}">
                <a16:creationId xmlns:a16="http://schemas.microsoft.com/office/drawing/2014/main" id="{CA37E7CB-DFB6-4254-A443-02DFF1BB4B25}"/>
              </a:ext>
            </a:extLst>
          </p:cNvPr>
          <p:cNvCxnSpPr/>
          <p:nvPr/>
        </p:nvCxnSpPr>
        <p:spPr>
          <a:xfrm>
            <a:off x="4357588" y="2654913"/>
            <a:ext cx="460354" cy="4067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805422B-525F-4846-B6DE-EB51C8FC7EB3}"/>
              </a:ext>
            </a:extLst>
          </p:cNvPr>
          <p:cNvCxnSpPr>
            <a:cxnSpLocks/>
          </p:cNvCxnSpPr>
          <p:nvPr/>
        </p:nvCxnSpPr>
        <p:spPr>
          <a:xfrm flipV="1">
            <a:off x="4218851" y="3429000"/>
            <a:ext cx="599091" cy="7504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5CA5C1F-8639-4BFB-83F6-1DC9A0E897B0}"/>
              </a:ext>
            </a:extLst>
          </p:cNvPr>
          <p:cNvCxnSpPr>
            <a:cxnSpLocks/>
            <a:stCxn id="8" idx="1"/>
          </p:cNvCxnSpPr>
          <p:nvPr/>
        </p:nvCxnSpPr>
        <p:spPr>
          <a:xfrm flipH="1">
            <a:off x="5719729" y="2367982"/>
            <a:ext cx="752543" cy="539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4F5AE4E-ECB4-477A-B465-340E33298381}"/>
              </a:ext>
            </a:extLst>
          </p:cNvPr>
          <p:cNvCxnSpPr>
            <a:cxnSpLocks/>
          </p:cNvCxnSpPr>
          <p:nvPr/>
        </p:nvCxnSpPr>
        <p:spPr>
          <a:xfrm flipH="1" flipV="1">
            <a:off x="6180083" y="3446340"/>
            <a:ext cx="460354" cy="6432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B8139EE-CA55-4BE5-AE88-50696E6512E9}"/>
              </a:ext>
            </a:extLst>
          </p:cNvPr>
          <p:cNvCxnSpPr>
            <a:stCxn id="4" idx="2"/>
          </p:cNvCxnSpPr>
          <p:nvPr/>
        </p:nvCxnSpPr>
        <p:spPr>
          <a:xfrm flipH="1">
            <a:off x="5499012" y="3575619"/>
            <a:ext cx="1" cy="983769"/>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B5FBEA7-E8DC-4E04-BFAB-0D1462A81889}"/>
              </a:ext>
            </a:extLst>
          </p:cNvPr>
          <p:cNvSpPr/>
          <p:nvPr/>
        </p:nvSpPr>
        <p:spPr>
          <a:xfrm>
            <a:off x="5048118" y="4559388"/>
            <a:ext cx="1047878" cy="536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SNIFFER</a:t>
            </a:r>
          </a:p>
        </p:txBody>
      </p:sp>
      <p:sp>
        <p:nvSpPr>
          <p:cNvPr id="25" name="TextBox 24">
            <a:extLst>
              <a:ext uri="{FF2B5EF4-FFF2-40B4-BE49-F238E27FC236}">
                <a16:creationId xmlns:a16="http://schemas.microsoft.com/office/drawing/2014/main" id="{786D6461-129D-4E59-AC08-6A055541AE40}"/>
              </a:ext>
            </a:extLst>
          </p:cNvPr>
          <p:cNvSpPr txBox="1"/>
          <p:nvPr/>
        </p:nvSpPr>
        <p:spPr>
          <a:xfrm>
            <a:off x="6744486" y="5038150"/>
            <a:ext cx="1851921" cy="646331"/>
          </a:xfrm>
          <a:prstGeom prst="rect">
            <a:avLst/>
          </a:prstGeom>
          <a:noFill/>
        </p:spPr>
        <p:txBody>
          <a:bodyPr wrap="square" rtlCol="0">
            <a:spAutoFit/>
          </a:bodyPr>
          <a:lstStyle/>
          <a:p>
            <a:r>
              <a:rPr lang="en-US" dirty="0"/>
              <a:t>Promiscuous Mode</a:t>
            </a:r>
          </a:p>
        </p:txBody>
      </p:sp>
      <p:cxnSp>
        <p:nvCxnSpPr>
          <p:cNvPr id="26" name="Straight Connector 25">
            <a:extLst>
              <a:ext uri="{FF2B5EF4-FFF2-40B4-BE49-F238E27FC236}">
                <a16:creationId xmlns:a16="http://schemas.microsoft.com/office/drawing/2014/main" id="{4C87467F-5670-4A40-AD33-E51AFCBFAB45}"/>
              </a:ext>
            </a:extLst>
          </p:cNvPr>
          <p:cNvCxnSpPr>
            <a:cxnSpLocks/>
          </p:cNvCxnSpPr>
          <p:nvPr/>
        </p:nvCxnSpPr>
        <p:spPr>
          <a:xfrm>
            <a:off x="6095996" y="5038659"/>
            <a:ext cx="771463" cy="302134"/>
          </a:xfrm>
          <a:prstGeom prst="line">
            <a:avLst/>
          </a:prstGeom>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D1F108BF-3A2A-4BFF-87C0-3CDE6AFED78F}"/>
              </a:ext>
            </a:extLst>
          </p:cNvPr>
          <p:cNvSpPr/>
          <p:nvPr/>
        </p:nvSpPr>
        <p:spPr>
          <a:xfrm>
            <a:off x="5656668" y="2828335"/>
            <a:ext cx="157655" cy="186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3664A0A6-992A-4273-8CB4-159B01F11D02}"/>
              </a:ext>
            </a:extLst>
          </p:cNvPr>
          <p:cNvCxnSpPr>
            <a:endCxn id="4" idx="2"/>
          </p:cNvCxnSpPr>
          <p:nvPr/>
        </p:nvCxnSpPr>
        <p:spPr>
          <a:xfrm flipV="1">
            <a:off x="3878317" y="3575619"/>
            <a:ext cx="1620696" cy="1652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FC83EE-5000-4801-B3AF-0303DF4305FC}"/>
              </a:ext>
            </a:extLst>
          </p:cNvPr>
          <p:cNvSpPr txBox="1"/>
          <p:nvPr/>
        </p:nvSpPr>
        <p:spPr>
          <a:xfrm>
            <a:off x="2773680" y="5202340"/>
            <a:ext cx="1851921" cy="369332"/>
          </a:xfrm>
          <a:prstGeom prst="rect">
            <a:avLst/>
          </a:prstGeom>
          <a:noFill/>
        </p:spPr>
        <p:txBody>
          <a:bodyPr wrap="square" rtlCol="0">
            <a:spAutoFit/>
          </a:bodyPr>
          <a:lstStyle/>
          <a:p>
            <a:r>
              <a:rPr lang="en-US" dirty="0"/>
              <a:t>Port Span/Mirror</a:t>
            </a:r>
          </a:p>
        </p:txBody>
      </p:sp>
      <p:sp>
        <p:nvSpPr>
          <p:cNvPr id="33" name="TextBox 32">
            <a:extLst>
              <a:ext uri="{FF2B5EF4-FFF2-40B4-BE49-F238E27FC236}">
                <a16:creationId xmlns:a16="http://schemas.microsoft.com/office/drawing/2014/main" id="{AB447466-1FF3-4BBC-8F9E-2902BCB95DE0}"/>
              </a:ext>
            </a:extLst>
          </p:cNvPr>
          <p:cNvSpPr txBox="1"/>
          <p:nvPr/>
        </p:nvSpPr>
        <p:spPr>
          <a:xfrm>
            <a:off x="4708630" y="5476942"/>
            <a:ext cx="2163029" cy="1477328"/>
          </a:xfrm>
          <a:prstGeom prst="rect">
            <a:avLst/>
          </a:prstGeom>
          <a:noFill/>
        </p:spPr>
        <p:txBody>
          <a:bodyPr wrap="square" rtlCol="0">
            <a:spAutoFit/>
          </a:bodyPr>
          <a:lstStyle/>
          <a:p>
            <a:r>
              <a:rPr lang="en-US" dirty="0"/>
              <a:t>Sniffer + Analysis Engine</a:t>
            </a:r>
          </a:p>
          <a:p>
            <a:r>
              <a:rPr lang="en-US" dirty="0"/>
              <a:t>=</a:t>
            </a:r>
          </a:p>
          <a:p>
            <a:r>
              <a:rPr lang="en-US" dirty="0"/>
              <a:t>Intrusion Detection System</a:t>
            </a:r>
          </a:p>
        </p:txBody>
      </p:sp>
    </p:spTree>
    <p:extLst>
      <p:ext uri="{BB962C8B-B14F-4D97-AF65-F5344CB8AC3E}">
        <p14:creationId xmlns:p14="http://schemas.microsoft.com/office/powerpoint/2010/main" val="164115639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A608A0C0-1FCB-4E06-B345-FCA66A18CCEA}"/>
              </a:ext>
            </a:extLst>
          </p:cNvPr>
          <p:cNvGrpSpPr/>
          <p:nvPr/>
        </p:nvGrpSpPr>
        <p:grpSpPr>
          <a:xfrm>
            <a:off x="1414132" y="1749059"/>
            <a:ext cx="9689803" cy="4451501"/>
            <a:chOff x="2087527" y="2408278"/>
            <a:chExt cx="9689803" cy="4451501"/>
          </a:xfrm>
        </p:grpSpPr>
        <p:sp>
          <p:nvSpPr>
            <p:cNvPr id="4" name="Rectangle 3">
              <a:extLst>
                <a:ext uri="{FF2B5EF4-FFF2-40B4-BE49-F238E27FC236}">
                  <a16:creationId xmlns:a16="http://schemas.microsoft.com/office/drawing/2014/main" id="{1709C695-905F-4BA5-9FE1-81C98BFAC0C8}"/>
                </a:ext>
              </a:extLst>
            </p:cNvPr>
            <p:cNvSpPr/>
            <p:nvPr/>
          </p:nvSpPr>
          <p:spPr>
            <a:xfrm>
              <a:off x="5110716" y="2962940"/>
              <a:ext cx="1233377" cy="708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SWITCH</a:t>
              </a:r>
            </a:p>
          </p:txBody>
        </p:sp>
        <p:sp>
          <p:nvSpPr>
            <p:cNvPr id="5" name="Rectangle 4">
              <a:extLst>
                <a:ext uri="{FF2B5EF4-FFF2-40B4-BE49-F238E27FC236}">
                  <a16:creationId xmlns:a16="http://schemas.microsoft.com/office/drawing/2014/main" id="{3E830D9D-813A-4378-9DF3-C0551525D656}"/>
                </a:ext>
              </a:extLst>
            </p:cNvPr>
            <p:cNvSpPr/>
            <p:nvPr/>
          </p:nvSpPr>
          <p:spPr>
            <a:xfrm>
              <a:off x="4004930" y="2410047"/>
              <a:ext cx="602512" cy="368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 name="Rectangle 5">
              <a:extLst>
                <a:ext uri="{FF2B5EF4-FFF2-40B4-BE49-F238E27FC236}">
                  <a16:creationId xmlns:a16="http://schemas.microsoft.com/office/drawing/2014/main" id="{D68215E5-50F8-4806-8460-C1E3BDE4E944}"/>
                </a:ext>
              </a:extLst>
            </p:cNvPr>
            <p:cNvSpPr/>
            <p:nvPr/>
          </p:nvSpPr>
          <p:spPr>
            <a:xfrm>
              <a:off x="3919870" y="3671777"/>
              <a:ext cx="602512" cy="368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7" name="Rectangle 6">
              <a:extLst>
                <a:ext uri="{FF2B5EF4-FFF2-40B4-BE49-F238E27FC236}">
                  <a16:creationId xmlns:a16="http://schemas.microsoft.com/office/drawing/2014/main" id="{772C69B5-9905-4A0A-965A-82A0CC4A9942}"/>
                </a:ext>
              </a:extLst>
            </p:cNvPr>
            <p:cNvSpPr/>
            <p:nvPr/>
          </p:nvSpPr>
          <p:spPr>
            <a:xfrm>
              <a:off x="6982048" y="2410047"/>
              <a:ext cx="602512" cy="368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8" name="Rectangle 7">
              <a:extLst>
                <a:ext uri="{FF2B5EF4-FFF2-40B4-BE49-F238E27FC236}">
                  <a16:creationId xmlns:a16="http://schemas.microsoft.com/office/drawing/2014/main" id="{D5650393-EBEE-40A9-9B08-F1789E6C3CFF}"/>
                </a:ext>
              </a:extLst>
            </p:cNvPr>
            <p:cNvSpPr/>
            <p:nvPr/>
          </p:nvSpPr>
          <p:spPr>
            <a:xfrm>
              <a:off x="6982048" y="3671776"/>
              <a:ext cx="602512" cy="368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10" name="Straight Connector 9">
              <a:extLst>
                <a:ext uri="{FF2B5EF4-FFF2-40B4-BE49-F238E27FC236}">
                  <a16:creationId xmlns:a16="http://schemas.microsoft.com/office/drawing/2014/main" id="{84600C9F-66B0-476C-8D45-9405A98EB022}"/>
                </a:ext>
              </a:extLst>
            </p:cNvPr>
            <p:cNvCxnSpPr/>
            <p:nvPr/>
          </p:nvCxnSpPr>
          <p:spPr>
            <a:xfrm>
              <a:off x="4607442" y="2778642"/>
              <a:ext cx="503274" cy="318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5B5F5AB-1C7F-4374-AE9F-93F4635CB887}"/>
                </a:ext>
              </a:extLst>
            </p:cNvPr>
            <p:cNvCxnSpPr>
              <a:cxnSpLocks/>
            </p:cNvCxnSpPr>
            <p:nvPr/>
          </p:nvCxnSpPr>
          <p:spPr>
            <a:xfrm flipV="1">
              <a:off x="4522382" y="3604437"/>
              <a:ext cx="588334" cy="25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EB1A02-6399-4360-BBD2-D115C70B4455}"/>
                </a:ext>
              </a:extLst>
            </p:cNvPr>
            <p:cNvCxnSpPr>
              <a:cxnSpLocks/>
              <a:endCxn id="8" idx="1"/>
            </p:cNvCxnSpPr>
            <p:nvPr/>
          </p:nvCxnSpPr>
          <p:spPr>
            <a:xfrm>
              <a:off x="6259033" y="3554817"/>
              <a:ext cx="723015" cy="301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20170C9-BD95-422C-9674-DFF35DDB1276}"/>
                </a:ext>
              </a:extLst>
            </p:cNvPr>
            <p:cNvCxnSpPr>
              <a:cxnSpLocks/>
              <a:endCxn id="7" idx="1"/>
            </p:cNvCxnSpPr>
            <p:nvPr/>
          </p:nvCxnSpPr>
          <p:spPr>
            <a:xfrm flipV="1">
              <a:off x="6344093" y="2594345"/>
              <a:ext cx="637955" cy="35264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7368BDC-58E8-4406-8CFD-67B54F0BB602}"/>
                </a:ext>
              </a:extLst>
            </p:cNvPr>
            <p:cNvSpPr/>
            <p:nvPr/>
          </p:nvSpPr>
          <p:spPr>
            <a:xfrm>
              <a:off x="8293395" y="2946993"/>
              <a:ext cx="1516912" cy="724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SWITCH</a:t>
              </a:r>
            </a:p>
          </p:txBody>
        </p:sp>
        <p:cxnSp>
          <p:nvCxnSpPr>
            <p:cNvPr id="19" name="Straight Connector 18">
              <a:extLst>
                <a:ext uri="{FF2B5EF4-FFF2-40B4-BE49-F238E27FC236}">
                  <a16:creationId xmlns:a16="http://schemas.microsoft.com/office/drawing/2014/main" id="{302B3257-3210-4291-83F8-B6247C035C49}"/>
                </a:ext>
              </a:extLst>
            </p:cNvPr>
            <p:cNvCxnSpPr>
              <a:stCxn id="4" idx="3"/>
              <a:endCxn id="17" idx="1"/>
            </p:cNvCxnSpPr>
            <p:nvPr/>
          </p:nvCxnSpPr>
          <p:spPr>
            <a:xfrm flipV="1">
              <a:off x="6344093" y="3309385"/>
              <a:ext cx="1949302" cy="7974"/>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53F5360-03C6-4124-8257-6643B2D7F5BF}"/>
                </a:ext>
              </a:extLst>
            </p:cNvPr>
            <p:cNvSpPr/>
            <p:nvPr/>
          </p:nvSpPr>
          <p:spPr>
            <a:xfrm>
              <a:off x="10164727" y="2408278"/>
              <a:ext cx="602512" cy="368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21" name="Rectangle 20">
              <a:extLst>
                <a:ext uri="{FF2B5EF4-FFF2-40B4-BE49-F238E27FC236}">
                  <a16:creationId xmlns:a16="http://schemas.microsoft.com/office/drawing/2014/main" id="{A960A824-337F-4756-947D-29E99F139279}"/>
                </a:ext>
              </a:extLst>
            </p:cNvPr>
            <p:cNvSpPr/>
            <p:nvPr/>
          </p:nvSpPr>
          <p:spPr>
            <a:xfrm>
              <a:off x="8842743" y="4424913"/>
              <a:ext cx="602512" cy="368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22" name="Rectangle 21">
              <a:extLst>
                <a:ext uri="{FF2B5EF4-FFF2-40B4-BE49-F238E27FC236}">
                  <a16:creationId xmlns:a16="http://schemas.microsoft.com/office/drawing/2014/main" id="{5C5E4D40-7A74-41F4-BF33-C7C0213B514C}"/>
                </a:ext>
              </a:extLst>
            </p:cNvPr>
            <p:cNvSpPr/>
            <p:nvPr/>
          </p:nvSpPr>
          <p:spPr>
            <a:xfrm>
              <a:off x="11174818" y="3317359"/>
              <a:ext cx="602512" cy="368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24" name="Straight Connector 23">
              <a:extLst>
                <a:ext uri="{FF2B5EF4-FFF2-40B4-BE49-F238E27FC236}">
                  <a16:creationId xmlns:a16="http://schemas.microsoft.com/office/drawing/2014/main" id="{7D3C730D-9C42-484A-B93F-CBA3DBC1B5AE}"/>
                </a:ext>
              </a:extLst>
            </p:cNvPr>
            <p:cNvCxnSpPr>
              <a:cxnSpLocks/>
              <a:endCxn id="22" idx="1"/>
            </p:cNvCxnSpPr>
            <p:nvPr/>
          </p:nvCxnSpPr>
          <p:spPr>
            <a:xfrm>
              <a:off x="9831572" y="3334191"/>
              <a:ext cx="1343246" cy="167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AB46A69-EDA7-4499-8383-AD23EAF0603C}"/>
                </a:ext>
              </a:extLst>
            </p:cNvPr>
            <p:cNvCxnSpPr>
              <a:cxnSpLocks/>
              <a:endCxn id="20" idx="1"/>
            </p:cNvCxnSpPr>
            <p:nvPr/>
          </p:nvCxnSpPr>
          <p:spPr>
            <a:xfrm flipV="1">
              <a:off x="9159949" y="2592576"/>
              <a:ext cx="1004778" cy="337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4762DD9-376E-43A0-B108-9E12AE841C80}"/>
                </a:ext>
              </a:extLst>
            </p:cNvPr>
            <p:cNvCxnSpPr>
              <a:cxnSpLocks/>
              <a:stCxn id="17" idx="2"/>
            </p:cNvCxnSpPr>
            <p:nvPr/>
          </p:nvCxnSpPr>
          <p:spPr>
            <a:xfrm>
              <a:off x="9051851" y="3671776"/>
              <a:ext cx="0" cy="82934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BA5AAED-7463-4116-9C66-8CFD5D00E05B}"/>
                </a:ext>
              </a:extLst>
            </p:cNvPr>
            <p:cNvSpPr/>
            <p:nvPr/>
          </p:nvSpPr>
          <p:spPr>
            <a:xfrm>
              <a:off x="4638454" y="4648203"/>
              <a:ext cx="2550041"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SNIFFER (PROMISCUOUIS MODE)</a:t>
              </a:r>
            </a:p>
          </p:txBody>
        </p:sp>
        <p:cxnSp>
          <p:nvCxnSpPr>
            <p:cNvPr id="32" name="Straight Connector 31">
              <a:extLst>
                <a:ext uri="{FF2B5EF4-FFF2-40B4-BE49-F238E27FC236}">
                  <a16:creationId xmlns:a16="http://schemas.microsoft.com/office/drawing/2014/main" id="{D6043E77-CBDD-4329-85E5-2B9F3C21BD9C}"/>
                </a:ext>
              </a:extLst>
            </p:cNvPr>
            <p:cNvCxnSpPr>
              <a:cxnSpLocks/>
            </p:cNvCxnSpPr>
            <p:nvPr/>
          </p:nvCxnSpPr>
          <p:spPr>
            <a:xfrm flipH="1">
              <a:off x="3607981" y="3335968"/>
              <a:ext cx="4610989" cy="1625636"/>
            </a:xfrm>
            <a:prstGeom prst="line">
              <a:avLst/>
            </a:prstGeom>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5FE5AE3D-47F9-4601-A597-E959F35636C7}"/>
                </a:ext>
              </a:extLst>
            </p:cNvPr>
            <p:cNvSpPr/>
            <p:nvPr/>
          </p:nvSpPr>
          <p:spPr>
            <a:xfrm>
              <a:off x="5656521" y="3629250"/>
              <a:ext cx="148856" cy="2516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A7D9BFDE-A5B6-42F1-9B5F-CB859B50294A}"/>
                </a:ext>
              </a:extLst>
            </p:cNvPr>
            <p:cNvCxnSpPr>
              <a:cxnSpLocks/>
              <a:stCxn id="39" idx="2"/>
            </p:cNvCxnSpPr>
            <p:nvPr/>
          </p:nvCxnSpPr>
          <p:spPr>
            <a:xfrm flipH="1">
              <a:off x="3579629" y="3755068"/>
              <a:ext cx="2076892" cy="983512"/>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6CA9489-F081-49DD-9920-EEBDB38D5E66}"/>
                </a:ext>
              </a:extLst>
            </p:cNvPr>
            <p:cNvSpPr txBox="1"/>
            <p:nvPr/>
          </p:nvSpPr>
          <p:spPr>
            <a:xfrm>
              <a:off x="2087527" y="4609210"/>
              <a:ext cx="2519916" cy="1200329"/>
            </a:xfrm>
            <a:prstGeom prst="rect">
              <a:avLst/>
            </a:prstGeom>
            <a:noFill/>
          </p:spPr>
          <p:txBody>
            <a:bodyPr wrap="square" rtlCol="0">
              <a:spAutoFit/>
            </a:bodyPr>
            <a:lstStyle/>
            <a:p>
              <a:r>
                <a:rPr lang="en-US" dirty="0"/>
                <a:t>PORTSPAN:</a:t>
              </a:r>
            </a:p>
            <a:p>
              <a:r>
                <a:rPr lang="en-US" dirty="0"/>
                <a:t>ALL TRAFFIC IS MIRRORED OUT OF THE ADMIN PORT</a:t>
              </a:r>
            </a:p>
          </p:txBody>
        </p:sp>
        <p:sp>
          <p:nvSpPr>
            <p:cNvPr id="44" name="TextBox 43">
              <a:extLst>
                <a:ext uri="{FF2B5EF4-FFF2-40B4-BE49-F238E27FC236}">
                  <a16:creationId xmlns:a16="http://schemas.microsoft.com/office/drawing/2014/main" id="{6DE124F1-B4BD-453C-BC0D-7186B53328B6}"/>
                </a:ext>
              </a:extLst>
            </p:cNvPr>
            <p:cNvSpPr txBox="1"/>
            <p:nvPr/>
          </p:nvSpPr>
          <p:spPr>
            <a:xfrm>
              <a:off x="5662722" y="5017043"/>
              <a:ext cx="439479" cy="646331"/>
            </a:xfrm>
            <a:prstGeom prst="rect">
              <a:avLst/>
            </a:prstGeom>
            <a:noFill/>
          </p:spPr>
          <p:txBody>
            <a:bodyPr wrap="square" rtlCol="0">
              <a:spAutoFit/>
            </a:bodyPr>
            <a:lstStyle/>
            <a:p>
              <a:r>
                <a:rPr lang="en-US" sz="3600" dirty="0"/>
                <a:t>+</a:t>
              </a:r>
            </a:p>
          </p:txBody>
        </p:sp>
        <p:sp>
          <p:nvSpPr>
            <p:cNvPr id="46" name="Rectangle 45">
              <a:extLst>
                <a:ext uri="{FF2B5EF4-FFF2-40B4-BE49-F238E27FC236}">
                  <a16:creationId xmlns:a16="http://schemas.microsoft.com/office/drawing/2014/main" id="{394DC746-17F6-4F94-970F-6D5B6C0DE0AC}"/>
                </a:ext>
              </a:extLst>
            </p:cNvPr>
            <p:cNvSpPr/>
            <p:nvPr/>
          </p:nvSpPr>
          <p:spPr>
            <a:xfrm>
              <a:off x="4607442" y="5440332"/>
              <a:ext cx="2550041"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ANALYSIS ENGINE</a:t>
              </a:r>
            </a:p>
          </p:txBody>
        </p:sp>
        <p:sp>
          <p:nvSpPr>
            <p:cNvPr id="47" name="Rectangle 46">
              <a:extLst>
                <a:ext uri="{FF2B5EF4-FFF2-40B4-BE49-F238E27FC236}">
                  <a16:creationId xmlns:a16="http://schemas.microsoft.com/office/drawing/2014/main" id="{892A8AB3-46CB-4EF6-B4AD-94E2F2182A25}"/>
                </a:ext>
              </a:extLst>
            </p:cNvPr>
            <p:cNvSpPr/>
            <p:nvPr/>
          </p:nvSpPr>
          <p:spPr>
            <a:xfrm>
              <a:off x="4618075" y="6250179"/>
              <a:ext cx="2550041"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IDS/IPS </a:t>
              </a:r>
            </a:p>
          </p:txBody>
        </p:sp>
        <p:sp>
          <p:nvSpPr>
            <p:cNvPr id="48" name="TextBox 47">
              <a:extLst>
                <a:ext uri="{FF2B5EF4-FFF2-40B4-BE49-F238E27FC236}">
                  <a16:creationId xmlns:a16="http://schemas.microsoft.com/office/drawing/2014/main" id="{9FAD08A9-8226-4FEF-A88A-609089BF2FA7}"/>
                </a:ext>
              </a:extLst>
            </p:cNvPr>
            <p:cNvSpPr txBox="1"/>
            <p:nvPr/>
          </p:nvSpPr>
          <p:spPr>
            <a:xfrm>
              <a:off x="5693734" y="5809176"/>
              <a:ext cx="439479" cy="646331"/>
            </a:xfrm>
            <a:prstGeom prst="rect">
              <a:avLst/>
            </a:prstGeom>
            <a:noFill/>
          </p:spPr>
          <p:txBody>
            <a:bodyPr wrap="square" rtlCol="0">
              <a:spAutoFit/>
            </a:bodyPr>
            <a:lstStyle/>
            <a:p>
              <a:r>
                <a:rPr lang="en-US" sz="3600" dirty="0"/>
                <a:t>=</a:t>
              </a:r>
            </a:p>
          </p:txBody>
        </p:sp>
        <p:sp>
          <p:nvSpPr>
            <p:cNvPr id="78" name="Oval 77">
              <a:extLst>
                <a:ext uri="{FF2B5EF4-FFF2-40B4-BE49-F238E27FC236}">
                  <a16:creationId xmlns:a16="http://schemas.microsoft.com/office/drawing/2014/main" id="{09101EDA-6A35-40F6-BAF6-F614DE50CE94}"/>
                </a:ext>
              </a:extLst>
            </p:cNvPr>
            <p:cNvSpPr/>
            <p:nvPr/>
          </p:nvSpPr>
          <p:spPr>
            <a:xfrm>
              <a:off x="8165806" y="3173940"/>
              <a:ext cx="148856" cy="2516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CBC29355-9D07-43A1-8C64-494F348B39F7}"/>
              </a:ext>
            </a:extLst>
          </p:cNvPr>
          <p:cNvSpPr txBox="1"/>
          <p:nvPr/>
        </p:nvSpPr>
        <p:spPr>
          <a:xfrm>
            <a:off x="1711841" y="482701"/>
            <a:ext cx="8630093" cy="523220"/>
          </a:xfrm>
          <a:prstGeom prst="rect">
            <a:avLst/>
          </a:prstGeom>
          <a:noFill/>
        </p:spPr>
        <p:txBody>
          <a:bodyPr wrap="square" rtlCol="0">
            <a:spAutoFit/>
          </a:bodyPr>
          <a:lstStyle/>
          <a:p>
            <a:r>
              <a:rPr lang="en-US" sz="2800" dirty="0"/>
              <a:t>Sniffers, Intrusion Detection, Intrusion Prevention</a:t>
            </a:r>
          </a:p>
        </p:txBody>
      </p:sp>
      <p:sp>
        <p:nvSpPr>
          <p:cNvPr id="80" name="Oval 79">
            <a:extLst>
              <a:ext uri="{FF2B5EF4-FFF2-40B4-BE49-F238E27FC236}">
                <a16:creationId xmlns:a16="http://schemas.microsoft.com/office/drawing/2014/main" id="{99981ABD-696B-47F2-9D3E-3BE672EF5995}"/>
              </a:ext>
            </a:extLst>
          </p:cNvPr>
          <p:cNvSpPr/>
          <p:nvPr/>
        </p:nvSpPr>
        <p:spPr>
          <a:xfrm>
            <a:off x="7712149" y="4508205"/>
            <a:ext cx="2296632" cy="136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ROUTER</a:t>
            </a:r>
          </a:p>
        </p:txBody>
      </p:sp>
    </p:spTree>
    <p:extLst>
      <p:ext uri="{BB962C8B-B14F-4D97-AF65-F5344CB8AC3E}">
        <p14:creationId xmlns:p14="http://schemas.microsoft.com/office/powerpoint/2010/main" val="251562799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2541"/>
        <p:cNvGrpSpPr/>
        <p:nvPr/>
      </p:nvGrpSpPr>
      <p:grpSpPr>
        <a:xfrm>
          <a:off x="0" y="0"/>
          <a:ext cx="0" cy="0"/>
          <a:chOff x="0" y="0"/>
          <a:chExt cx="0" cy="0"/>
        </a:xfrm>
      </p:grpSpPr>
      <p:sp>
        <p:nvSpPr>
          <p:cNvPr id="2543" name="Google Shape;2543;p343"/>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Intrusion Detection Systems</a:t>
            </a:r>
            <a:endParaRPr b="1" dirty="0">
              <a:latin typeface="Arial" panose="020B0604020202020204" pitchFamily="34" charset="0"/>
              <a:ea typeface="Assistant ExtraBold"/>
            </a:endParaRPr>
          </a:p>
        </p:txBody>
      </p:sp>
      <p:sp>
        <p:nvSpPr>
          <p:cNvPr id="2542" name="Google Shape;2542;p343"/>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11205" marR="4481" indent="0">
              <a:lnSpc>
                <a:spcPct val="119496"/>
              </a:lnSpc>
              <a:buClr>
                <a:schemeClr val="dk1"/>
              </a:buClr>
              <a:buNone/>
            </a:pPr>
            <a:r>
              <a:rPr lang="en-US" sz="2400" dirty="0">
                <a:solidFill>
                  <a:schemeClr val="dk1"/>
                </a:solidFill>
                <a:latin typeface="Assistant"/>
                <a:ea typeface="Assistant"/>
                <a:cs typeface="Assistant"/>
                <a:sym typeface="Assistant"/>
              </a:rPr>
              <a:t>Software is used to monitor a network segment or an individual  computer</a:t>
            </a:r>
            <a:endParaRPr sz="2400" dirty="0">
              <a:solidFill>
                <a:schemeClr val="dk1"/>
              </a:solidFill>
              <a:latin typeface="Assistant"/>
              <a:ea typeface="Assistant"/>
              <a:cs typeface="Assistant"/>
              <a:sym typeface="Assistant"/>
            </a:endParaRPr>
          </a:p>
          <a:p>
            <a:pPr marL="11205" indent="0">
              <a:lnSpc>
                <a:spcPct val="115467"/>
              </a:lnSpc>
              <a:buClr>
                <a:schemeClr val="dk1"/>
              </a:buClr>
              <a:buNone/>
            </a:pPr>
            <a:r>
              <a:rPr lang="en-US" sz="2400" dirty="0">
                <a:solidFill>
                  <a:schemeClr val="dk1"/>
                </a:solidFill>
                <a:latin typeface="Assistant"/>
                <a:ea typeface="Assistant"/>
                <a:cs typeface="Assistant"/>
                <a:sym typeface="Assistant"/>
              </a:rPr>
              <a:t>Used to detect attacks and other malicious activity</a:t>
            </a:r>
            <a:endParaRPr sz="2400" dirty="0">
              <a:solidFill>
                <a:schemeClr val="dk1"/>
              </a:solidFill>
              <a:latin typeface="Assistant"/>
              <a:ea typeface="Assistant"/>
              <a:cs typeface="Assistant"/>
              <a:sym typeface="Assistant"/>
            </a:endParaRPr>
          </a:p>
          <a:p>
            <a:pPr marL="11205" marR="4056644" indent="0">
              <a:lnSpc>
                <a:spcPct val="119496"/>
              </a:lnSpc>
              <a:spcBef>
                <a:spcPts val="84"/>
              </a:spcBef>
              <a:buClr>
                <a:schemeClr val="dk1"/>
              </a:buClr>
              <a:buNone/>
            </a:pPr>
            <a:r>
              <a:rPr lang="en-US" sz="2400" dirty="0">
                <a:solidFill>
                  <a:schemeClr val="dk1"/>
                </a:solidFill>
                <a:latin typeface="Assistant"/>
                <a:ea typeface="Assistant"/>
                <a:cs typeface="Assistant"/>
                <a:sym typeface="Assistant"/>
              </a:rPr>
              <a:t>Dynamic in nature  The two main types:</a:t>
            </a:r>
            <a:endParaRPr sz="2400" dirty="0">
              <a:solidFill>
                <a:schemeClr val="dk1"/>
              </a:solidFill>
              <a:latin typeface="Assistant"/>
              <a:ea typeface="Assistant"/>
              <a:cs typeface="Assistant"/>
              <a:sym typeface="Assistant"/>
            </a:endParaRPr>
          </a:p>
          <a:p>
            <a:pPr marL="389974" indent="0">
              <a:lnSpc>
                <a:spcPct val="112762"/>
              </a:lnSpc>
              <a:buClr>
                <a:schemeClr val="dk1"/>
              </a:buClr>
              <a:buNone/>
            </a:pPr>
            <a:r>
              <a:rPr lang="en-US" sz="2400" dirty="0">
                <a:solidFill>
                  <a:schemeClr val="dk1"/>
                </a:solidFill>
                <a:latin typeface="Assistant"/>
                <a:ea typeface="Assistant"/>
                <a:cs typeface="Assistant"/>
                <a:sym typeface="Assistant"/>
              </a:rPr>
              <a:t>Host-based based (local host only)</a:t>
            </a:r>
          </a:p>
          <a:p>
            <a:pPr marL="389974" indent="0">
              <a:lnSpc>
                <a:spcPct val="112762"/>
              </a:lnSpc>
              <a:buClr>
                <a:schemeClr val="dk1"/>
              </a:buClr>
              <a:buNone/>
            </a:pPr>
            <a:r>
              <a:rPr lang="en-US" sz="2400" dirty="0">
                <a:solidFill>
                  <a:schemeClr val="dk1"/>
                </a:solidFill>
                <a:latin typeface="Assistant"/>
                <a:ea typeface="Assistant"/>
                <a:cs typeface="Assistant"/>
                <a:sym typeface="Assistant"/>
              </a:rPr>
              <a:t>Network-based  (packet sniffer + analysis engine)</a:t>
            </a:r>
            <a:endParaRPr sz="2400" dirty="0">
              <a:solidFill>
                <a:schemeClr val="dk1"/>
              </a:solidFill>
              <a:latin typeface="Assistant"/>
              <a:ea typeface="Assistant"/>
              <a:cs typeface="Assistant"/>
              <a:sym typeface="Assistant"/>
            </a:endParaRPr>
          </a:p>
          <a:p>
            <a:pPr marL="0" marR="22411" indent="0">
              <a:spcBef>
                <a:spcPts val="75"/>
              </a:spcBef>
              <a:buNone/>
            </a:pPr>
            <a:endParaRPr sz="2400" dirty="0">
              <a:solidFill>
                <a:schemeClr val="dk1"/>
              </a:solidFill>
              <a:latin typeface="Assistant"/>
              <a:ea typeface="Assistant"/>
              <a:cs typeface="Assistant"/>
              <a:sym typeface="Assistant"/>
            </a:endParaRPr>
          </a:p>
        </p:txBody>
      </p:sp>
      <p:sp>
        <p:nvSpPr>
          <p:cNvPr id="2" name="Slide Number Placeholder 1">
            <a:extLst>
              <a:ext uri="{FF2B5EF4-FFF2-40B4-BE49-F238E27FC236}">
                <a16:creationId xmlns:a16="http://schemas.microsoft.com/office/drawing/2014/main" id="{7800B72C-3624-48C3-AC0D-9BCEA6D54119}"/>
              </a:ext>
            </a:extLst>
          </p:cNvPr>
          <p:cNvSpPr>
            <a:spLocks noGrp="1"/>
          </p:cNvSpPr>
          <p:nvPr>
            <p:ph type="sldNum" sz="quarter" idx="12"/>
          </p:nvPr>
        </p:nvSpPr>
        <p:spPr/>
        <p:txBody>
          <a:bodyPr/>
          <a:lstStyle/>
          <a:p>
            <a:fld id="{00000000-1234-1234-1234-123412341234}" type="slidenum">
              <a:rPr lang="en-US" smtClean="0"/>
              <a:pPr/>
              <a:t>294</a:t>
            </a:fld>
            <a:endParaRPr lang="en-US"/>
          </a:p>
        </p:txBody>
      </p:sp>
      <p:sp>
        <p:nvSpPr>
          <p:cNvPr id="2544" name="Google Shape;2544;p343"/>
          <p:cNvSpPr/>
          <p:nvPr/>
        </p:nvSpPr>
        <p:spPr>
          <a:xfrm>
            <a:off x="7687147" y="1980815"/>
            <a:ext cx="3568800" cy="2896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555"/>
        <p:cNvGrpSpPr/>
        <p:nvPr/>
      </p:nvGrpSpPr>
      <p:grpSpPr>
        <a:xfrm>
          <a:off x="0" y="0"/>
          <a:ext cx="0" cy="0"/>
          <a:chOff x="0" y="0"/>
          <a:chExt cx="0" cy="0"/>
        </a:xfrm>
      </p:grpSpPr>
      <p:sp>
        <p:nvSpPr>
          <p:cNvPr id="2557" name="Google Shape;2557;p345"/>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Types of IDS</a:t>
            </a:r>
            <a:endParaRPr b="1" dirty="0">
              <a:latin typeface="Arial" panose="020B0604020202020204" pitchFamily="34" charset="0"/>
              <a:ea typeface="Assistant ExtraBold"/>
            </a:endParaRPr>
          </a:p>
        </p:txBody>
      </p:sp>
      <p:sp>
        <p:nvSpPr>
          <p:cNvPr id="2556" name="Google Shape;2556;p345"/>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11205" indent="0">
              <a:lnSpc>
                <a:spcPct val="119407"/>
              </a:lnSpc>
              <a:buClr>
                <a:schemeClr val="dk1"/>
              </a:buClr>
              <a:buNone/>
            </a:pPr>
            <a:r>
              <a:rPr lang="en-US" sz="2205" dirty="0">
                <a:solidFill>
                  <a:schemeClr val="dk1"/>
                </a:solidFill>
                <a:latin typeface="Assistant"/>
                <a:ea typeface="Assistant"/>
                <a:cs typeface="Assistant"/>
                <a:sym typeface="Assistant"/>
              </a:rPr>
              <a:t>Network-based IDS</a:t>
            </a:r>
            <a:endParaRPr sz="2205" dirty="0">
              <a:solidFill>
                <a:schemeClr val="dk1"/>
              </a:solidFill>
              <a:latin typeface="Assistant"/>
              <a:ea typeface="Assistant"/>
              <a:cs typeface="Assistant"/>
              <a:sym typeface="Assistant"/>
            </a:endParaRPr>
          </a:p>
          <a:p>
            <a:pPr marL="389974" indent="0">
              <a:lnSpc>
                <a:spcPct val="118844"/>
              </a:lnSpc>
              <a:buClr>
                <a:schemeClr val="dk1"/>
              </a:buClr>
              <a:buNone/>
            </a:pPr>
            <a:r>
              <a:rPr lang="en-US" sz="1500" dirty="0">
                <a:solidFill>
                  <a:schemeClr val="dk1"/>
                </a:solidFill>
                <a:latin typeface="Assistant"/>
                <a:ea typeface="Assistant"/>
                <a:cs typeface="Assistant"/>
                <a:sym typeface="Assistant"/>
              </a:rPr>
              <a:t>Monitors traffic on a network segment</a:t>
            </a:r>
            <a:endParaRPr sz="1500" dirty="0">
              <a:solidFill>
                <a:schemeClr val="dk1"/>
              </a:solidFill>
              <a:latin typeface="Assistant"/>
              <a:ea typeface="Assistant"/>
              <a:cs typeface="Assistant"/>
              <a:sym typeface="Assistant"/>
            </a:endParaRPr>
          </a:p>
          <a:p>
            <a:pPr marL="389974" marR="206753" indent="0">
              <a:lnSpc>
                <a:spcPct val="119377"/>
              </a:lnSpc>
              <a:spcBef>
                <a:spcPts val="61"/>
              </a:spcBef>
              <a:buClr>
                <a:schemeClr val="dk1"/>
              </a:buClr>
              <a:buNone/>
            </a:pPr>
            <a:r>
              <a:rPr lang="en-US" sz="1500" dirty="0">
                <a:solidFill>
                  <a:schemeClr val="dk1"/>
                </a:solidFill>
                <a:latin typeface="Assistant"/>
                <a:ea typeface="Assistant"/>
                <a:cs typeface="Assistant"/>
                <a:sym typeface="Assistant"/>
              </a:rPr>
              <a:t>Computer or network appliance with NIC in promiscuous mode  Sensors communicate with a central management console</a:t>
            </a:r>
          </a:p>
          <a:p>
            <a:pPr marL="389974" marR="206753" indent="0">
              <a:lnSpc>
                <a:spcPct val="119377"/>
              </a:lnSpc>
              <a:spcBef>
                <a:spcPts val="61"/>
              </a:spcBef>
              <a:buClr>
                <a:schemeClr val="dk1"/>
              </a:buClr>
              <a:buNone/>
            </a:pPr>
            <a:r>
              <a:rPr lang="en-US" sz="1500" dirty="0">
                <a:solidFill>
                  <a:schemeClr val="dk1"/>
                </a:solidFill>
                <a:latin typeface="Assistant"/>
                <a:ea typeface="Assistant"/>
                <a:cs typeface="Assistant"/>
                <a:sym typeface="Assistant"/>
              </a:rPr>
              <a:t>Most appropriate placement for an IDS is in the DMZ</a:t>
            </a:r>
            <a:endParaRPr sz="1500" dirty="0">
              <a:solidFill>
                <a:schemeClr val="dk1"/>
              </a:solidFill>
              <a:latin typeface="Assistant"/>
              <a:ea typeface="Assistant"/>
              <a:cs typeface="Assistant"/>
              <a:sym typeface="Assistant"/>
            </a:endParaRPr>
          </a:p>
          <a:p>
            <a:pPr marL="0" indent="0">
              <a:lnSpc>
                <a:spcPct val="100000"/>
              </a:lnSpc>
              <a:spcBef>
                <a:spcPts val="17"/>
              </a:spcBef>
              <a:buClr>
                <a:schemeClr val="dk1"/>
              </a:buClr>
              <a:buNone/>
            </a:pPr>
            <a:endParaRPr sz="1500" dirty="0">
              <a:solidFill>
                <a:schemeClr val="dk1"/>
              </a:solidFill>
              <a:latin typeface="Assistant"/>
              <a:ea typeface="Assistant"/>
              <a:cs typeface="Assistant"/>
              <a:sym typeface="Assistant"/>
            </a:endParaRPr>
          </a:p>
          <a:p>
            <a:pPr marL="11205" indent="0">
              <a:lnSpc>
                <a:spcPct val="119407"/>
              </a:lnSpc>
              <a:buClr>
                <a:schemeClr val="dk1"/>
              </a:buClr>
              <a:buNone/>
            </a:pPr>
            <a:r>
              <a:rPr lang="en-US" sz="2205" dirty="0">
                <a:solidFill>
                  <a:schemeClr val="dk1"/>
                </a:solidFill>
                <a:latin typeface="Assistant"/>
                <a:ea typeface="Assistant"/>
                <a:cs typeface="Assistant"/>
                <a:sym typeface="Assistant"/>
              </a:rPr>
              <a:t>Host-based IDS (WRAPPERS)</a:t>
            </a:r>
            <a:endParaRPr sz="2205" dirty="0">
              <a:solidFill>
                <a:schemeClr val="dk1"/>
              </a:solidFill>
              <a:latin typeface="Assistant"/>
              <a:ea typeface="Assistant"/>
              <a:cs typeface="Assistant"/>
              <a:sym typeface="Assistant"/>
            </a:endParaRPr>
          </a:p>
          <a:p>
            <a:pPr marL="389974" indent="0">
              <a:lnSpc>
                <a:spcPct val="118844"/>
              </a:lnSpc>
              <a:buClr>
                <a:schemeClr val="dk1"/>
              </a:buClr>
              <a:buNone/>
            </a:pPr>
            <a:r>
              <a:rPr lang="en-US" sz="1500" dirty="0">
                <a:solidFill>
                  <a:schemeClr val="dk1"/>
                </a:solidFill>
                <a:latin typeface="Assistant"/>
                <a:ea typeface="Assistant"/>
                <a:cs typeface="Assistant"/>
                <a:sym typeface="Assistant"/>
              </a:rPr>
              <a:t>Small agent programs that reside on individual computer</a:t>
            </a:r>
            <a:endParaRPr sz="1500" dirty="0">
              <a:solidFill>
                <a:schemeClr val="dk1"/>
              </a:solidFill>
              <a:latin typeface="Assistant"/>
              <a:ea typeface="Assistant"/>
              <a:cs typeface="Assistant"/>
              <a:sym typeface="Assistant"/>
            </a:endParaRPr>
          </a:p>
          <a:p>
            <a:pPr marL="389974" indent="0">
              <a:lnSpc>
                <a:spcPct val="119733"/>
              </a:lnSpc>
              <a:buClr>
                <a:schemeClr val="dk1"/>
              </a:buClr>
              <a:buNone/>
            </a:pPr>
            <a:r>
              <a:rPr lang="en-US" sz="1500" dirty="0">
                <a:solidFill>
                  <a:schemeClr val="dk1"/>
                </a:solidFill>
                <a:latin typeface="Assistant"/>
                <a:ea typeface="Assistant"/>
                <a:cs typeface="Assistant"/>
                <a:sym typeface="Assistant"/>
              </a:rPr>
              <a:t>Detects suspicious activity on one system, not a network segment</a:t>
            </a:r>
            <a:endParaRPr sz="1500" dirty="0">
              <a:solidFill>
                <a:schemeClr val="dk1"/>
              </a:solidFill>
              <a:latin typeface="Assistant"/>
              <a:ea typeface="Assistant"/>
              <a:cs typeface="Assistant"/>
              <a:sym typeface="Assistant"/>
            </a:endParaRPr>
          </a:p>
          <a:p>
            <a:pPr marL="0" indent="0">
              <a:lnSpc>
                <a:spcPct val="100000"/>
              </a:lnSpc>
              <a:spcBef>
                <a:spcPts val="23"/>
              </a:spcBef>
              <a:buClr>
                <a:schemeClr val="dk1"/>
              </a:buClr>
              <a:buNone/>
            </a:pPr>
            <a:endParaRPr sz="1544" dirty="0">
              <a:solidFill>
                <a:schemeClr val="dk1"/>
              </a:solidFill>
              <a:latin typeface="Assistant"/>
              <a:ea typeface="Assistant"/>
              <a:cs typeface="Assistant"/>
              <a:sym typeface="Assistant"/>
            </a:endParaRPr>
          </a:p>
          <a:p>
            <a:pPr marL="0" marR="22411" indent="0">
              <a:spcBef>
                <a:spcPts val="75"/>
              </a:spcBef>
              <a:buNone/>
            </a:pPr>
            <a:endParaRPr sz="2400" dirty="0">
              <a:solidFill>
                <a:schemeClr val="dk1"/>
              </a:solidFill>
              <a:latin typeface="Assistant"/>
              <a:ea typeface="Assistant"/>
              <a:cs typeface="Assistant"/>
              <a:sym typeface="Assistant"/>
            </a:endParaRPr>
          </a:p>
        </p:txBody>
      </p:sp>
      <p:sp>
        <p:nvSpPr>
          <p:cNvPr id="2" name="Slide Number Placeholder 1">
            <a:extLst>
              <a:ext uri="{FF2B5EF4-FFF2-40B4-BE49-F238E27FC236}">
                <a16:creationId xmlns:a16="http://schemas.microsoft.com/office/drawing/2014/main" id="{BE1C64A4-D6B4-42C3-818A-A7E3624543DC}"/>
              </a:ext>
            </a:extLst>
          </p:cNvPr>
          <p:cNvSpPr>
            <a:spLocks noGrp="1"/>
          </p:cNvSpPr>
          <p:nvPr>
            <p:ph type="sldNum" sz="quarter" idx="12"/>
          </p:nvPr>
        </p:nvSpPr>
        <p:spPr/>
        <p:txBody>
          <a:bodyPr/>
          <a:lstStyle/>
          <a:p>
            <a:fld id="{00000000-1234-1234-1234-123412341234}" type="slidenum">
              <a:rPr lang="en-US" smtClean="0"/>
              <a:pPr/>
              <a:t>295</a:t>
            </a:fld>
            <a:endParaRPr lang="en-US"/>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579"/>
        <p:cNvGrpSpPr/>
        <p:nvPr/>
      </p:nvGrpSpPr>
      <p:grpSpPr>
        <a:xfrm>
          <a:off x="0" y="0"/>
          <a:ext cx="0" cy="0"/>
          <a:chOff x="0" y="0"/>
          <a:chExt cx="0" cy="0"/>
        </a:xfrm>
      </p:grpSpPr>
      <p:sp>
        <p:nvSpPr>
          <p:cNvPr id="2581" name="Google Shape;2581;p349"/>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Analysis Engine Methods</a:t>
            </a:r>
            <a:endParaRPr b="1" dirty="0">
              <a:latin typeface="Arial" panose="020B0604020202020204" pitchFamily="34" charset="0"/>
              <a:ea typeface="Assistant ExtraBold"/>
            </a:endParaRPr>
          </a:p>
        </p:txBody>
      </p:sp>
      <p:sp>
        <p:nvSpPr>
          <p:cNvPr id="2580" name="Google Shape;2580;p349"/>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11205" indent="0">
              <a:buClr>
                <a:schemeClr val="dk1"/>
              </a:buClr>
              <a:buNone/>
            </a:pPr>
            <a:r>
              <a:rPr lang="en-US">
                <a:solidFill>
                  <a:schemeClr val="dk1"/>
                </a:solidFill>
              </a:rPr>
              <a:t>Pattern Matching</a:t>
            </a:r>
            <a:endParaRPr>
              <a:solidFill>
                <a:schemeClr val="dk1"/>
              </a:solidFill>
            </a:endParaRPr>
          </a:p>
          <a:p>
            <a:pPr marR="4481">
              <a:spcBef>
                <a:spcPts val="57"/>
              </a:spcBef>
              <a:buClr>
                <a:schemeClr val="dk1"/>
              </a:buClr>
            </a:pPr>
            <a:r>
              <a:rPr lang="en-US">
                <a:solidFill>
                  <a:schemeClr val="dk1"/>
                </a:solidFill>
              </a:rPr>
              <a:t>Rule-Based Intrusion Detection  </a:t>
            </a:r>
            <a:endParaRPr>
              <a:solidFill>
                <a:schemeClr val="dk1"/>
              </a:solidFill>
            </a:endParaRPr>
          </a:p>
          <a:p>
            <a:pPr marR="4481">
              <a:buClr>
                <a:schemeClr val="dk1"/>
              </a:buClr>
            </a:pPr>
            <a:r>
              <a:rPr lang="en-US">
                <a:solidFill>
                  <a:schemeClr val="dk1"/>
                </a:solidFill>
              </a:rPr>
              <a:t>Signature-Based Intrusion Detection  </a:t>
            </a:r>
            <a:endParaRPr>
              <a:solidFill>
                <a:schemeClr val="dk1"/>
              </a:solidFill>
            </a:endParaRPr>
          </a:p>
          <a:p>
            <a:pPr marR="4481">
              <a:buClr>
                <a:schemeClr val="dk1"/>
              </a:buClr>
            </a:pPr>
            <a:r>
              <a:rPr lang="en-US">
                <a:solidFill>
                  <a:schemeClr val="dk1"/>
                </a:solidFill>
              </a:rPr>
              <a:t>Knowledge-Based Intrusion Detection</a:t>
            </a:r>
            <a:endParaRPr>
              <a:solidFill>
                <a:schemeClr val="dk1"/>
              </a:solidFill>
            </a:endParaRPr>
          </a:p>
          <a:p>
            <a:pPr marR="4481" indent="0">
              <a:spcBef>
                <a:spcPts val="57"/>
              </a:spcBef>
              <a:buNone/>
            </a:pPr>
            <a:endParaRPr>
              <a:solidFill>
                <a:schemeClr val="dk1"/>
              </a:solidFill>
            </a:endParaRPr>
          </a:p>
          <a:p>
            <a:pPr marL="11205" indent="0">
              <a:buClr>
                <a:schemeClr val="dk1"/>
              </a:buClr>
              <a:buNone/>
            </a:pPr>
            <a:r>
              <a:rPr lang="en-US">
                <a:solidFill>
                  <a:schemeClr val="dk1"/>
                </a:solidFill>
              </a:rPr>
              <a:t>Profile Comparison</a:t>
            </a:r>
            <a:endParaRPr>
              <a:solidFill>
                <a:schemeClr val="dk1"/>
              </a:solidFill>
            </a:endParaRPr>
          </a:p>
          <a:p>
            <a:pPr marR="174817">
              <a:spcBef>
                <a:spcPts val="53"/>
              </a:spcBef>
              <a:buClr>
                <a:schemeClr val="dk1"/>
              </a:buClr>
            </a:pPr>
            <a:r>
              <a:rPr lang="en-US">
                <a:solidFill>
                  <a:schemeClr val="dk1"/>
                </a:solidFill>
              </a:rPr>
              <a:t>Statistical-Based Intrusion Detection  </a:t>
            </a:r>
            <a:endParaRPr>
              <a:solidFill>
                <a:schemeClr val="dk1"/>
              </a:solidFill>
            </a:endParaRPr>
          </a:p>
          <a:p>
            <a:pPr marR="174817">
              <a:buClr>
                <a:schemeClr val="dk1"/>
              </a:buClr>
            </a:pPr>
            <a:r>
              <a:rPr lang="en-US">
                <a:solidFill>
                  <a:schemeClr val="dk1"/>
                </a:solidFill>
              </a:rPr>
              <a:t>Anomaly-Based Intrusion Detection  </a:t>
            </a:r>
            <a:endParaRPr>
              <a:solidFill>
                <a:schemeClr val="dk1"/>
              </a:solidFill>
            </a:endParaRPr>
          </a:p>
          <a:p>
            <a:pPr marR="174817">
              <a:buClr>
                <a:schemeClr val="dk1"/>
              </a:buClr>
            </a:pPr>
            <a:r>
              <a:rPr lang="en-US">
                <a:solidFill>
                  <a:schemeClr val="dk1"/>
                </a:solidFill>
              </a:rPr>
              <a:t>Behavior-Based Intrusion Detection</a:t>
            </a:r>
            <a:endParaRPr>
              <a:solidFill>
                <a:schemeClr val="dk1"/>
              </a:solidFill>
            </a:endParaRPr>
          </a:p>
          <a:p>
            <a:pPr marL="0" marR="22411" indent="0">
              <a:spcBef>
                <a:spcPts val="75"/>
              </a:spcBef>
              <a:buNone/>
            </a:pPr>
            <a:endParaRPr>
              <a:solidFill>
                <a:schemeClr val="dk1"/>
              </a:solidFill>
            </a:endParaRPr>
          </a:p>
        </p:txBody>
      </p:sp>
      <p:sp>
        <p:nvSpPr>
          <p:cNvPr id="2" name="Slide Number Placeholder 1">
            <a:extLst>
              <a:ext uri="{FF2B5EF4-FFF2-40B4-BE49-F238E27FC236}">
                <a16:creationId xmlns:a16="http://schemas.microsoft.com/office/drawing/2014/main" id="{0CCC209C-A2F1-43A0-AE02-AC59F1E48343}"/>
              </a:ext>
            </a:extLst>
          </p:cNvPr>
          <p:cNvSpPr>
            <a:spLocks noGrp="1"/>
          </p:cNvSpPr>
          <p:nvPr>
            <p:ph type="sldNum" sz="quarter" idx="12"/>
          </p:nvPr>
        </p:nvSpPr>
        <p:spPr/>
        <p:txBody>
          <a:bodyPr/>
          <a:lstStyle/>
          <a:p>
            <a:fld id="{00000000-1234-1234-1234-123412341234}" type="slidenum">
              <a:rPr lang="en-US" smtClean="0"/>
              <a:pPr/>
              <a:t>296</a:t>
            </a:fld>
            <a:endParaRPr lang="en-US"/>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2591"/>
        <p:cNvGrpSpPr/>
        <p:nvPr/>
      </p:nvGrpSpPr>
      <p:grpSpPr>
        <a:xfrm>
          <a:off x="0" y="0"/>
          <a:ext cx="0" cy="0"/>
          <a:chOff x="0" y="0"/>
          <a:chExt cx="0" cy="0"/>
        </a:xfrm>
      </p:grpSpPr>
      <p:sp>
        <p:nvSpPr>
          <p:cNvPr id="2593" name="Google Shape;2593;p351"/>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IDS vs. IPS</a:t>
            </a:r>
            <a:endParaRPr b="1" dirty="0">
              <a:latin typeface="Arial" panose="020B0604020202020204" pitchFamily="34" charset="0"/>
              <a:ea typeface="Assistant ExtraBold"/>
            </a:endParaRPr>
          </a:p>
        </p:txBody>
      </p:sp>
      <p:sp>
        <p:nvSpPr>
          <p:cNvPr id="2592" name="Google Shape;2592;p351"/>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indent="-423323">
              <a:buClr>
                <a:schemeClr val="dk1"/>
              </a:buClr>
              <a:buSzPts val="1400"/>
            </a:pPr>
            <a:r>
              <a:rPr lang="en-US" dirty="0">
                <a:solidFill>
                  <a:schemeClr val="dk1"/>
                </a:solidFill>
              </a:rPr>
              <a:t>IDS:  Passive:</a:t>
            </a:r>
            <a:endParaRPr dirty="0">
              <a:solidFill>
                <a:schemeClr val="dk1"/>
              </a:solidFill>
            </a:endParaRPr>
          </a:p>
          <a:p>
            <a:pPr marR="2472646" lvl="1" indent="-423323">
              <a:spcBef>
                <a:spcPts val="0"/>
              </a:spcBef>
              <a:buClr>
                <a:schemeClr val="dk1"/>
              </a:buClr>
              <a:buSzPts val="1400"/>
            </a:pPr>
            <a:r>
              <a:rPr lang="en-US" dirty="0">
                <a:solidFill>
                  <a:schemeClr val="dk1"/>
                </a:solidFill>
              </a:rPr>
              <a:t>Page or email administrator  </a:t>
            </a:r>
            <a:endParaRPr dirty="0">
              <a:solidFill>
                <a:schemeClr val="dk1"/>
              </a:solidFill>
            </a:endParaRPr>
          </a:p>
          <a:p>
            <a:pPr marR="2472646" lvl="1" indent="-423323">
              <a:spcBef>
                <a:spcPts val="0"/>
              </a:spcBef>
              <a:buClr>
                <a:schemeClr val="dk1"/>
              </a:buClr>
              <a:buSzPts val="1400"/>
            </a:pPr>
            <a:r>
              <a:rPr lang="en-US" dirty="0">
                <a:solidFill>
                  <a:schemeClr val="dk1"/>
                </a:solidFill>
              </a:rPr>
              <a:t>Log event</a:t>
            </a:r>
            <a:endParaRPr dirty="0">
              <a:solidFill>
                <a:schemeClr val="dk1"/>
              </a:solidFill>
            </a:endParaRPr>
          </a:p>
          <a:p>
            <a:pPr marL="1219170" marR="2472646" indent="0">
              <a:spcBef>
                <a:spcPts val="57"/>
              </a:spcBef>
              <a:buNone/>
            </a:pPr>
            <a:endParaRPr dirty="0">
              <a:solidFill>
                <a:schemeClr val="dk1"/>
              </a:solidFill>
            </a:endParaRPr>
          </a:p>
          <a:p>
            <a:pPr indent="-423323">
              <a:buClr>
                <a:schemeClr val="dk1"/>
              </a:buClr>
              <a:buSzPts val="1400"/>
            </a:pPr>
            <a:r>
              <a:rPr lang="en-US" dirty="0">
                <a:solidFill>
                  <a:schemeClr val="dk1"/>
                </a:solidFill>
              </a:rPr>
              <a:t>IPS:  Active</a:t>
            </a:r>
            <a:endParaRPr dirty="0">
              <a:solidFill>
                <a:schemeClr val="dk1"/>
              </a:solidFill>
            </a:endParaRPr>
          </a:p>
          <a:p>
            <a:pPr lvl="1" indent="-423323">
              <a:spcBef>
                <a:spcPts val="0"/>
              </a:spcBef>
              <a:buClr>
                <a:schemeClr val="dk1"/>
              </a:buClr>
              <a:buSzPts val="1400"/>
            </a:pPr>
            <a:r>
              <a:rPr lang="en-US" dirty="0">
                <a:solidFill>
                  <a:schemeClr val="dk1"/>
                </a:solidFill>
              </a:rPr>
              <a:t>Send reset packets to the attacker’s connections</a:t>
            </a:r>
            <a:endParaRPr dirty="0">
              <a:solidFill>
                <a:schemeClr val="dk1"/>
              </a:solidFill>
            </a:endParaRPr>
          </a:p>
          <a:p>
            <a:pPr marR="4481" lvl="1" indent="-423323">
              <a:spcBef>
                <a:spcPts val="0"/>
              </a:spcBef>
              <a:buClr>
                <a:schemeClr val="dk1"/>
              </a:buClr>
              <a:buSzPts val="1400"/>
            </a:pPr>
            <a:r>
              <a:rPr lang="en-US" dirty="0">
                <a:solidFill>
                  <a:schemeClr val="dk1"/>
                </a:solidFill>
              </a:rPr>
              <a:t>Change a firewall or router ACL to  block an IP address or range </a:t>
            </a:r>
            <a:endParaRPr dirty="0">
              <a:solidFill>
                <a:schemeClr val="dk1"/>
              </a:solidFill>
            </a:endParaRPr>
          </a:p>
          <a:p>
            <a:pPr marR="4481" lvl="1" indent="-423323">
              <a:spcBef>
                <a:spcPts val="0"/>
              </a:spcBef>
              <a:buClr>
                <a:schemeClr val="dk1"/>
              </a:buClr>
              <a:buSzPts val="1400"/>
            </a:pPr>
            <a:r>
              <a:rPr lang="en-US" dirty="0">
                <a:solidFill>
                  <a:schemeClr val="dk1"/>
                </a:solidFill>
              </a:rPr>
              <a:t>Re-configure router or firewall to block protocol being used for attack</a:t>
            </a:r>
            <a:endParaRPr dirty="0">
              <a:solidFill>
                <a:schemeClr val="dk1"/>
              </a:solidFill>
            </a:endParaRPr>
          </a:p>
          <a:p>
            <a:pPr indent="0">
              <a:buNone/>
            </a:pPr>
            <a:endParaRPr dirty="0">
              <a:solidFill>
                <a:schemeClr val="dk1"/>
              </a:solidFill>
            </a:endParaRPr>
          </a:p>
        </p:txBody>
      </p:sp>
      <p:sp>
        <p:nvSpPr>
          <p:cNvPr id="2" name="Slide Number Placeholder 1">
            <a:extLst>
              <a:ext uri="{FF2B5EF4-FFF2-40B4-BE49-F238E27FC236}">
                <a16:creationId xmlns:a16="http://schemas.microsoft.com/office/drawing/2014/main" id="{CB8726AE-547E-406B-AD5C-0F361998ECCF}"/>
              </a:ext>
            </a:extLst>
          </p:cNvPr>
          <p:cNvSpPr>
            <a:spLocks noGrp="1"/>
          </p:cNvSpPr>
          <p:nvPr>
            <p:ph type="sldNum" sz="quarter" idx="12"/>
          </p:nvPr>
        </p:nvSpPr>
        <p:spPr/>
        <p:txBody>
          <a:bodyPr/>
          <a:lstStyle/>
          <a:p>
            <a:fld id="{00000000-1234-1234-1234-123412341234}" type="slidenum">
              <a:rPr lang="en-US" smtClean="0"/>
              <a:pPr/>
              <a:t>297</a:t>
            </a:fld>
            <a:endParaRPr lang="en-US"/>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2597"/>
        <p:cNvGrpSpPr/>
        <p:nvPr/>
      </p:nvGrpSpPr>
      <p:grpSpPr>
        <a:xfrm>
          <a:off x="0" y="0"/>
          <a:ext cx="0" cy="0"/>
          <a:chOff x="0" y="0"/>
          <a:chExt cx="0" cy="0"/>
        </a:xfrm>
      </p:grpSpPr>
      <p:sp>
        <p:nvSpPr>
          <p:cNvPr id="2599" name="Google Shape;2599;p352"/>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t>IDS Issues</a:t>
            </a:r>
            <a:endParaRPr b="1" dirty="0">
              <a:latin typeface="Arial" panose="020B0604020202020204" pitchFamily="34" charset="0"/>
              <a:ea typeface="Assistant ExtraBold"/>
            </a:endParaRPr>
          </a:p>
        </p:txBody>
      </p:sp>
      <p:sp>
        <p:nvSpPr>
          <p:cNvPr id="2598" name="Google Shape;2598;p352"/>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indent="-423323">
              <a:buClr>
                <a:schemeClr val="dk1"/>
              </a:buClr>
              <a:buSzPts val="1400"/>
            </a:pPr>
            <a:r>
              <a:rPr lang="en-US" dirty="0">
                <a:solidFill>
                  <a:schemeClr val="dk1"/>
                </a:solidFill>
              </a:rPr>
              <a:t>May not be able to process all packets on large networks</a:t>
            </a:r>
            <a:endParaRPr dirty="0">
              <a:solidFill>
                <a:schemeClr val="dk1"/>
              </a:solidFill>
            </a:endParaRPr>
          </a:p>
          <a:p>
            <a:pPr lvl="1" indent="-423323">
              <a:spcBef>
                <a:spcPts val="0"/>
              </a:spcBef>
              <a:buClr>
                <a:schemeClr val="dk1"/>
              </a:buClr>
              <a:buSzPts val="1400"/>
            </a:pPr>
            <a:r>
              <a:rPr lang="en-US" dirty="0">
                <a:solidFill>
                  <a:schemeClr val="dk1"/>
                </a:solidFill>
              </a:rPr>
              <a:t>Missed packets may contain actual attacks</a:t>
            </a:r>
            <a:endParaRPr dirty="0">
              <a:solidFill>
                <a:schemeClr val="dk1"/>
              </a:solidFill>
            </a:endParaRPr>
          </a:p>
          <a:p>
            <a:pPr lvl="1" indent="-423323">
              <a:spcBef>
                <a:spcPts val="0"/>
              </a:spcBef>
              <a:buClr>
                <a:schemeClr val="dk1"/>
              </a:buClr>
              <a:buSzPts val="1400"/>
            </a:pPr>
            <a:r>
              <a:rPr lang="en-US" dirty="0">
                <a:solidFill>
                  <a:schemeClr val="dk1"/>
                </a:solidFill>
              </a:rPr>
              <a:t>IDS vendors are moving more and more to hardware-based systems</a:t>
            </a:r>
            <a:endParaRPr dirty="0">
              <a:solidFill>
                <a:schemeClr val="dk1"/>
              </a:solidFill>
            </a:endParaRPr>
          </a:p>
          <a:p>
            <a:pPr indent="-423323">
              <a:buClr>
                <a:schemeClr val="dk1"/>
              </a:buClr>
              <a:buSzPts val="1400"/>
            </a:pPr>
            <a:r>
              <a:rPr lang="en-US" dirty="0">
                <a:solidFill>
                  <a:schemeClr val="dk1"/>
                </a:solidFill>
              </a:rPr>
              <a:t>Cannot analyze encrypted data</a:t>
            </a:r>
            <a:endParaRPr dirty="0">
              <a:solidFill>
                <a:schemeClr val="dk1"/>
              </a:solidFill>
            </a:endParaRPr>
          </a:p>
          <a:p>
            <a:pPr marR="489709" indent="-423323">
              <a:buClr>
                <a:schemeClr val="dk1"/>
              </a:buClr>
              <a:buSzPts val="1400"/>
            </a:pPr>
            <a:r>
              <a:rPr lang="en-US" dirty="0">
                <a:solidFill>
                  <a:schemeClr val="dk1"/>
                </a:solidFill>
              </a:rPr>
              <a:t>Switch-based networks make it harder to pick up all  packets</a:t>
            </a:r>
            <a:endParaRPr dirty="0">
              <a:solidFill>
                <a:schemeClr val="dk1"/>
              </a:solidFill>
            </a:endParaRPr>
          </a:p>
          <a:p>
            <a:pPr indent="-423323">
              <a:buClr>
                <a:schemeClr val="dk1"/>
              </a:buClr>
              <a:buSzPts val="1400"/>
            </a:pPr>
            <a:r>
              <a:rPr lang="en-US" dirty="0">
                <a:solidFill>
                  <a:schemeClr val="dk1"/>
                </a:solidFill>
              </a:rPr>
              <a:t>A lot of false alarms</a:t>
            </a:r>
            <a:endParaRPr dirty="0">
              <a:solidFill>
                <a:schemeClr val="dk1"/>
              </a:solidFill>
            </a:endParaRPr>
          </a:p>
          <a:p>
            <a:pPr indent="-423323">
              <a:buClr>
                <a:schemeClr val="dk1"/>
              </a:buClr>
              <a:buSzPts val="1400"/>
            </a:pPr>
            <a:r>
              <a:rPr lang="en-US" dirty="0">
                <a:solidFill>
                  <a:schemeClr val="dk1"/>
                </a:solidFill>
              </a:rPr>
              <a:t>Not an answer to all prayers</a:t>
            </a:r>
            <a:endParaRPr dirty="0">
              <a:solidFill>
                <a:schemeClr val="dk1"/>
              </a:solidFill>
            </a:endParaRPr>
          </a:p>
          <a:p>
            <a:pPr marR="283516" lvl="1" indent="-423323">
              <a:spcBef>
                <a:spcPts val="0"/>
              </a:spcBef>
              <a:buClr>
                <a:schemeClr val="dk1"/>
              </a:buClr>
              <a:buSzPts val="1400"/>
            </a:pPr>
            <a:r>
              <a:rPr lang="en-US" dirty="0">
                <a:solidFill>
                  <a:schemeClr val="dk1"/>
                </a:solidFill>
              </a:rPr>
              <a:t>Firewalls, anti-virus software, policies, and other security controls are still  important</a:t>
            </a:r>
            <a:endParaRPr dirty="0">
              <a:solidFill>
                <a:schemeClr val="dk1"/>
              </a:solidFill>
            </a:endParaRPr>
          </a:p>
        </p:txBody>
      </p:sp>
      <p:sp>
        <p:nvSpPr>
          <p:cNvPr id="2" name="Slide Number Placeholder 1">
            <a:extLst>
              <a:ext uri="{FF2B5EF4-FFF2-40B4-BE49-F238E27FC236}">
                <a16:creationId xmlns:a16="http://schemas.microsoft.com/office/drawing/2014/main" id="{C5946AA2-EB51-48DB-8316-5FBA7565D7B6}"/>
              </a:ext>
            </a:extLst>
          </p:cNvPr>
          <p:cNvSpPr>
            <a:spLocks noGrp="1"/>
          </p:cNvSpPr>
          <p:nvPr>
            <p:ph type="sldNum" sz="quarter" idx="12"/>
          </p:nvPr>
        </p:nvSpPr>
        <p:spPr/>
        <p:txBody>
          <a:bodyPr/>
          <a:lstStyle/>
          <a:p>
            <a:fld id="{00000000-1234-1234-1234-123412341234}" type="slidenum">
              <a:rPr lang="en-US" smtClean="0"/>
              <a:pPr/>
              <a:t>298</a:t>
            </a:fld>
            <a:endParaRPr lang="en-US"/>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C5850-B134-4BF4-823A-41E24764CE97}"/>
              </a:ext>
            </a:extLst>
          </p:cNvPr>
          <p:cNvSpPr>
            <a:spLocks noGrp="1"/>
          </p:cNvSpPr>
          <p:nvPr>
            <p:ph type="title"/>
          </p:nvPr>
        </p:nvSpPr>
        <p:spPr/>
        <p:txBody>
          <a:bodyPr/>
          <a:lstStyle/>
          <a:p>
            <a:r>
              <a:rPr lang="en-US" dirty="0"/>
              <a:t>Business Continuity</a:t>
            </a:r>
          </a:p>
        </p:txBody>
      </p:sp>
      <p:sp>
        <p:nvSpPr>
          <p:cNvPr id="3" name="Text Placeholder 2">
            <a:extLst>
              <a:ext uri="{FF2B5EF4-FFF2-40B4-BE49-F238E27FC236}">
                <a16:creationId xmlns:a16="http://schemas.microsoft.com/office/drawing/2014/main" id="{52D72529-039D-4527-97D2-C439C20200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B91026-53DE-45AB-84D7-C7843148A1C9}"/>
              </a:ext>
            </a:extLst>
          </p:cNvPr>
          <p:cNvSpPr>
            <a:spLocks noGrp="1"/>
          </p:cNvSpPr>
          <p:nvPr>
            <p:ph type="sldNum" sz="quarter" idx="12"/>
          </p:nvPr>
        </p:nvSpPr>
        <p:spPr/>
        <p:txBody>
          <a:bodyPr/>
          <a:lstStyle/>
          <a:p>
            <a:fld id="{00000000-1234-1234-1234-123412341234}" type="slidenum">
              <a:rPr lang="en-US" smtClean="0"/>
              <a:pPr/>
              <a:t>299</a:t>
            </a:fld>
            <a:endParaRPr lang="en-US"/>
          </a:p>
        </p:txBody>
      </p:sp>
    </p:spTree>
    <p:extLst>
      <p:ext uri="{BB962C8B-B14F-4D97-AF65-F5344CB8AC3E}">
        <p14:creationId xmlns:p14="http://schemas.microsoft.com/office/powerpoint/2010/main" val="3978513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1"/>
          <p:cNvSpPr txBox="1">
            <a:spLocks noGrp="1"/>
          </p:cNvSpPr>
          <p:nvPr>
            <p:ph type="title"/>
          </p:nvPr>
        </p:nvSpPr>
        <p:spPr>
          <a:xfrm>
            <a:off x="941099" y="905926"/>
            <a:ext cx="11100496" cy="594258"/>
          </a:xfrm>
          <a:prstGeom prst="rect">
            <a:avLst/>
          </a:prstGeom>
          <a:noFill/>
          <a:ln>
            <a:noFill/>
          </a:ln>
        </p:spPr>
        <p:txBody>
          <a:bodyPr spcFirstLastPara="1" vert="horz" wrap="square" lIns="121900" tIns="121900" rIns="121900" bIns="121900" rtlCol="0" anchor="t" anchorCtr="0">
            <a:noAutofit/>
          </a:bodyPr>
          <a:lstStyle/>
          <a:p>
            <a:r>
              <a:rPr lang="en-US" b="1" dirty="0">
                <a:latin typeface="Arial" panose="020B0604020202020204" pitchFamily="34" charset="0"/>
                <a:ea typeface="Assistant ExtraBold"/>
              </a:rPr>
              <a:t>The Preliminaries</a:t>
            </a:r>
            <a:endParaRPr b="1" dirty="0">
              <a:latin typeface="Arial" panose="020B0604020202020204" pitchFamily="34" charset="0"/>
              <a:ea typeface="Assistant ExtraBold"/>
            </a:endParaRPr>
          </a:p>
        </p:txBody>
      </p:sp>
      <p:sp>
        <p:nvSpPr>
          <p:cNvPr id="2" name="Slide Number Placeholder 1">
            <a:extLst>
              <a:ext uri="{FF2B5EF4-FFF2-40B4-BE49-F238E27FC236}">
                <a16:creationId xmlns:a16="http://schemas.microsoft.com/office/drawing/2014/main" id="{9197086A-1D47-4644-93C3-BD39822CF16B}"/>
              </a:ext>
            </a:extLst>
          </p:cNvPr>
          <p:cNvSpPr>
            <a:spLocks noGrp="1"/>
          </p:cNvSpPr>
          <p:nvPr>
            <p:ph type="sldNum" idx="12"/>
          </p:nvPr>
        </p:nvSpPr>
        <p:spPr/>
        <p:txBody>
          <a:bodyPr/>
          <a:lstStyle/>
          <a:p>
            <a:fld id="{00000000-1234-1234-1234-123412341234}" type="slidenum">
              <a:rPr lang="en-US" smtClean="0"/>
              <a:pPr/>
              <a:t>3</a:t>
            </a:fld>
            <a:endParaRPr lang="en-US"/>
          </a:p>
        </p:txBody>
      </p:sp>
      <p:sp>
        <p:nvSpPr>
          <p:cNvPr id="266" name="Google Shape;266;p21"/>
          <p:cNvSpPr txBox="1">
            <a:spLocks noGrp="1"/>
          </p:cNvSpPr>
          <p:nvPr>
            <p:ph type="title" idx="4294967295"/>
          </p:nvPr>
        </p:nvSpPr>
        <p:spPr>
          <a:xfrm>
            <a:off x="1835483" y="3411509"/>
            <a:ext cx="2692400" cy="368300"/>
          </a:xfrm>
          <a:prstGeom prst="rect">
            <a:avLst/>
          </a:prstGeom>
          <a:noFill/>
          <a:ln>
            <a:noFill/>
          </a:ln>
        </p:spPr>
        <p:txBody>
          <a:bodyPr spcFirstLastPara="1" vert="horz" wrap="square" lIns="0" tIns="10633" rIns="0" bIns="0" rtlCol="0" anchor="t" anchorCtr="0">
            <a:noAutofit/>
          </a:bodyPr>
          <a:lstStyle/>
          <a:p>
            <a:pPr marL="11205">
              <a:lnSpc>
                <a:spcPct val="100000"/>
              </a:lnSpc>
              <a:spcBef>
                <a:spcPts val="84"/>
              </a:spcBef>
              <a:buClr>
                <a:schemeClr val="dk1"/>
              </a:buClr>
              <a:buSzPts val="2800"/>
            </a:pPr>
            <a:r>
              <a:rPr lang="en-US" sz="2205">
                <a:solidFill>
                  <a:schemeClr val="dk1"/>
                </a:solidFill>
                <a:latin typeface="Times New Roman"/>
                <a:ea typeface="Times New Roman"/>
                <a:cs typeface="Times New Roman"/>
                <a:sym typeface="Times New Roman"/>
              </a:rPr>
              <a:t>Start and finish</a:t>
            </a:r>
            <a:endParaRPr sz="2205">
              <a:solidFill>
                <a:schemeClr val="dk1"/>
              </a:solidFill>
              <a:latin typeface="Times New Roman"/>
              <a:ea typeface="Times New Roman"/>
              <a:cs typeface="Times New Roman"/>
              <a:sym typeface="Times New Roman"/>
            </a:endParaRPr>
          </a:p>
        </p:txBody>
      </p:sp>
      <p:sp>
        <p:nvSpPr>
          <p:cNvPr id="262" name="Google Shape;262;p21"/>
          <p:cNvSpPr/>
          <p:nvPr/>
        </p:nvSpPr>
        <p:spPr>
          <a:xfrm>
            <a:off x="3029836" y="1758826"/>
            <a:ext cx="1617600" cy="165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63" name="Google Shape;263;p21"/>
          <p:cNvSpPr/>
          <p:nvPr/>
        </p:nvSpPr>
        <p:spPr>
          <a:xfrm>
            <a:off x="3308191" y="4204847"/>
            <a:ext cx="1081200" cy="16552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64" name="Google Shape;264;p21"/>
          <p:cNvSpPr/>
          <p:nvPr/>
        </p:nvSpPr>
        <p:spPr>
          <a:xfrm>
            <a:off x="5089927" y="2022391"/>
            <a:ext cx="1651200" cy="12640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65" name="Google Shape;265;p21"/>
          <p:cNvSpPr/>
          <p:nvPr/>
        </p:nvSpPr>
        <p:spPr>
          <a:xfrm>
            <a:off x="5089927" y="4292849"/>
            <a:ext cx="1651200" cy="14792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67" name="Google Shape;267;p21"/>
          <p:cNvSpPr txBox="1"/>
          <p:nvPr/>
        </p:nvSpPr>
        <p:spPr>
          <a:xfrm>
            <a:off x="5388363" y="3420242"/>
            <a:ext cx="2692400" cy="350400"/>
          </a:xfrm>
          <a:prstGeom prst="rect">
            <a:avLst/>
          </a:prstGeom>
          <a:noFill/>
          <a:ln>
            <a:noFill/>
          </a:ln>
        </p:spPr>
        <p:txBody>
          <a:bodyPr spcFirstLastPara="1" wrap="square" lIns="0" tIns="10633" rIns="0" bIns="0" anchor="t" anchorCtr="0">
            <a:noAutofit/>
          </a:bodyPr>
          <a:lstStyle/>
          <a:p>
            <a:pPr marL="11205"/>
            <a:r>
              <a:rPr lang="en-US" sz="2205">
                <a:solidFill>
                  <a:srgbClr val="000000"/>
                </a:solidFill>
                <a:latin typeface="Times New Roman"/>
                <a:ea typeface="Times New Roman"/>
                <a:cs typeface="Times New Roman"/>
                <a:sym typeface="Times New Roman"/>
              </a:rPr>
              <a:t>Course style</a:t>
            </a:r>
            <a:endParaRPr sz="2205">
              <a:solidFill>
                <a:srgbClr val="000000"/>
              </a:solidFill>
              <a:latin typeface="Times New Roman"/>
              <a:ea typeface="Times New Roman"/>
              <a:cs typeface="Times New Roman"/>
              <a:sym typeface="Times New Roman"/>
            </a:endParaRPr>
          </a:p>
        </p:txBody>
      </p:sp>
      <p:sp>
        <p:nvSpPr>
          <p:cNvPr id="268" name="Google Shape;268;p21"/>
          <p:cNvSpPr txBox="1"/>
          <p:nvPr/>
        </p:nvSpPr>
        <p:spPr>
          <a:xfrm>
            <a:off x="2940184" y="5860042"/>
            <a:ext cx="3189200" cy="350400"/>
          </a:xfrm>
          <a:prstGeom prst="rect">
            <a:avLst/>
          </a:prstGeom>
          <a:noFill/>
          <a:ln>
            <a:noFill/>
          </a:ln>
        </p:spPr>
        <p:txBody>
          <a:bodyPr spcFirstLastPara="1" wrap="square" lIns="0" tIns="10633" rIns="0" bIns="0" anchor="t" anchorCtr="0">
            <a:noAutofit/>
          </a:bodyPr>
          <a:lstStyle/>
          <a:p>
            <a:pPr marL="11205"/>
            <a:r>
              <a:rPr lang="en-US" sz="2205">
                <a:solidFill>
                  <a:srgbClr val="000000"/>
                </a:solidFill>
                <a:latin typeface="Times New Roman"/>
                <a:ea typeface="Times New Roman"/>
                <a:cs typeface="Times New Roman"/>
                <a:sym typeface="Times New Roman"/>
              </a:rPr>
              <a:t>C</a:t>
            </a:r>
            <a:r>
              <a:rPr lang="en-US" sz="2205">
                <a:latin typeface="Times New Roman"/>
                <a:ea typeface="Times New Roman"/>
                <a:cs typeface="Times New Roman"/>
                <a:sym typeface="Times New Roman"/>
              </a:rPr>
              <a:t>offee</a:t>
            </a:r>
            <a:r>
              <a:rPr lang="en-US" sz="2205">
                <a:solidFill>
                  <a:srgbClr val="000000"/>
                </a:solidFill>
                <a:latin typeface="Times New Roman"/>
                <a:ea typeface="Times New Roman"/>
                <a:cs typeface="Times New Roman"/>
                <a:sym typeface="Times New Roman"/>
              </a:rPr>
              <a:t> and breaks</a:t>
            </a:r>
            <a:endParaRPr sz="2205">
              <a:solidFill>
                <a:srgbClr val="000000"/>
              </a:solidFill>
              <a:latin typeface="Times New Roman"/>
              <a:ea typeface="Times New Roman"/>
              <a:cs typeface="Times New Roman"/>
              <a:sym typeface="Times New Roman"/>
            </a:endParaRPr>
          </a:p>
        </p:txBody>
      </p:sp>
      <p:sp>
        <p:nvSpPr>
          <p:cNvPr id="269" name="Google Shape;269;p21"/>
          <p:cNvSpPr txBox="1"/>
          <p:nvPr/>
        </p:nvSpPr>
        <p:spPr>
          <a:xfrm>
            <a:off x="5388364" y="5860042"/>
            <a:ext cx="1490800" cy="350400"/>
          </a:xfrm>
          <a:prstGeom prst="rect">
            <a:avLst/>
          </a:prstGeom>
          <a:noFill/>
          <a:ln>
            <a:noFill/>
          </a:ln>
        </p:spPr>
        <p:txBody>
          <a:bodyPr spcFirstLastPara="1" wrap="square" lIns="0" tIns="10633" rIns="0" bIns="0" anchor="t" anchorCtr="0">
            <a:noAutofit/>
          </a:bodyPr>
          <a:lstStyle/>
          <a:p>
            <a:pPr marL="11205"/>
            <a:r>
              <a:rPr lang="en-US" sz="2205">
                <a:solidFill>
                  <a:srgbClr val="000000"/>
                </a:solidFill>
                <a:latin typeface="Times New Roman"/>
                <a:ea typeface="Times New Roman"/>
                <a:cs typeface="Times New Roman"/>
                <a:sym typeface="Times New Roman"/>
              </a:rPr>
              <a:t>Lunch</a:t>
            </a:r>
            <a:endParaRPr sz="2205">
              <a:solidFill>
                <a:srgbClr val="00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13D52-E1BD-4FF4-89E6-655EB71355AA}"/>
              </a:ext>
            </a:extLst>
          </p:cNvPr>
          <p:cNvSpPr>
            <a:spLocks noGrp="1"/>
          </p:cNvSpPr>
          <p:nvPr>
            <p:ph type="title"/>
          </p:nvPr>
        </p:nvSpPr>
        <p:spPr/>
        <p:txBody>
          <a:bodyPr/>
          <a:lstStyle/>
          <a:p>
            <a:r>
              <a:rPr lang="en-US" dirty="0"/>
              <a:t>What is GRC?</a:t>
            </a:r>
          </a:p>
        </p:txBody>
      </p:sp>
      <p:sp>
        <p:nvSpPr>
          <p:cNvPr id="3" name="Text Placeholder 2">
            <a:extLst>
              <a:ext uri="{FF2B5EF4-FFF2-40B4-BE49-F238E27FC236}">
                <a16:creationId xmlns:a16="http://schemas.microsoft.com/office/drawing/2014/main" id="{72229ABA-4D5B-44A8-BBEA-9F05D50D93F6}"/>
              </a:ext>
            </a:extLst>
          </p:cNvPr>
          <p:cNvSpPr>
            <a:spLocks noGrp="1"/>
          </p:cNvSpPr>
          <p:nvPr>
            <p:ph idx="1"/>
          </p:nvPr>
        </p:nvSpPr>
        <p:spPr>
          <a:xfrm>
            <a:off x="784412" y="1669174"/>
            <a:ext cx="10515600" cy="4351200"/>
          </a:xfrm>
        </p:spPr>
        <p:txBody>
          <a:bodyPr>
            <a:normAutofit lnSpcReduction="10000"/>
          </a:bodyPr>
          <a:lstStyle/>
          <a:p>
            <a:r>
              <a:rPr lang="en-US" dirty="0"/>
              <a:t>In response to widescale fraud and the unethical behavior of numerous organizations in the early 2000’s, the Open Compliance &amp; Ethics Group (OCEG)  provided a set of published, open source standards addressing Principled Performance through GRC</a:t>
            </a:r>
          </a:p>
          <a:p>
            <a:r>
              <a:rPr lang="en-US" dirty="0"/>
              <a:t> Includes standards, guidelines, tools and online resources to address governance, risk management, compliance and ethics (GRC) for global corporations and other organizations</a:t>
            </a:r>
          </a:p>
          <a:p>
            <a:r>
              <a:rPr lang="en-US" dirty="0"/>
              <a:t>Directs organizations to meet objectives through </a:t>
            </a:r>
          </a:p>
          <a:p>
            <a:pPr lvl="1">
              <a:spcBef>
                <a:spcPts val="600"/>
              </a:spcBef>
            </a:pPr>
            <a:r>
              <a:rPr lang="en-US" dirty="0"/>
              <a:t>Sound, principled leadership</a:t>
            </a:r>
          </a:p>
          <a:p>
            <a:pPr lvl="1">
              <a:spcBef>
                <a:spcPts val="600"/>
              </a:spcBef>
            </a:pPr>
            <a:r>
              <a:rPr lang="en-US" dirty="0"/>
              <a:t>Addressing the unknown elements of the business </a:t>
            </a:r>
          </a:p>
          <a:p>
            <a:pPr lvl="1">
              <a:spcBef>
                <a:spcPts val="600"/>
              </a:spcBef>
            </a:pPr>
            <a:r>
              <a:rPr lang="en-US" dirty="0"/>
              <a:t>Maintaining compliance with laws and ethical behavior</a:t>
            </a:r>
          </a:p>
          <a:p>
            <a:pPr lvl="1"/>
            <a:endParaRPr lang="en-US" dirty="0"/>
          </a:p>
        </p:txBody>
      </p:sp>
      <p:sp>
        <p:nvSpPr>
          <p:cNvPr id="6" name="Footer Placeholder 5">
            <a:extLst>
              <a:ext uri="{FF2B5EF4-FFF2-40B4-BE49-F238E27FC236}">
                <a16:creationId xmlns:a16="http://schemas.microsoft.com/office/drawing/2014/main" id="{73CCF8C0-050A-4976-8C4E-1E374A2918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C3AD32-9A8E-408A-8CA9-0B725B6EB146}"/>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30</a:t>
            </a:fld>
            <a:endParaRPr lang="en"/>
          </a:p>
        </p:txBody>
      </p:sp>
      <p:sp>
        <p:nvSpPr>
          <p:cNvPr id="4" name="Rectangle 3">
            <a:extLst>
              <a:ext uri="{FF2B5EF4-FFF2-40B4-BE49-F238E27FC236}">
                <a16:creationId xmlns:a16="http://schemas.microsoft.com/office/drawing/2014/main" id="{C06B2033-B6F4-40A8-9873-41A205CB59FC}"/>
              </a:ext>
            </a:extLst>
          </p:cNvPr>
          <p:cNvSpPr/>
          <p:nvPr/>
        </p:nvSpPr>
        <p:spPr>
          <a:xfrm>
            <a:off x="9796377" y="5998860"/>
            <a:ext cx="1846724" cy="307777"/>
          </a:xfrm>
          <a:prstGeom prst="rect">
            <a:avLst/>
          </a:prstGeom>
        </p:spPr>
        <p:txBody>
          <a:bodyPr wrap="none">
            <a:spAutoFit/>
          </a:bodyPr>
          <a:lstStyle/>
          <a:p>
            <a:r>
              <a:rPr lang="en-US" sz="1400" dirty="0"/>
              <a:t>https://www.oceg.org</a:t>
            </a:r>
          </a:p>
        </p:txBody>
      </p:sp>
    </p:spTree>
    <p:extLst>
      <p:ext uri="{BB962C8B-B14F-4D97-AF65-F5344CB8AC3E}">
        <p14:creationId xmlns:p14="http://schemas.microsoft.com/office/powerpoint/2010/main" val="215126838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E7976F-4963-4B3F-B658-C3E0587E81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9805" y="639309"/>
            <a:ext cx="7452027" cy="5386865"/>
          </a:xfrm>
          <a:prstGeom prst="rect">
            <a:avLst/>
          </a:prstGeom>
        </p:spPr>
      </p:pic>
      <p:sp>
        <p:nvSpPr>
          <p:cNvPr id="4" name="Slide Number Placeholder 3">
            <a:extLst>
              <a:ext uri="{FF2B5EF4-FFF2-40B4-BE49-F238E27FC236}">
                <a16:creationId xmlns:a16="http://schemas.microsoft.com/office/drawing/2014/main" id="{447E2041-ED91-493D-B6D7-A9FC8B309277}"/>
              </a:ext>
            </a:extLst>
          </p:cNvPr>
          <p:cNvSpPr>
            <a:spLocks noGrp="1"/>
          </p:cNvSpPr>
          <p:nvPr>
            <p:ph type="sldNum" sz="quarter" idx="12"/>
          </p:nvPr>
        </p:nvSpPr>
        <p:spPr>
          <a:xfrm>
            <a:off x="10065123" y="6356348"/>
            <a:ext cx="405232" cy="365125"/>
          </a:xfrm>
          <a:prstGeom prst="rect">
            <a:avLst/>
          </a:prstGeom>
        </p:spPr>
        <p:txBody>
          <a:bodyPr vert="horz" lIns="80683" tIns="40341" rIns="80683" bIns="40341" rtlCol="0" anchor="ctr">
            <a:normAutofit/>
          </a:bodyPr>
          <a:lstStyle/>
          <a:p>
            <a:pPr algn="l">
              <a:lnSpc>
                <a:spcPct val="90000"/>
              </a:lnSpc>
              <a:spcAft>
                <a:spcPts val="529"/>
              </a:spcAft>
            </a:pPr>
            <a:r>
              <a:rPr lang="en-US" sz="617" spc="-4" dirty="0"/>
              <a:t> </a:t>
            </a:r>
            <a:r>
              <a:rPr lang="en-US" sz="617" spc="-35" dirty="0"/>
              <a:t> </a:t>
            </a:r>
            <a:fld id="{81D60167-4931-47E6-BA6A-407CBD079E47}" type="slidenum">
              <a:rPr lang="en-US" sz="617" spc="-4"/>
              <a:pPr algn="l">
                <a:lnSpc>
                  <a:spcPct val="90000"/>
                </a:lnSpc>
                <a:spcAft>
                  <a:spcPts val="529"/>
                </a:spcAft>
              </a:pPr>
              <a:t>300</a:t>
            </a:fld>
            <a:endParaRPr lang="en-US" sz="617" spc="-4" dirty="0"/>
          </a:p>
        </p:txBody>
      </p:sp>
    </p:spTree>
    <p:extLst>
      <p:ext uri="{BB962C8B-B14F-4D97-AF65-F5344CB8AC3E}">
        <p14:creationId xmlns:p14="http://schemas.microsoft.com/office/powerpoint/2010/main" val="249232932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0B3C-C198-4A51-92D5-5F83519522CE}"/>
              </a:ext>
            </a:extLst>
          </p:cNvPr>
          <p:cNvSpPr>
            <a:spLocks noGrp="1"/>
          </p:cNvSpPr>
          <p:nvPr>
            <p:ph type="title"/>
          </p:nvPr>
        </p:nvSpPr>
        <p:spPr/>
        <p:txBody>
          <a:bodyPr>
            <a:normAutofit/>
          </a:bodyPr>
          <a:lstStyle/>
          <a:p>
            <a:r>
              <a:rPr lang="en-US" dirty="0"/>
              <a:t>Business Continuity and Disaster Recovery Planning</a:t>
            </a:r>
          </a:p>
        </p:txBody>
      </p:sp>
      <p:sp>
        <p:nvSpPr>
          <p:cNvPr id="3" name="Text Placeholder 2">
            <a:extLst>
              <a:ext uri="{FF2B5EF4-FFF2-40B4-BE49-F238E27FC236}">
                <a16:creationId xmlns:a16="http://schemas.microsoft.com/office/drawing/2014/main" id="{9E8911AB-C195-46F6-A0B5-C70D12DAA2AF}"/>
              </a:ext>
            </a:extLst>
          </p:cNvPr>
          <p:cNvSpPr>
            <a:spLocks noGrp="1"/>
          </p:cNvSpPr>
          <p:nvPr>
            <p:ph type="body" idx="1"/>
          </p:nvPr>
        </p:nvSpPr>
        <p:spPr/>
        <p:txBody>
          <a:bodyPr/>
          <a:lstStyle/>
          <a:p>
            <a:r>
              <a:rPr lang="en-US" dirty="0"/>
              <a:t>Concepts</a:t>
            </a:r>
          </a:p>
          <a:p>
            <a:r>
              <a:rPr lang="en-US" dirty="0"/>
              <a:t>Frameworks</a:t>
            </a:r>
          </a:p>
          <a:p>
            <a:r>
              <a:rPr lang="en-US" dirty="0"/>
              <a:t>NIST 800-34</a:t>
            </a:r>
          </a:p>
        </p:txBody>
      </p:sp>
      <p:sp>
        <p:nvSpPr>
          <p:cNvPr id="4" name="Slide Number Placeholder 3">
            <a:extLst>
              <a:ext uri="{FF2B5EF4-FFF2-40B4-BE49-F238E27FC236}">
                <a16:creationId xmlns:a16="http://schemas.microsoft.com/office/drawing/2014/main" id="{9C25D9A8-FF7A-4C73-B5DD-E26C5EE5D48C}"/>
              </a:ext>
            </a:extLst>
          </p:cNvPr>
          <p:cNvSpPr>
            <a:spLocks noGrp="1"/>
          </p:cNvSpPr>
          <p:nvPr>
            <p:ph type="sldNum" idx="12"/>
          </p:nvPr>
        </p:nvSpPr>
        <p:spPr/>
        <p:txBody>
          <a:bodyPr/>
          <a:lstStyle/>
          <a:p>
            <a:fld id="{00000000-1234-1234-1234-123412341234}" type="slidenum">
              <a:rPr lang="en-US" smtClean="0"/>
              <a:pPr/>
              <a:t>301</a:t>
            </a:fld>
            <a:endParaRPr lang="en-US"/>
          </a:p>
        </p:txBody>
      </p:sp>
    </p:spTree>
    <p:extLst>
      <p:ext uri="{BB962C8B-B14F-4D97-AF65-F5344CB8AC3E}">
        <p14:creationId xmlns:p14="http://schemas.microsoft.com/office/powerpoint/2010/main" val="132117755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C5850-B134-4BF4-823A-41E24764CE97}"/>
              </a:ext>
            </a:extLst>
          </p:cNvPr>
          <p:cNvSpPr>
            <a:spLocks noGrp="1"/>
          </p:cNvSpPr>
          <p:nvPr>
            <p:ph type="title"/>
          </p:nvPr>
        </p:nvSpPr>
        <p:spPr/>
        <p:txBody>
          <a:bodyPr/>
          <a:lstStyle/>
          <a:p>
            <a:r>
              <a:rPr lang="en-US" dirty="0"/>
              <a:t>BCP Concepts</a:t>
            </a:r>
          </a:p>
        </p:txBody>
      </p:sp>
      <p:sp>
        <p:nvSpPr>
          <p:cNvPr id="5" name="Text Placeholder 4">
            <a:extLst>
              <a:ext uri="{FF2B5EF4-FFF2-40B4-BE49-F238E27FC236}">
                <a16:creationId xmlns:a16="http://schemas.microsoft.com/office/drawing/2014/main" id="{731AAB96-6163-43BA-9504-75C489AE97D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602C3DD-ABB2-4EC9-B2E6-30E2C5987FF4}"/>
              </a:ext>
            </a:extLst>
          </p:cNvPr>
          <p:cNvSpPr>
            <a:spLocks noGrp="1"/>
          </p:cNvSpPr>
          <p:nvPr>
            <p:ph type="sldNum" sz="quarter" idx="12"/>
          </p:nvPr>
        </p:nvSpPr>
        <p:spPr/>
        <p:txBody>
          <a:bodyPr/>
          <a:lstStyle/>
          <a:p>
            <a:fld id="{00000000-1234-1234-1234-123412341234}" type="slidenum">
              <a:rPr lang="en-US" smtClean="0"/>
              <a:pPr/>
              <a:t>302</a:t>
            </a:fld>
            <a:endParaRPr lang="en-US"/>
          </a:p>
        </p:txBody>
      </p:sp>
      <p:sp>
        <p:nvSpPr>
          <p:cNvPr id="3" name="TextBox 2">
            <a:extLst>
              <a:ext uri="{FF2B5EF4-FFF2-40B4-BE49-F238E27FC236}">
                <a16:creationId xmlns:a16="http://schemas.microsoft.com/office/drawing/2014/main" id="{14429F89-90AE-4952-A1E7-D650DFD01ACF}"/>
              </a:ext>
            </a:extLst>
          </p:cNvPr>
          <p:cNvSpPr txBox="1"/>
          <p:nvPr/>
        </p:nvSpPr>
        <p:spPr>
          <a:xfrm>
            <a:off x="5752334" y="5781323"/>
            <a:ext cx="6267833" cy="543867"/>
          </a:xfrm>
          <a:prstGeom prst="rect">
            <a:avLst/>
          </a:prstGeom>
          <a:noFill/>
        </p:spPr>
        <p:txBody>
          <a:bodyPr wrap="square" rtlCol="0">
            <a:spAutoFit/>
          </a:bodyPr>
          <a:lstStyle/>
          <a:p>
            <a:r>
              <a:rPr lang="en-US" sz="1467" dirty="0">
                <a:solidFill>
                  <a:schemeClr val="bg1"/>
                </a:solidFill>
              </a:rPr>
              <a:t>University of California, “Responding to Computer Security Incidents”</a:t>
            </a:r>
          </a:p>
          <a:p>
            <a:r>
              <a:rPr lang="en-US" sz="1467" dirty="0">
                <a:solidFill>
                  <a:schemeClr val="bg1"/>
                </a:solidFill>
              </a:rPr>
              <a:t>ISACA CISM Study Guide 2015 p. 234 </a:t>
            </a:r>
          </a:p>
        </p:txBody>
      </p:sp>
    </p:spTree>
    <p:extLst>
      <p:ext uri="{BB962C8B-B14F-4D97-AF65-F5344CB8AC3E}">
        <p14:creationId xmlns:p14="http://schemas.microsoft.com/office/powerpoint/2010/main" val="10783128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a:defRPr/>
            </a:pPr>
            <a:r>
              <a:rPr lang="en-US" dirty="0"/>
              <a:t>BCP vs. DRP:  Concepts</a:t>
            </a:r>
          </a:p>
        </p:txBody>
      </p:sp>
      <p:sp>
        <p:nvSpPr>
          <p:cNvPr id="135171" name="Content Placeholder 2"/>
          <p:cNvSpPr>
            <a:spLocks noGrp="1"/>
          </p:cNvSpPr>
          <p:nvPr>
            <p:ph idx="1"/>
          </p:nvPr>
        </p:nvSpPr>
        <p:spPr>
          <a:prstGeom prst="rect">
            <a:avLst/>
          </a:prstGeom>
        </p:spPr>
        <p:txBody>
          <a:bodyPr>
            <a:normAutofit/>
          </a:bodyPr>
          <a:lstStyle/>
          <a:p>
            <a:pPr eaLnBrk="1" hangingPunct="1"/>
            <a:r>
              <a:rPr lang="en-US" altLang="en-US" sz="2117" dirty="0"/>
              <a:t>Business Continuity Planning: Focuses on sustaining operations and protecting the viability of the business following a disaster, until normal business conditions can be restored. The BCP is an “umbrella” term that includes many other plans including the DRP.  Long Term focused</a:t>
            </a:r>
          </a:p>
          <a:p>
            <a:pPr marL="0" indent="0">
              <a:buNone/>
            </a:pPr>
            <a:endParaRPr lang="en-US" altLang="en-US" sz="2117" dirty="0"/>
          </a:p>
          <a:p>
            <a:pPr eaLnBrk="1" hangingPunct="1"/>
            <a:r>
              <a:rPr lang="en-US" altLang="en-US" sz="2117" dirty="0"/>
              <a:t>Disaster Recovery Planning:  goal is to minimize the effects of a disaster and to take the necessary steps to ensure that the resources, personnel and business processes are able to resume operations in a timely manner.  Deals with the immediate aftermath of the disaster, and is often IT focused.  Short Term focused</a:t>
            </a:r>
          </a:p>
        </p:txBody>
      </p:sp>
      <p:sp>
        <p:nvSpPr>
          <p:cNvPr id="135172" name="Slide Number Placeholder 3"/>
          <p:cNvSpPr>
            <a:spLocks noGrp="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9F9F9"/>
              </a:buClr>
              <a:buSzPct val="65000"/>
              <a:buFont typeface="Wingdings 2" panose="05020102010507070707" pitchFamily="18" charset="2"/>
              <a:buChar char=""/>
              <a:defRPr sz="2047">
                <a:solidFill>
                  <a:schemeClr val="tx1"/>
                </a:solidFill>
                <a:latin typeface="Book Antiqua" panose="02040602050305030304" pitchFamily="18" charset="0"/>
              </a:defRPr>
            </a:lvl1pPr>
            <a:lvl2pPr marL="490596" indent="-188690">
              <a:spcBef>
                <a:spcPct val="20000"/>
              </a:spcBef>
              <a:buClr>
                <a:schemeClr val="tx1"/>
              </a:buClr>
              <a:buSzPct val="80000"/>
              <a:buFont typeface="Wingdings 2" panose="05020102010507070707" pitchFamily="18" charset="2"/>
              <a:buChar char=""/>
              <a:defRPr sz="1716">
                <a:solidFill>
                  <a:schemeClr val="tx1"/>
                </a:solidFill>
                <a:latin typeface="Book Antiqua" panose="02040602050305030304" pitchFamily="18" charset="0"/>
              </a:defRPr>
            </a:lvl2pPr>
            <a:lvl3pPr marL="754761" indent="-150952">
              <a:spcBef>
                <a:spcPct val="20000"/>
              </a:spcBef>
              <a:buClr>
                <a:schemeClr val="tx1"/>
              </a:buClr>
              <a:buSzPct val="95000"/>
              <a:buFont typeface="Wingdings" panose="05000000000000000000" pitchFamily="2" charset="2"/>
              <a:buChar char=""/>
              <a:defRPr sz="1585">
                <a:solidFill>
                  <a:schemeClr val="tx1"/>
                </a:solidFill>
                <a:latin typeface="Book Antiqua" panose="02040602050305030304" pitchFamily="18" charset="0"/>
              </a:defRPr>
            </a:lvl3pPr>
            <a:lvl4pPr marL="1056666" indent="-150952">
              <a:spcBef>
                <a:spcPct val="20000"/>
              </a:spcBef>
              <a:buClr>
                <a:schemeClr val="tx1"/>
              </a:buClr>
              <a:buSzPct val="100000"/>
              <a:buFont typeface="Wingdings 3" panose="05040102010807070707" pitchFamily="18" charset="2"/>
              <a:buChar char=""/>
              <a:defRPr sz="1453">
                <a:solidFill>
                  <a:schemeClr val="tx1"/>
                </a:solidFill>
                <a:latin typeface="Book Antiqua" panose="02040602050305030304" pitchFamily="18" charset="0"/>
              </a:defRPr>
            </a:lvl4pPr>
            <a:lvl5pPr marL="1358571" indent="-150952">
              <a:spcBef>
                <a:spcPct val="20000"/>
              </a:spcBef>
              <a:buClr>
                <a:schemeClr val="tx1"/>
              </a:buClr>
              <a:buFont typeface="Wingdings 2" panose="05020102010507070707" pitchFamily="18" charset="2"/>
              <a:buChar char=""/>
              <a:defRPr sz="1453">
                <a:solidFill>
                  <a:schemeClr val="tx1"/>
                </a:solidFill>
                <a:latin typeface="Book Antiqua" panose="02040602050305030304" pitchFamily="18" charset="0"/>
              </a:defRPr>
            </a:lvl5pPr>
            <a:lvl6pPr marL="166047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6pPr>
            <a:lvl7pPr marL="1962382"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7pPr>
            <a:lvl8pPr marL="226428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8pPr>
            <a:lvl9pPr marL="2566191"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9pPr>
          </a:lstStyle>
          <a:p>
            <a:pPr>
              <a:spcBef>
                <a:spcPct val="0"/>
              </a:spcBef>
              <a:buClrTx/>
              <a:buSzTx/>
              <a:buFontTx/>
              <a:buNone/>
            </a:pPr>
            <a:fld id="{9F93653D-8593-4947-B770-CD909C5DD508}" type="slidenum">
              <a:rPr lang="en-US" altLang="en-US" sz="1588">
                <a:latin typeface="Arial" panose="020B0604020202020204" pitchFamily="34" charset="0"/>
              </a:rPr>
              <a:pPr>
                <a:spcBef>
                  <a:spcPct val="0"/>
                </a:spcBef>
                <a:buClrTx/>
                <a:buSzTx/>
                <a:buFontTx/>
                <a:buNone/>
              </a:pPr>
              <a:t>303</a:t>
            </a:fld>
            <a:endParaRPr lang="en-US" altLang="en-US" sz="1588" dirty="0">
              <a:latin typeface="Arial" panose="020B0604020202020204" pitchFamily="34" charset="0"/>
            </a:endParaRPr>
          </a:p>
        </p:txBody>
      </p:sp>
    </p:spTree>
    <p:extLst>
      <p:ext uri="{BB962C8B-B14F-4D97-AF65-F5344CB8AC3E}">
        <p14:creationId xmlns:p14="http://schemas.microsoft.com/office/powerpoint/2010/main" val="219105514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title"/>
          </p:nvPr>
        </p:nvSpPr>
        <p:spPr/>
        <p:txBody>
          <a:bodyPr>
            <a:normAutofit/>
          </a:bodyPr>
          <a:lstStyle/>
          <a:p>
            <a:pPr>
              <a:defRPr/>
            </a:pPr>
            <a:r>
              <a:rPr lang="en-US" dirty="0"/>
              <a:t>BCP Relationship to Risk Management </a:t>
            </a:r>
          </a:p>
        </p:txBody>
      </p:sp>
      <p:sp>
        <p:nvSpPr>
          <p:cNvPr id="3" name="Content Placeholder 2">
            <a:extLst>
              <a:ext uri="{FF2B5EF4-FFF2-40B4-BE49-F238E27FC236}">
                <a16:creationId xmlns:a16="http://schemas.microsoft.com/office/drawing/2014/main" id="{7ACC44D4-FC01-4427-9D15-711BA562FB8E}"/>
              </a:ext>
            </a:extLst>
          </p:cNvPr>
          <p:cNvSpPr>
            <a:spLocks noGrp="1"/>
          </p:cNvSpPr>
          <p:nvPr>
            <p:ph idx="1"/>
          </p:nvPr>
        </p:nvSpPr>
        <p:spPr/>
        <p:txBody>
          <a:bodyPr/>
          <a:lstStyle/>
          <a:p>
            <a:endParaRPr lang="en-US"/>
          </a:p>
        </p:txBody>
      </p:sp>
      <p:sp>
        <p:nvSpPr>
          <p:cNvPr id="137219" name="Slide Number Placeholder 3"/>
          <p:cNvSpPr>
            <a:spLocks noGrp="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9F9F9"/>
              </a:buClr>
              <a:buSzPct val="65000"/>
              <a:buFont typeface="Wingdings 2" panose="05020102010507070707" pitchFamily="18" charset="2"/>
              <a:buChar char=""/>
              <a:defRPr sz="2047">
                <a:solidFill>
                  <a:schemeClr val="tx1"/>
                </a:solidFill>
                <a:latin typeface="Book Antiqua" panose="02040602050305030304" pitchFamily="18" charset="0"/>
              </a:defRPr>
            </a:lvl1pPr>
            <a:lvl2pPr marL="490596" indent="-188690">
              <a:spcBef>
                <a:spcPct val="20000"/>
              </a:spcBef>
              <a:buClr>
                <a:schemeClr val="tx1"/>
              </a:buClr>
              <a:buSzPct val="80000"/>
              <a:buFont typeface="Wingdings 2" panose="05020102010507070707" pitchFamily="18" charset="2"/>
              <a:buChar char=""/>
              <a:defRPr sz="1716">
                <a:solidFill>
                  <a:schemeClr val="tx1"/>
                </a:solidFill>
                <a:latin typeface="Book Antiqua" panose="02040602050305030304" pitchFamily="18" charset="0"/>
              </a:defRPr>
            </a:lvl2pPr>
            <a:lvl3pPr marL="754761" indent="-150952">
              <a:spcBef>
                <a:spcPct val="20000"/>
              </a:spcBef>
              <a:buClr>
                <a:schemeClr val="tx1"/>
              </a:buClr>
              <a:buSzPct val="95000"/>
              <a:buFont typeface="Wingdings" panose="05000000000000000000" pitchFamily="2" charset="2"/>
              <a:buChar char=""/>
              <a:defRPr sz="1585">
                <a:solidFill>
                  <a:schemeClr val="tx1"/>
                </a:solidFill>
                <a:latin typeface="Book Antiqua" panose="02040602050305030304" pitchFamily="18" charset="0"/>
              </a:defRPr>
            </a:lvl3pPr>
            <a:lvl4pPr marL="1056666" indent="-150952">
              <a:spcBef>
                <a:spcPct val="20000"/>
              </a:spcBef>
              <a:buClr>
                <a:schemeClr val="tx1"/>
              </a:buClr>
              <a:buSzPct val="100000"/>
              <a:buFont typeface="Wingdings 3" panose="05040102010807070707" pitchFamily="18" charset="2"/>
              <a:buChar char=""/>
              <a:defRPr sz="1453">
                <a:solidFill>
                  <a:schemeClr val="tx1"/>
                </a:solidFill>
                <a:latin typeface="Book Antiqua" panose="02040602050305030304" pitchFamily="18" charset="0"/>
              </a:defRPr>
            </a:lvl4pPr>
            <a:lvl5pPr marL="1358571" indent="-150952">
              <a:spcBef>
                <a:spcPct val="20000"/>
              </a:spcBef>
              <a:buClr>
                <a:schemeClr val="tx1"/>
              </a:buClr>
              <a:buFont typeface="Wingdings 2" panose="05020102010507070707" pitchFamily="18" charset="2"/>
              <a:buChar char=""/>
              <a:defRPr sz="1453">
                <a:solidFill>
                  <a:schemeClr val="tx1"/>
                </a:solidFill>
                <a:latin typeface="Book Antiqua" panose="02040602050305030304" pitchFamily="18" charset="0"/>
              </a:defRPr>
            </a:lvl5pPr>
            <a:lvl6pPr marL="166047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6pPr>
            <a:lvl7pPr marL="1962382"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7pPr>
            <a:lvl8pPr marL="226428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8pPr>
            <a:lvl9pPr marL="2566191"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9pPr>
          </a:lstStyle>
          <a:p>
            <a:pPr>
              <a:spcBef>
                <a:spcPct val="0"/>
              </a:spcBef>
              <a:buClrTx/>
              <a:buSzTx/>
              <a:buFontTx/>
              <a:buNone/>
            </a:pPr>
            <a:fld id="{32C34FBF-6EC3-4CC7-9F2B-A78E8A332A03}" type="slidenum">
              <a:rPr lang="en-US" altLang="en-US" sz="1588">
                <a:latin typeface="Arial" panose="020B0604020202020204" pitchFamily="34" charset="0"/>
              </a:rPr>
              <a:pPr>
                <a:spcBef>
                  <a:spcPct val="0"/>
                </a:spcBef>
                <a:buClrTx/>
                <a:buSzTx/>
                <a:buFontTx/>
                <a:buNone/>
              </a:pPr>
              <a:t>304</a:t>
            </a:fld>
            <a:endParaRPr lang="en-US" altLang="en-US" sz="1588" dirty="0">
              <a:latin typeface="Arial" panose="020B0604020202020204" pitchFamily="34" charset="0"/>
            </a:endParaRPr>
          </a:p>
        </p:txBody>
      </p:sp>
      <p:pic>
        <p:nvPicPr>
          <p:cNvPr id="13722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8631" y="1997917"/>
            <a:ext cx="7461103" cy="365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88295302"/>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8DF80-B20D-4783-8BBD-5E0342315CCB}"/>
              </a:ext>
            </a:extLst>
          </p:cNvPr>
          <p:cNvSpPr>
            <a:spLocks noGrp="1"/>
          </p:cNvSpPr>
          <p:nvPr>
            <p:ph type="title"/>
          </p:nvPr>
        </p:nvSpPr>
        <p:spPr/>
        <p:txBody>
          <a:bodyPr>
            <a:normAutofit/>
          </a:bodyPr>
          <a:lstStyle/>
          <a:p>
            <a:r>
              <a:rPr lang="en-US" dirty="0"/>
              <a:t>Categories of Disruptions</a:t>
            </a:r>
          </a:p>
        </p:txBody>
      </p:sp>
      <p:sp>
        <p:nvSpPr>
          <p:cNvPr id="3" name="Text Placeholder 2">
            <a:extLst>
              <a:ext uri="{FF2B5EF4-FFF2-40B4-BE49-F238E27FC236}">
                <a16:creationId xmlns:a16="http://schemas.microsoft.com/office/drawing/2014/main" id="{045A0D4D-B241-4899-91A2-0FB0A5088AA6}"/>
              </a:ext>
            </a:extLst>
          </p:cNvPr>
          <p:cNvSpPr>
            <a:spLocks noGrp="1"/>
          </p:cNvSpPr>
          <p:nvPr>
            <p:ph idx="1"/>
          </p:nvPr>
        </p:nvSpPr>
        <p:spPr/>
        <p:txBody>
          <a:bodyPr/>
          <a:lstStyle/>
          <a:p>
            <a:r>
              <a:rPr lang="en-US" dirty="0"/>
              <a:t>Non-disaster:  Device malfunction or short-term disruption of service</a:t>
            </a:r>
          </a:p>
          <a:p>
            <a:r>
              <a:rPr lang="en-US" dirty="0"/>
              <a:t>Emergency:  Imminent threat to life or property</a:t>
            </a:r>
          </a:p>
          <a:p>
            <a:r>
              <a:rPr lang="en-US" dirty="0"/>
              <a:t>Disaster:  Building is unusable for a day or longer</a:t>
            </a:r>
          </a:p>
          <a:p>
            <a:r>
              <a:rPr lang="en-US" dirty="0"/>
              <a:t>Catastrophe :  Building is destroyed</a:t>
            </a:r>
          </a:p>
          <a:p>
            <a:endParaRPr lang="en-US" dirty="0"/>
          </a:p>
        </p:txBody>
      </p:sp>
      <p:sp>
        <p:nvSpPr>
          <p:cNvPr id="4" name="Slide Number Placeholder 3">
            <a:extLst>
              <a:ext uri="{FF2B5EF4-FFF2-40B4-BE49-F238E27FC236}">
                <a16:creationId xmlns:a16="http://schemas.microsoft.com/office/drawing/2014/main" id="{E9AA7446-10BB-4925-9931-DD539FFBCEC0}"/>
              </a:ext>
            </a:extLst>
          </p:cNvPr>
          <p:cNvSpPr>
            <a:spLocks noGrp="1"/>
          </p:cNvSpPr>
          <p:nvPr>
            <p:ph type="sldNum" sz="quarter" idx="12"/>
          </p:nvPr>
        </p:nvSpPr>
        <p:spPr/>
        <p:txBody>
          <a:bodyPr/>
          <a:lstStyle/>
          <a:p>
            <a:fld id="{00000000-1234-1234-1234-123412341234}" type="slidenum">
              <a:rPr lang="en-US" smtClean="0"/>
              <a:pPr/>
              <a:t>305</a:t>
            </a:fld>
            <a:endParaRPr lang="en-US"/>
          </a:p>
        </p:txBody>
      </p:sp>
    </p:spTree>
    <p:extLst>
      <p:ext uri="{BB962C8B-B14F-4D97-AF65-F5344CB8AC3E}">
        <p14:creationId xmlns:p14="http://schemas.microsoft.com/office/powerpoint/2010/main" val="389685677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C5850-B134-4BF4-823A-41E24764CE97}"/>
              </a:ext>
            </a:extLst>
          </p:cNvPr>
          <p:cNvSpPr>
            <a:spLocks noGrp="1"/>
          </p:cNvSpPr>
          <p:nvPr>
            <p:ph type="title"/>
          </p:nvPr>
        </p:nvSpPr>
        <p:spPr/>
        <p:txBody>
          <a:bodyPr/>
          <a:lstStyle/>
          <a:p>
            <a:r>
              <a:rPr lang="en-US" dirty="0"/>
              <a:t>BCP Frameworks</a:t>
            </a:r>
          </a:p>
        </p:txBody>
      </p:sp>
      <p:sp>
        <p:nvSpPr>
          <p:cNvPr id="5" name="Text Placeholder 4">
            <a:extLst>
              <a:ext uri="{FF2B5EF4-FFF2-40B4-BE49-F238E27FC236}">
                <a16:creationId xmlns:a16="http://schemas.microsoft.com/office/drawing/2014/main" id="{F63ED243-4847-49BA-B35D-234F95D05B5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230457C-869A-4AF9-8F3B-37C10D8CDE74}"/>
              </a:ext>
            </a:extLst>
          </p:cNvPr>
          <p:cNvSpPr>
            <a:spLocks noGrp="1"/>
          </p:cNvSpPr>
          <p:nvPr>
            <p:ph type="sldNum" sz="quarter" idx="12"/>
          </p:nvPr>
        </p:nvSpPr>
        <p:spPr/>
        <p:txBody>
          <a:bodyPr/>
          <a:lstStyle/>
          <a:p>
            <a:fld id="{00000000-1234-1234-1234-123412341234}" type="slidenum">
              <a:rPr lang="en-US" smtClean="0"/>
              <a:pPr/>
              <a:t>306</a:t>
            </a:fld>
            <a:endParaRPr lang="en-US"/>
          </a:p>
        </p:txBody>
      </p:sp>
      <p:sp>
        <p:nvSpPr>
          <p:cNvPr id="3" name="TextBox 2">
            <a:extLst>
              <a:ext uri="{FF2B5EF4-FFF2-40B4-BE49-F238E27FC236}">
                <a16:creationId xmlns:a16="http://schemas.microsoft.com/office/drawing/2014/main" id="{14429F89-90AE-4952-A1E7-D650DFD01ACF}"/>
              </a:ext>
            </a:extLst>
          </p:cNvPr>
          <p:cNvSpPr txBox="1"/>
          <p:nvPr/>
        </p:nvSpPr>
        <p:spPr>
          <a:xfrm>
            <a:off x="5752334" y="5781323"/>
            <a:ext cx="6267833" cy="543867"/>
          </a:xfrm>
          <a:prstGeom prst="rect">
            <a:avLst/>
          </a:prstGeom>
          <a:noFill/>
        </p:spPr>
        <p:txBody>
          <a:bodyPr wrap="square" rtlCol="0">
            <a:spAutoFit/>
          </a:bodyPr>
          <a:lstStyle/>
          <a:p>
            <a:r>
              <a:rPr lang="en-US" sz="1467" dirty="0">
                <a:solidFill>
                  <a:schemeClr val="bg1"/>
                </a:solidFill>
              </a:rPr>
              <a:t>University of California, “Responding to Computer Security Incidents”</a:t>
            </a:r>
          </a:p>
          <a:p>
            <a:r>
              <a:rPr lang="en-US" sz="1467" dirty="0">
                <a:solidFill>
                  <a:schemeClr val="bg1"/>
                </a:solidFill>
              </a:rPr>
              <a:t>ISACA CISM Study Guide 2015 p. 234 </a:t>
            </a:r>
          </a:p>
        </p:txBody>
      </p:sp>
    </p:spTree>
    <p:extLst>
      <p:ext uri="{BB962C8B-B14F-4D97-AF65-F5344CB8AC3E}">
        <p14:creationId xmlns:p14="http://schemas.microsoft.com/office/powerpoint/2010/main" val="162772913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a:defRPr/>
            </a:pPr>
            <a:r>
              <a:rPr lang="en-US" dirty="0"/>
              <a:t>BCP Frameworks</a:t>
            </a:r>
          </a:p>
        </p:txBody>
      </p:sp>
      <p:sp>
        <p:nvSpPr>
          <p:cNvPr id="9219" name="Content Placeholder 2"/>
          <p:cNvSpPr>
            <a:spLocks noGrp="1"/>
          </p:cNvSpPr>
          <p:nvPr>
            <p:ph idx="1"/>
          </p:nvPr>
        </p:nvSpPr>
        <p:spPr>
          <a:prstGeom prst="rect">
            <a:avLst/>
          </a:prstGeom>
        </p:spPr>
        <p:txBody>
          <a:bodyPr>
            <a:normAutofit/>
          </a:bodyPr>
          <a:lstStyle/>
          <a:p>
            <a:pPr marL="199674" indent="-199674">
              <a:buClr>
                <a:schemeClr val="accent3"/>
              </a:buClr>
              <a:buFont typeface="Wingdings 2"/>
              <a:buChar char=""/>
              <a:defRPr/>
            </a:pPr>
            <a:r>
              <a:rPr lang="en-US" sz="2471" dirty="0"/>
              <a:t>Standards help  solve issues of inconsistency in terms, definitions and documents (within the organization)</a:t>
            </a:r>
          </a:p>
          <a:p>
            <a:pPr marL="199674" indent="-199674">
              <a:buClr>
                <a:schemeClr val="accent3"/>
              </a:buClr>
              <a:buFont typeface="Wingdings 2"/>
              <a:buChar char=""/>
              <a:defRPr/>
            </a:pPr>
            <a:r>
              <a:rPr lang="en-US" sz="2471" dirty="0"/>
              <a:t>The following institutes will provide guidance on BCP/DRP:</a:t>
            </a:r>
          </a:p>
          <a:p>
            <a:pPr marL="465906" lvl="1" indent="-179708">
              <a:buFont typeface="Wingdings 2"/>
              <a:buChar char=""/>
              <a:defRPr/>
            </a:pPr>
            <a:r>
              <a:rPr lang="en-US" sz="2117" dirty="0"/>
              <a:t>DRII (Disaster Recovery Institute International)</a:t>
            </a:r>
          </a:p>
          <a:p>
            <a:pPr marL="465906" lvl="1" indent="-179708">
              <a:buFont typeface="Wingdings 2"/>
              <a:buChar char=""/>
              <a:defRPr/>
            </a:pPr>
            <a:r>
              <a:rPr lang="en-US" sz="2117" dirty="0"/>
              <a:t>NIST 800-34 rev 1</a:t>
            </a:r>
          </a:p>
          <a:p>
            <a:pPr marL="465906" lvl="1" indent="-179708">
              <a:buFont typeface="Wingdings 2"/>
              <a:buChar char=""/>
              <a:defRPr/>
            </a:pPr>
            <a:r>
              <a:rPr lang="en-US" sz="2117" dirty="0"/>
              <a:t>ISO 27031</a:t>
            </a:r>
          </a:p>
          <a:p>
            <a:pPr marL="465906" lvl="1" indent="-179708">
              <a:buFont typeface="Wingdings 2"/>
              <a:buChar char=""/>
              <a:defRPr/>
            </a:pPr>
            <a:r>
              <a:rPr lang="en-US" sz="2117" dirty="0"/>
              <a:t>BCI GPG (Business Continuity International Good Practice Guidelines)</a:t>
            </a:r>
          </a:p>
          <a:p>
            <a:pPr marL="465906" lvl="1" indent="-179708">
              <a:buFont typeface="Wingdings 2"/>
              <a:buChar char=""/>
              <a:defRPr/>
            </a:pPr>
            <a:r>
              <a:rPr lang="en-US" sz="2117" b="1" dirty="0"/>
              <a:t>ISC2.org Four Processes of Business Continuity</a:t>
            </a:r>
          </a:p>
        </p:txBody>
      </p:sp>
      <p:sp>
        <p:nvSpPr>
          <p:cNvPr id="144388" name="Slide Number Placeholder 3"/>
          <p:cNvSpPr>
            <a:spLocks noGrp="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9F9F9"/>
              </a:buClr>
              <a:buSzPct val="65000"/>
              <a:buFont typeface="Wingdings 2" panose="05020102010507070707" pitchFamily="18" charset="2"/>
              <a:buChar char=""/>
              <a:defRPr sz="2047">
                <a:solidFill>
                  <a:schemeClr val="tx1"/>
                </a:solidFill>
                <a:latin typeface="Book Antiqua" panose="02040602050305030304" pitchFamily="18" charset="0"/>
              </a:defRPr>
            </a:lvl1pPr>
            <a:lvl2pPr marL="490596" indent="-188690">
              <a:spcBef>
                <a:spcPct val="20000"/>
              </a:spcBef>
              <a:buClr>
                <a:schemeClr val="tx1"/>
              </a:buClr>
              <a:buSzPct val="80000"/>
              <a:buFont typeface="Wingdings 2" panose="05020102010507070707" pitchFamily="18" charset="2"/>
              <a:buChar char=""/>
              <a:defRPr sz="1716">
                <a:solidFill>
                  <a:schemeClr val="tx1"/>
                </a:solidFill>
                <a:latin typeface="Book Antiqua" panose="02040602050305030304" pitchFamily="18" charset="0"/>
              </a:defRPr>
            </a:lvl2pPr>
            <a:lvl3pPr marL="754761" indent="-150952">
              <a:spcBef>
                <a:spcPct val="20000"/>
              </a:spcBef>
              <a:buClr>
                <a:schemeClr val="tx1"/>
              </a:buClr>
              <a:buSzPct val="95000"/>
              <a:buFont typeface="Wingdings" panose="05000000000000000000" pitchFamily="2" charset="2"/>
              <a:buChar char=""/>
              <a:defRPr sz="1585">
                <a:solidFill>
                  <a:schemeClr val="tx1"/>
                </a:solidFill>
                <a:latin typeface="Book Antiqua" panose="02040602050305030304" pitchFamily="18" charset="0"/>
              </a:defRPr>
            </a:lvl3pPr>
            <a:lvl4pPr marL="1056666" indent="-150952">
              <a:spcBef>
                <a:spcPct val="20000"/>
              </a:spcBef>
              <a:buClr>
                <a:schemeClr val="tx1"/>
              </a:buClr>
              <a:buSzPct val="100000"/>
              <a:buFont typeface="Wingdings 3" panose="05040102010807070707" pitchFamily="18" charset="2"/>
              <a:buChar char=""/>
              <a:defRPr sz="1453">
                <a:solidFill>
                  <a:schemeClr val="tx1"/>
                </a:solidFill>
                <a:latin typeface="Book Antiqua" panose="02040602050305030304" pitchFamily="18" charset="0"/>
              </a:defRPr>
            </a:lvl4pPr>
            <a:lvl5pPr marL="1358571" indent="-150952">
              <a:spcBef>
                <a:spcPct val="20000"/>
              </a:spcBef>
              <a:buClr>
                <a:schemeClr val="tx1"/>
              </a:buClr>
              <a:buFont typeface="Wingdings 2" panose="05020102010507070707" pitchFamily="18" charset="2"/>
              <a:buChar char=""/>
              <a:defRPr sz="1453">
                <a:solidFill>
                  <a:schemeClr val="tx1"/>
                </a:solidFill>
                <a:latin typeface="Book Antiqua" panose="02040602050305030304" pitchFamily="18" charset="0"/>
              </a:defRPr>
            </a:lvl5pPr>
            <a:lvl6pPr marL="166047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6pPr>
            <a:lvl7pPr marL="1962382"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7pPr>
            <a:lvl8pPr marL="226428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8pPr>
            <a:lvl9pPr marL="2566191"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9pPr>
          </a:lstStyle>
          <a:p>
            <a:pPr>
              <a:spcBef>
                <a:spcPct val="0"/>
              </a:spcBef>
              <a:buClrTx/>
              <a:buSzTx/>
              <a:buFontTx/>
              <a:buNone/>
            </a:pPr>
            <a:fld id="{29D4C69A-94CE-4E34-9893-1EA0A27B9CB1}" type="slidenum">
              <a:rPr lang="en-US" altLang="en-US" sz="1588">
                <a:latin typeface="Arial" panose="020B0604020202020204" pitchFamily="34" charset="0"/>
              </a:rPr>
              <a:pPr>
                <a:spcBef>
                  <a:spcPct val="0"/>
                </a:spcBef>
                <a:buClrTx/>
                <a:buSzTx/>
                <a:buFontTx/>
                <a:buNone/>
              </a:pPr>
              <a:t>307</a:t>
            </a:fld>
            <a:endParaRPr lang="en-US" altLang="en-US" sz="1588" dirty="0">
              <a:latin typeface="Arial" panose="020B0604020202020204" pitchFamily="34" charset="0"/>
            </a:endParaRPr>
          </a:p>
        </p:txBody>
      </p:sp>
    </p:spTree>
    <p:extLst>
      <p:ext uri="{BB962C8B-B14F-4D97-AF65-F5344CB8AC3E}">
        <p14:creationId xmlns:p14="http://schemas.microsoft.com/office/powerpoint/2010/main" val="86232742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pPr>
              <a:defRPr/>
            </a:pPr>
            <a:r>
              <a:rPr lang="en-US" sz="2824" dirty="0"/>
              <a:t>7 Phases of Business Continuity Plan NIST SP 800-34 Revision 1</a:t>
            </a:r>
          </a:p>
        </p:txBody>
      </p:sp>
      <p:sp>
        <p:nvSpPr>
          <p:cNvPr id="168963" name="Slide Number Placeholder 18"/>
          <p:cNvSpPr>
            <a:spLocks noGrp="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9F9F9"/>
              </a:buClr>
              <a:buSzPct val="65000"/>
              <a:buFont typeface="Wingdings 2" panose="05020102010507070707" pitchFamily="18" charset="2"/>
              <a:buChar char=""/>
              <a:defRPr sz="2047">
                <a:solidFill>
                  <a:schemeClr val="tx1"/>
                </a:solidFill>
                <a:latin typeface="Book Antiqua" panose="02040602050305030304" pitchFamily="18" charset="0"/>
              </a:defRPr>
            </a:lvl1pPr>
            <a:lvl2pPr marL="490596" indent="-188690">
              <a:spcBef>
                <a:spcPct val="20000"/>
              </a:spcBef>
              <a:buClr>
                <a:schemeClr val="tx1"/>
              </a:buClr>
              <a:buSzPct val="80000"/>
              <a:buFont typeface="Wingdings 2" panose="05020102010507070707" pitchFamily="18" charset="2"/>
              <a:buChar char=""/>
              <a:defRPr sz="1716">
                <a:solidFill>
                  <a:schemeClr val="tx1"/>
                </a:solidFill>
                <a:latin typeface="Book Antiqua" panose="02040602050305030304" pitchFamily="18" charset="0"/>
              </a:defRPr>
            </a:lvl2pPr>
            <a:lvl3pPr marL="754761" indent="-150952">
              <a:spcBef>
                <a:spcPct val="20000"/>
              </a:spcBef>
              <a:buClr>
                <a:schemeClr val="tx1"/>
              </a:buClr>
              <a:buSzPct val="95000"/>
              <a:buFont typeface="Wingdings" panose="05000000000000000000" pitchFamily="2" charset="2"/>
              <a:buChar char=""/>
              <a:defRPr sz="1585">
                <a:solidFill>
                  <a:schemeClr val="tx1"/>
                </a:solidFill>
                <a:latin typeface="Book Antiqua" panose="02040602050305030304" pitchFamily="18" charset="0"/>
              </a:defRPr>
            </a:lvl3pPr>
            <a:lvl4pPr marL="1056666" indent="-150952">
              <a:spcBef>
                <a:spcPct val="20000"/>
              </a:spcBef>
              <a:buClr>
                <a:schemeClr val="tx1"/>
              </a:buClr>
              <a:buSzPct val="100000"/>
              <a:buFont typeface="Wingdings 3" panose="05040102010807070707" pitchFamily="18" charset="2"/>
              <a:buChar char=""/>
              <a:defRPr sz="1453">
                <a:solidFill>
                  <a:schemeClr val="tx1"/>
                </a:solidFill>
                <a:latin typeface="Book Antiqua" panose="02040602050305030304" pitchFamily="18" charset="0"/>
              </a:defRPr>
            </a:lvl4pPr>
            <a:lvl5pPr marL="1358571" indent="-150952">
              <a:spcBef>
                <a:spcPct val="20000"/>
              </a:spcBef>
              <a:buClr>
                <a:schemeClr val="tx1"/>
              </a:buClr>
              <a:buFont typeface="Wingdings 2" panose="05020102010507070707" pitchFamily="18" charset="2"/>
              <a:buChar char=""/>
              <a:defRPr sz="1453">
                <a:solidFill>
                  <a:schemeClr val="tx1"/>
                </a:solidFill>
                <a:latin typeface="Book Antiqua" panose="02040602050305030304" pitchFamily="18" charset="0"/>
              </a:defRPr>
            </a:lvl5pPr>
            <a:lvl6pPr marL="166047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6pPr>
            <a:lvl7pPr marL="1962382"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7pPr>
            <a:lvl8pPr marL="226428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8pPr>
            <a:lvl9pPr marL="2566191"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9pPr>
          </a:lstStyle>
          <a:p>
            <a:pPr>
              <a:spcBef>
                <a:spcPct val="0"/>
              </a:spcBef>
              <a:buClrTx/>
              <a:buSzTx/>
              <a:buFontTx/>
              <a:buNone/>
            </a:pPr>
            <a:fld id="{3C7E56CE-FDC6-4DBD-AFA5-5884BD29F6D7}" type="slidenum">
              <a:rPr lang="en-US" altLang="en-US" sz="859">
                <a:solidFill>
                  <a:srgbClr val="BCBCBC"/>
                </a:solidFill>
                <a:latin typeface="Arial" panose="020B0604020202020204" pitchFamily="34" charset="0"/>
              </a:rPr>
              <a:pPr>
                <a:spcBef>
                  <a:spcPct val="0"/>
                </a:spcBef>
                <a:buClrTx/>
                <a:buSzTx/>
                <a:buFontTx/>
                <a:buNone/>
              </a:pPr>
              <a:t>308</a:t>
            </a:fld>
            <a:endParaRPr lang="en-US" altLang="en-US" sz="859">
              <a:solidFill>
                <a:srgbClr val="BCBCBC"/>
              </a:solidFill>
              <a:latin typeface="Arial" panose="020B0604020202020204" pitchFamily="34" charset="0"/>
            </a:endParaRPr>
          </a:p>
        </p:txBody>
      </p:sp>
      <p:grpSp>
        <p:nvGrpSpPr>
          <p:cNvPr id="2" name="Group 17"/>
          <p:cNvGrpSpPr>
            <a:grpSpLocks/>
          </p:cNvGrpSpPr>
          <p:nvPr/>
        </p:nvGrpSpPr>
        <p:grpSpPr bwMode="auto">
          <a:xfrm>
            <a:off x="2417322" y="1934452"/>
            <a:ext cx="7048544" cy="4178133"/>
            <a:chOff x="495299" y="990600"/>
            <a:chExt cx="5721833" cy="5257800"/>
          </a:xfrm>
        </p:grpSpPr>
        <p:grpSp>
          <p:nvGrpSpPr>
            <p:cNvPr id="3" name="Group 30"/>
            <p:cNvGrpSpPr/>
            <p:nvPr/>
          </p:nvGrpSpPr>
          <p:grpSpPr>
            <a:xfrm>
              <a:off x="495299" y="990600"/>
              <a:ext cx="5721833" cy="5257800"/>
              <a:chOff x="495299" y="990600"/>
              <a:chExt cx="5721833" cy="5257800"/>
            </a:xfrm>
            <a:gradFill>
              <a:gsLst>
                <a:gs pos="0">
                  <a:srgbClr val="8488C4"/>
                </a:gs>
                <a:gs pos="53000">
                  <a:srgbClr val="D4DEFF"/>
                </a:gs>
                <a:gs pos="83000">
                  <a:srgbClr val="D4DEFF"/>
                </a:gs>
                <a:gs pos="100000">
                  <a:srgbClr val="96AB94"/>
                </a:gs>
              </a:gsLst>
              <a:lin ang="5400000" scaled="0"/>
            </a:gradFill>
          </p:grpSpPr>
          <p:sp>
            <p:nvSpPr>
              <p:cNvPr id="7197" name="AutoShape 4"/>
              <p:cNvSpPr>
                <a:spLocks noChangeArrowheads="1"/>
              </p:cNvSpPr>
              <p:nvPr/>
            </p:nvSpPr>
            <p:spPr bwMode="auto">
              <a:xfrm>
                <a:off x="609600" y="990600"/>
                <a:ext cx="2209800" cy="914400"/>
              </a:xfrm>
              <a:prstGeom prst="roundRect">
                <a:avLst>
                  <a:gd name="adj" fmla="val 16667"/>
                </a:avLst>
              </a:prstGeom>
              <a:grpFill/>
              <a:ln w="9525">
                <a:solidFill>
                  <a:schemeClr val="tx1"/>
                </a:solidFill>
                <a:round/>
                <a:headEnd/>
                <a:tailEnd/>
              </a:ln>
              <a:scene3d>
                <a:camera prst="orthographicFront"/>
                <a:lightRig rig="threePt" dir="t"/>
              </a:scene3d>
              <a:sp3d>
                <a:bevelT/>
              </a:sp3d>
            </p:spPr>
            <p:txBody>
              <a:bodyPr wrap="none" anchor="ctr"/>
              <a:lstStyle/>
              <a:p>
                <a:pPr defTabSz="300826">
                  <a:defRPr/>
                </a:pPr>
                <a:r>
                  <a:rPr lang="en-US" sz="2117" dirty="0"/>
                  <a:t>BCP Policy</a:t>
                </a:r>
              </a:p>
            </p:txBody>
          </p:sp>
          <p:sp>
            <p:nvSpPr>
              <p:cNvPr id="7195" name="AutoShape 7"/>
              <p:cNvSpPr>
                <a:spLocks noChangeArrowheads="1"/>
              </p:cNvSpPr>
              <p:nvPr/>
            </p:nvSpPr>
            <p:spPr bwMode="auto">
              <a:xfrm>
                <a:off x="495299" y="2406162"/>
                <a:ext cx="2475367" cy="914400"/>
              </a:xfrm>
              <a:prstGeom prst="roundRect">
                <a:avLst>
                  <a:gd name="adj" fmla="val 16667"/>
                </a:avLst>
              </a:prstGeom>
              <a:grpFill/>
              <a:ln w="9525">
                <a:solidFill>
                  <a:schemeClr val="tx1"/>
                </a:solidFill>
                <a:round/>
                <a:headEnd/>
                <a:tailEnd/>
              </a:ln>
              <a:scene3d>
                <a:camera prst="orthographicFront"/>
                <a:lightRig rig="threePt" dir="t"/>
              </a:scene3d>
              <a:sp3d>
                <a:bevelT/>
              </a:sp3d>
            </p:spPr>
            <p:txBody>
              <a:bodyPr wrap="none" anchor="ctr"/>
              <a:lstStyle/>
              <a:p>
                <a:pPr defTabSz="300826">
                  <a:defRPr/>
                </a:pPr>
                <a:r>
                  <a:rPr lang="en-US" sz="1765" dirty="0"/>
                  <a:t>Business Impact Analysis</a:t>
                </a:r>
              </a:p>
            </p:txBody>
          </p:sp>
          <p:sp>
            <p:nvSpPr>
              <p:cNvPr id="7193" name="AutoShape 10"/>
              <p:cNvSpPr>
                <a:spLocks noChangeArrowheads="1"/>
              </p:cNvSpPr>
              <p:nvPr/>
            </p:nvSpPr>
            <p:spPr bwMode="auto">
              <a:xfrm>
                <a:off x="571499" y="3886201"/>
                <a:ext cx="2209800" cy="914400"/>
              </a:xfrm>
              <a:prstGeom prst="roundRect">
                <a:avLst>
                  <a:gd name="adj" fmla="val 16667"/>
                </a:avLst>
              </a:prstGeom>
              <a:grpFill/>
              <a:ln w="9525">
                <a:solidFill>
                  <a:schemeClr val="tx1"/>
                </a:solidFill>
                <a:round/>
                <a:headEnd/>
                <a:tailEnd/>
              </a:ln>
              <a:scene3d>
                <a:camera prst="orthographicFront"/>
                <a:lightRig rig="threePt" dir="t"/>
              </a:scene3d>
              <a:sp3d>
                <a:bevelT/>
              </a:sp3d>
            </p:spPr>
            <p:txBody>
              <a:bodyPr wrap="square" anchor="ctr"/>
              <a:lstStyle/>
              <a:p>
                <a:pPr defTabSz="300826">
                  <a:defRPr/>
                </a:pPr>
                <a:r>
                  <a:rPr lang="en-US" sz="2400" dirty="0"/>
                  <a:t>Develop on IS Contingency Plan</a:t>
                </a:r>
                <a:endParaRPr lang="en-US" sz="1067" dirty="0"/>
              </a:p>
            </p:txBody>
          </p:sp>
          <p:sp>
            <p:nvSpPr>
              <p:cNvPr id="7191" name="AutoShape 13"/>
              <p:cNvSpPr>
                <a:spLocks noChangeArrowheads="1"/>
              </p:cNvSpPr>
              <p:nvPr/>
            </p:nvSpPr>
            <p:spPr bwMode="auto">
              <a:xfrm>
                <a:off x="609600" y="5334000"/>
                <a:ext cx="2209800" cy="914400"/>
              </a:xfrm>
              <a:prstGeom prst="roundRect">
                <a:avLst>
                  <a:gd name="adj" fmla="val 16667"/>
                </a:avLst>
              </a:prstGeom>
              <a:grpFill/>
              <a:ln w="9525">
                <a:solidFill>
                  <a:schemeClr val="tx1"/>
                </a:solidFill>
                <a:round/>
                <a:headEnd/>
                <a:tailEnd/>
              </a:ln>
              <a:scene3d>
                <a:camera prst="orthographicFront"/>
                <a:lightRig rig="threePt" dir="t"/>
              </a:scene3d>
              <a:sp3d>
                <a:bevelT/>
              </a:sp3d>
            </p:spPr>
            <p:txBody>
              <a:bodyPr wrap="square" anchor="ctr"/>
              <a:lstStyle/>
              <a:p>
                <a:pPr defTabSz="300826">
                  <a:defRPr/>
                </a:pPr>
                <a:r>
                  <a:rPr lang="en-US" sz="2400" dirty="0"/>
                  <a:t>Testing, Training and Exercises</a:t>
                </a:r>
                <a:endParaRPr lang="en-US" sz="1067" dirty="0"/>
              </a:p>
            </p:txBody>
          </p:sp>
          <p:sp>
            <p:nvSpPr>
              <p:cNvPr id="7189" name="AutoShape 16"/>
              <p:cNvSpPr>
                <a:spLocks noChangeArrowheads="1"/>
              </p:cNvSpPr>
              <p:nvPr/>
            </p:nvSpPr>
            <p:spPr bwMode="auto">
              <a:xfrm>
                <a:off x="3657599" y="2438400"/>
                <a:ext cx="2559533" cy="914400"/>
              </a:xfrm>
              <a:prstGeom prst="roundRect">
                <a:avLst>
                  <a:gd name="adj" fmla="val 16667"/>
                </a:avLst>
              </a:prstGeom>
              <a:grpFill/>
              <a:ln w="9525">
                <a:solidFill>
                  <a:schemeClr val="tx1"/>
                </a:solidFill>
                <a:round/>
                <a:headEnd/>
                <a:tailEnd/>
              </a:ln>
              <a:scene3d>
                <a:camera prst="orthographicFront"/>
                <a:lightRig rig="threePt" dir="t"/>
              </a:scene3d>
              <a:sp3d>
                <a:bevelT/>
              </a:sp3d>
            </p:spPr>
            <p:txBody>
              <a:bodyPr wrap="none" anchor="ctr"/>
              <a:lstStyle/>
              <a:p>
                <a:pPr defTabSz="300826">
                  <a:defRPr/>
                </a:pPr>
                <a:r>
                  <a:rPr lang="en-US" sz="2400" dirty="0"/>
                  <a:t>ID Preventative Controls</a:t>
                </a:r>
              </a:p>
            </p:txBody>
          </p:sp>
          <p:sp>
            <p:nvSpPr>
              <p:cNvPr id="7187" name="AutoShape 19"/>
              <p:cNvSpPr>
                <a:spLocks noChangeArrowheads="1"/>
              </p:cNvSpPr>
              <p:nvPr/>
            </p:nvSpPr>
            <p:spPr bwMode="auto">
              <a:xfrm>
                <a:off x="3581399" y="3810000"/>
                <a:ext cx="2286000" cy="914400"/>
              </a:xfrm>
              <a:prstGeom prst="roundRect">
                <a:avLst>
                  <a:gd name="adj" fmla="val 16667"/>
                </a:avLst>
              </a:prstGeom>
              <a:grpFill/>
              <a:ln w="9525">
                <a:solidFill>
                  <a:schemeClr val="tx1"/>
                </a:solidFill>
                <a:round/>
                <a:headEnd/>
                <a:tailEnd/>
              </a:ln>
              <a:scene3d>
                <a:camera prst="orthographicFront"/>
                <a:lightRig rig="threePt" dir="t"/>
              </a:scene3d>
              <a:sp3d>
                <a:bevelT/>
              </a:sp3d>
            </p:spPr>
            <p:txBody>
              <a:bodyPr wrap="square" anchor="ctr"/>
              <a:lstStyle/>
              <a:p>
                <a:pPr defTabSz="300826">
                  <a:defRPr/>
                </a:pPr>
                <a:r>
                  <a:rPr lang="en-US" sz="2400" dirty="0"/>
                  <a:t>Create Contingency Strategies</a:t>
                </a:r>
              </a:p>
            </p:txBody>
          </p:sp>
          <p:sp>
            <p:nvSpPr>
              <p:cNvPr id="7185" name="AutoShape 22"/>
              <p:cNvSpPr>
                <a:spLocks noChangeArrowheads="1"/>
              </p:cNvSpPr>
              <p:nvPr/>
            </p:nvSpPr>
            <p:spPr bwMode="auto">
              <a:xfrm>
                <a:off x="3619498" y="5229956"/>
                <a:ext cx="2209800" cy="914400"/>
              </a:xfrm>
              <a:prstGeom prst="roundRect">
                <a:avLst>
                  <a:gd name="adj" fmla="val 16667"/>
                </a:avLst>
              </a:prstGeom>
              <a:grpFill/>
              <a:ln w="9525">
                <a:solidFill>
                  <a:schemeClr val="tx1"/>
                </a:solidFill>
                <a:round/>
                <a:headEnd/>
                <a:tailEnd/>
              </a:ln>
              <a:scene3d>
                <a:camera prst="orthographicFront"/>
                <a:lightRig rig="threePt" dir="t"/>
              </a:scene3d>
              <a:sp3d>
                <a:bevelT/>
              </a:sp3d>
            </p:spPr>
            <p:txBody>
              <a:bodyPr wrap="none" anchor="ctr"/>
              <a:lstStyle/>
              <a:p>
                <a:pPr defTabSz="300826">
                  <a:defRPr/>
                </a:pPr>
                <a:r>
                  <a:rPr lang="en-US" sz="2117" dirty="0"/>
                  <a:t>Maintenance</a:t>
                </a:r>
              </a:p>
            </p:txBody>
          </p:sp>
        </p:grpSp>
        <p:sp>
          <p:nvSpPr>
            <p:cNvPr id="168966" name="Line 24"/>
            <p:cNvSpPr>
              <a:spLocks noChangeShapeType="1"/>
            </p:cNvSpPr>
            <p:nvPr/>
          </p:nvSpPr>
          <p:spPr bwMode="auto">
            <a:xfrm>
              <a:off x="1600200" y="1905000"/>
              <a:ext cx="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188"/>
            </a:p>
          </p:txBody>
        </p:sp>
        <p:sp>
          <p:nvSpPr>
            <p:cNvPr id="168967" name="Line 25"/>
            <p:cNvSpPr>
              <a:spLocks noChangeShapeType="1"/>
            </p:cNvSpPr>
            <p:nvPr/>
          </p:nvSpPr>
          <p:spPr bwMode="auto">
            <a:xfrm>
              <a:off x="2819400" y="2895600"/>
              <a:ext cx="838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188"/>
            </a:p>
          </p:txBody>
        </p:sp>
        <p:sp>
          <p:nvSpPr>
            <p:cNvPr id="168968" name="Line 26"/>
            <p:cNvSpPr>
              <a:spLocks noChangeShapeType="1"/>
            </p:cNvSpPr>
            <p:nvPr/>
          </p:nvSpPr>
          <p:spPr bwMode="auto">
            <a:xfrm>
              <a:off x="4724400" y="3352800"/>
              <a:ext cx="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188"/>
            </a:p>
          </p:txBody>
        </p:sp>
        <p:sp>
          <p:nvSpPr>
            <p:cNvPr id="168969" name="Line 27"/>
            <p:cNvSpPr>
              <a:spLocks noChangeShapeType="1"/>
            </p:cNvSpPr>
            <p:nvPr/>
          </p:nvSpPr>
          <p:spPr bwMode="auto">
            <a:xfrm flipH="1" flipV="1">
              <a:off x="2768065" y="4832838"/>
              <a:ext cx="872691" cy="60666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188"/>
            </a:p>
          </p:txBody>
        </p:sp>
        <p:sp>
          <p:nvSpPr>
            <p:cNvPr id="168970" name="Line 28"/>
            <p:cNvSpPr>
              <a:spLocks noChangeShapeType="1"/>
            </p:cNvSpPr>
            <p:nvPr/>
          </p:nvSpPr>
          <p:spPr bwMode="auto">
            <a:xfrm>
              <a:off x="1676400" y="4800600"/>
              <a:ext cx="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188"/>
            </a:p>
          </p:txBody>
        </p:sp>
        <p:sp>
          <p:nvSpPr>
            <p:cNvPr id="168971" name="Line 29"/>
            <p:cNvSpPr>
              <a:spLocks noChangeShapeType="1"/>
            </p:cNvSpPr>
            <p:nvPr/>
          </p:nvSpPr>
          <p:spPr bwMode="auto">
            <a:xfrm>
              <a:off x="2823411" y="5945065"/>
              <a:ext cx="83017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188"/>
            </a:p>
          </p:txBody>
        </p:sp>
        <p:sp>
          <p:nvSpPr>
            <p:cNvPr id="168972" name="Line 27"/>
            <p:cNvSpPr>
              <a:spLocks noChangeShapeType="1"/>
            </p:cNvSpPr>
            <p:nvPr/>
          </p:nvSpPr>
          <p:spPr bwMode="auto">
            <a:xfrm flipH="1" flipV="1">
              <a:off x="2823411" y="4327281"/>
              <a:ext cx="77483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188"/>
            </a:p>
          </p:txBody>
        </p:sp>
      </p:grpSp>
    </p:spTree>
    <p:extLst>
      <p:ext uri="{BB962C8B-B14F-4D97-AF65-F5344CB8AC3E}">
        <p14:creationId xmlns:p14="http://schemas.microsoft.com/office/powerpoint/2010/main" val="245095562"/>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7DE2E-261F-4B3F-92E4-FBAE0450E43F}"/>
              </a:ext>
            </a:extLst>
          </p:cNvPr>
          <p:cNvSpPr>
            <a:spLocks noGrp="1"/>
          </p:cNvSpPr>
          <p:nvPr>
            <p:ph type="title"/>
          </p:nvPr>
        </p:nvSpPr>
        <p:spPr/>
        <p:txBody>
          <a:bodyPr/>
          <a:lstStyle/>
          <a:p>
            <a:r>
              <a:rPr lang="en-US" dirty="0"/>
              <a:t>NIST SP 800-34 revision 1</a:t>
            </a:r>
          </a:p>
        </p:txBody>
      </p:sp>
      <p:sp>
        <p:nvSpPr>
          <p:cNvPr id="3" name="Slide Number Placeholder 2">
            <a:extLst>
              <a:ext uri="{FF2B5EF4-FFF2-40B4-BE49-F238E27FC236}">
                <a16:creationId xmlns:a16="http://schemas.microsoft.com/office/drawing/2014/main" id="{6E75337D-7E99-4B17-B589-7A10F6164673}"/>
              </a:ext>
            </a:extLst>
          </p:cNvPr>
          <p:cNvSpPr>
            <a:spLocks noGrp="1"/>
          </p:cNvSpPr>
          <p:nvPr>
            <p:ph type="sldNum" sz="quarter" idx="12"/>
          </p:nvPr>
        </p:nvSpPr>
        <p:spPr>
          <a:prstGeom prst="rect">
            <a:avLst/>
          </a:prstGeom>
        </p:spPr>
        <p:txBody>
          <a:bodyPr/>
          <a:lstStyle/>
          <a:p>
            <a:pPr>
              <a:defRPr/>
            </a:pPr>
            <a:fld id="{9861821A-181D-4317-92E0-2829451E9DB3}" type="slidenum">
              <a:rPr lang="en-US" altLang="en-US" smtClean="0"/>
              <a:pPr>
                <a:defRPr/>
              </a:pPr>
              <a:t>309</a:t>
            </a:fld>
            <a:endParaRPr lang="en-US" altLang="en-US"/>
          </a:p>
        </p:txBody>
      </p:sp>
      <p:pic>
        <p:nvPicPr>
          <p:cNvPr id="4" name="Picture 3">
            <a:extLst>
              <a:ext uri="{FF2B5EF4-FFF2-40B4-BE49-F238E27FC236}">
                <a16:creationId xmlns:a16="http://schemas.microsoft.com/office/drawing/2014/main" id="{A3A16BBB-AC13-4503-9CBC-0E5FCD059149}"/>
              </a:ext>
            </a:extLst>
          </p:cNvPr>
          <p:cNvPicPr>
            <a:picLocks noChangeAspect="1"/>
          </p:cNvPicPr>
          <p:nvPr/>
        </p:nvPicPr>
        <p:blipFill>
          <a:blip r:embed="rId3"/>
          <a:stretch>
            <a:fillRect/>
          </a:stretch>
        </p:blipFill>
        <p:spPr>
          <a:xfrm>
            <a:off x="2998974" y="1690688"/>
            <a:ext cx="6194052" cy="4798919"/>
          </a:xfrm>
          <a:prstGeom prst="rect">
            <a:avLst/>
          </a:prstGeom>
        </p:spPr>
      </p:pic>
    </p:spTree>
    <p:extLst>
      <p:ext uri="{BB962C8B-B14F-4D97-AF65-F5344CB8AC3E}">
        <p14:creationId xmlns:p14="http://schemas.microsoft.com/office/powerpoint/2010/main" val="2900717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116046-6177-4D18-831B-9876F597F50F}"/>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31</a:t>
            </a:fld>
            <a:endParaRPr lang="en"/>
          </a:p>
        </p:txBody>
      </p:sp>
      <p:pic>
        <p:nvPicPr>
          <p:cNvPr id="7" name="Picture 6">
            <a:extLst>
              <a:ext uri="{FF2B5EF4-FFF2-40B4-BE49-F238E27FC236}">
                <a16:creationId xmlns:a16="http://schemas.microsoft.com/office/drawing/2014/main" id="{BFDC68DE-8090-4F94-B10C-90C42FF38B70}"/>
              </a:ext>
            </a:extLst>
          </p:cNvPr>
          <p:cNvPicPr>
            <a:picLocks noChangeAspect="1"/>
          </p:cNvPicPr>
          <p:nvPr/>
        </p:nvPicPr>
        <p:blipFill>
          <a:blip r:embed="rId2"/>
          <a:stretch>
            <a:fillRect/>
          </a:stretch>
        </p:blipFill>
        <p:spPr>
          <a:xfrm>
            <a:off x="1383126" y="977861"/>
            <a:ext cx="10325565" cy="5657302"/>
          </a:xfrm>
          <a:prstGeom prst="rect">
            <a:avLst/>
          </a:prstGeom>
        </p:spPr>
      </p:pic>
    </p:spTree>
    <p:extLst>
      <p:ext uri="{BB962C8B-B14F-4D97-AF65-F5344CB8AC3E}">
        <p14:creationId xmlns:p14="http://schemas.microsoft.com/office/powerpoint/2010/main" val="54630037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C5850-B134-4BF4-823A-41E24764CE97}"/>
              </a:ext>
            </a:extLst>
          </p:cNvPr>
          <p:cNvSpPr>
            <a:spLocks noGrp="1"/>
          </p:cNvSpPr>
          <p:nvPr>
            <p:ph type="title"/>
          </p:nvPr>
        </p:nvSpPr>
        <p:spPr/>
        <p:txBody>
          <a:bodyPr/>
          <a:lstStyle/>
          <a:p>
            <a:r>
              <a:rPr lang="en-US" dirty="0"/>
              <a:t>Business Continuity Planning Processes</a:t>
            </a:r>
          </a:p>
        </p:txBody>
      </p:sp>
      <p:sp>
        <p:nvSpPr>
          <p:cNvPr id="5" name="Text Placeholder 4">
            <a:extLst>
              <a:ext uri="{FF2B5EF4-FFF2-40B4-BE49-F238E27FC236}">
                <a16:creationId xmlns:a16="http://schemas.microsoft.com/office/drawing/2014/main" id="{0DB18DBD-AB39-4D3B-90ED-31508CB01BD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834F204-DFD0-4DEE-A924-CDCF601DCC8C}"/>
              </a:ext>
            </a:extLst>
          </p:cNvPr>
          <p:cNvSpPr>
            <a:spLocks noGrp="1"/>
          </p:cNvSpPr>
          <p:nvPr>
            <p:ph type="sldNum" sz="quarter" idx="12"/>
          </p:nvPr>
        </p:nvSpPr>
        <p:spPr/>
        <p:txBody>
          <a:bodyPr/>
          <a:lstStyle/>
          <a:p>
            <a:fld id="{00000000-1234-1234-1234-123412341234}" type="slidenum">
              <a:rPr lang="en-US" smtClean="0"/>
              <a:pPr/>
              <a:t>310</a:t>
            </a:fld>
            <a:endParaRPr lang="en-US"/>
          </a:p>
        </p:txBody>
      </p:sp>
      <p:sp>
        <p:nvSpPr>
          <p:cNvPr id="3" name="TextBox 2">
            <a:extLst>
              <a:ext uri="{FF2B5EF4-FFF2-40B4-BE49-F238E27FC236}">
                <a16:creationId xmlns:a16="http://schemas.microsoft.com/office/drawing/2014/main" id="{14429F89-90AE-4952-A1E7-D650DFD01ACF}"/>
              </a:ext>
            </a:extLst>
          </p:cNvPr>
          <p:cNvSpPr txBox="1"/>
          <p:nvPr/>
        </p:nvSpPr>
        <p:spPr>
          <a:xfrm>
            <a:off x="5752334" y="5781323"/>
            <a:ext cx="6267833" cy="543867"/>
          </a:xfrm>
          <a:prstGeom prst="rect">
            <a:avLst/>
          </a:prstGeom>
          <a:noFill/>
        </p:spPr>
        <p:txBody>
          <a:bodyPr wrap="square" rtlCol="0">
            <a:spAutoFit/>
          </a:bodyPr>
          <a:lstStyle/>
          <a:p>
            <a:r>
              <a:rPr lang="en-US" sz="1467" dirty="0">
                <a:solidFill>
                  <a:schemeClr val="bg1"/>
                </a:solidFill>
              </a:rPr>
              <a:t>University of California, “Responding to Computer Security Incidents”</a:t>
            </a:r>
          </a:p>
          <a:p>
            <a:r>
              <a:rPr lang="en-US" sz="1467" dirty="0">
                <a:solidFill>
                  <a:schemeClr val="bg1"/>
                </a:solidFill>
              </a:rPr>
              <a:t>ISACA CISM Study Guide 2015 p. 234 </a:t>
            </a:r>
          </a:p>
        </p:txBody>
      </p:sp>
    </p:spTree>
    <p:extLst>
      <p:ext uri="{BB962C8B-B14F-4D97-AF65-F5344CB8AC3E}">
        <p14:creationId xmlns:p14="http://schemas.microsoft.com/office/powerpoint/2010/main" val="287802485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43855-FD0E-440B-B3CA-B1F1DADA5E54}"/>
              </a:ext>
            </a:extLst>
          </p:cNvPr>
          <p:cNvSpPr>
            <a:spLocks noGrp="1"/>
          </p:cNvSpPr>
          <p:nvPr>
            <p:ph type="title"/>
          </p:nvPr>
        </p:nvSpPr>
        <p:spPr/>
        <p:txBody>
          <a:bodyPr>
            <a:normAutofit/>
          </a:bodyPr>
          <a:lstStyle/>
          <a:p>
            <a:r>
              <a:rPr lang="en-US" sz="2824" dirty="0"/>
              <a:t>Business Continuity Planning  Processes</a:t>
            </a:r>
          </a:p>
        </p:txBody>
      </p:sp>
      <p:sp>
        <p:nvSpPr>
          <p:cNvPr id="5" name="Content Placeholder 4">
            <a:extLst>
              <a:ext uri="{FF2B5EF4-FFF2-40B4-BE49-F238E27FC236}">
                <a16:creationId xmlns:a16="http://schemas.microsoft.com/office/drawing/2014/main" id="{76AFF891-45B8-4E8C-AE06-9A85AE0376F2}"/>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6AD9F001-1537-4202-BE13-892F47BEB1BB}"/>
              </a:ext>
            </a:extLst>
          </p:cNvPr>
          <p:cNvSpPr>
            <a:spLocks noGrp="1"/>
          </p:cNvSpPr>
          <p:nvPr>
            <p:ph type="sldNum" sz="quarter" idx="12"/>
          </p:nvPr>
        </p:nvSpPr>
        <p:spPr>
          <a:prstGeom prst="rect">
            <a:avLst/>
          </a:prstGeom>
        </p:spPr>
        <p:txBody>
          <a:bodyPr/>
          <a:lstStyle/>
          <a:p>
            <a:pPr>
              <a:defRPr/>
            </a:pPr>
            <a:fld id="{9861821A-181D-4317-92E0-2829451E9DB3}" type="slidenum">
              <a:rPr lang="en-US" altLang="en-US"/>
              <a:pPr>
                <a:defRPr/>
              </a:pPr>
              <a:t>311</a:t>
            </a:fld>
            <a:endParaRPr lang="en-US" altLang="en-US" dirty="0"/>
          </a:p>
        </p:txBody>
      </p:sp>
      <p:sp>
        <p:nvSpPr>
          <p:cNvPr id="4" name="Rectangle 3">
            <a:extLst>
              <a:ext uri="{FF2B5EF4-FFF2-40B4-BE49-F238E27FC236}">
                <a16:creationId xmlns:a16="http://schemas.microsoft.com/office/drawing/2014/main" id="{74E9D057-7519-414B-AED6-E64D80B0715C}"/>
              </a:ext>
            </a:extLst>
          </p:cNvPr>
          <p:cNvSpPr/>
          <p:nvPr/>
        </p:nvSpPr>
        <p:spPr>
          <a:xfrm>
            <a:off x="1635427" y="2380788"/>
            <a:ext cx="5715000" cy="1613262"/>
          </a:xfrm>
          <a:prstGeom prst="rect">
            <a:avLst/>
          </a:prstGeom>
        </p:spPr>
        <p:txBody>
          <a:bodyPr wrap="square">
            <a:spAutoFit/>
          </a:bodyPr>
          <a:lstStyle/>
          <a:p>
            <a:pPr marL="453851" indent="-453851">
              <a:buFont typeface="+mj-lt"/>
              <a:buAutoNum type="arabicPeriod"/>
            </a:pPr>
            <a:r>
              <a:rPr lang="en-US" sz="2471" dirty="0">
                <a:latin typeface="Georgia" panose="02040502050405020303" pitchFamily="18" charset="0"/>
              </a:rPr>
              <a:t>Project scope and planning</a:t>
            </a:r>
          </a:p>
          <a:p>
            <a:pPr marL="453851" indent="-453851">
              <a:buFont typeface="+mj-lt"/>
              <a:buAutoNum type="arabicPeriod"/>
            </a:pPr>
            <a:r>
              <a:rPr lang="en-US" sz="2471" dirty="0">
                <a:latin typeface="Georgia" panose="02040502050405020303" pitchFamily="18" charset="0"/>
              </a:rPr>
              <a:t>Business impact assessment</a:t>
            </a:r>
          </a:p>
          <a:p>
            <a:pPr marL="453851" indent="-453851">
              <a:buFont typeface="+mj-lt"/>
              <a:buAutoNum type="arabicPeriod"/>
            </a:pPr>
            <a:r>
              <a:rPr lang="en-US" sz="2471" dirty="0">
                <a:latin typeface="Georgia" panose="02040502050405020303" pitchFamily="18" charset="0"/>
              </a:rPr>
              <a:t>Continuity planning</a:t>
            </a:r>
          </a:p>
          <a:p>
            <a:pPr marL="453851" indent="-453851">
              <a:buFont typeface="+mj-lt"/>
              <a:buAutoNum type="arabicPeriod"/>
            </a:pPr>
            <a:r>
              <a:rPr lang="en-US" sz="2471" dirty="0">
                <a:latin typeface="Georgia" panose="02040502050405020303" pitchFamily="18" charset="0"/>
              </a:rPr>
              <a:t>Approval and implementation</a:t>
            </a:r>
          </a:p>
        </p:txBody>
      </p:sp>
    </p:spTree>
    <p:extLst>
      <p:ext uri="{BB962C8B-B14F-4D97-AF65-F5344CB8AC3E}">
        <p14:creationId xmlns:p14="http://schemas.microsoft.com/office/powerpoint/2010/main" val="304570272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1159F-8844-4B5A-B39B-5969973F8E37}"/>
              </a:ext>
            </a:extLst>
          </p:cNvPr>
          <p:cNvSpPr>
            <a:spLocks noGrp="1"/>
          </p:cNvSpPr>
          <p:nvPr>
            <p:ph type="title"/>
          </p:nvPr>
        </p:nvSpPr>
        <p:spPr/>
        <p:txBody>
          <a:bodyPr>
            <a:normAutofit/>
          </a:bodyPr>
          <a:lstStyle/>
          <a:p>
            <a:r>
              <a:rPr lang="en-US" dirty="0"/>
              <a:t>Step 1:  Project Scope and Planning</a:t>
            </a:r>
          </a:p>
        </p:txBody>
      </p:sp>
      <p:sp>
        <p:nvSpPr>
          <p:cNvPr id="5" name="Content Placeholder 4">
            <a:extLst>
              <a:ext uri="{FF2B5EF4-FFF2-40B4-BE49-F238E27FC236}">
                <a16:creationId xmlns:a16="http://schemas.microsoft.com/office/drawing/2014/main" id="{672F4359-F858-4C64-AA04-0185196FB3A7}"/>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1DD04FEF-75A8-4DCB-8938-9145774B4070}"/>
              </a:ext>
            </a:extLst>
          </p:cNvPr>
          <p:cNvSpPr>
            <a:spLocks noGrp="1"/>
          </p:cNvSpPr>
          <p:nvPr>
            <p:ph type="sldNum" sz="quarter" idx="12"/>
          </p:nvPr>
        </p:nvSpPr>
        <p:spPr>
          <a:prstGeom prst="rect">
            <a:avLst/>
          </a:prstGeom>
        </p:spPr>
        <p:txBody>
          <a:bodyPr/>
          <a:lstStyle/>
          <a:p>
            <a:pPr>
              <a:defRPr/>
            </a:pPr>
            <a:fld id="{9861821A-181D-4317-92E0-2829451E9DB3}" type="slidenum">
              <a:rPr lang="en-US" altLang="en-US"/>
              <a:pPr>
                <a:defRPr/>
              </a:pPr>
              <a:t>312</a:t>
            </a:fld>
            <a:endParaRPr lang="en-US" altLang="en-US" dirty="0"/>
          </a:p>
        </p:txBody>
      </p:sp>
      <p:sp>
        <p:nvSpPr>
          <p:cNvPr id="4" name="Rectangle 3">
            <a:extLst>
              <a:ext uri="{FF2B5EF4-FFF2-40B4-BE49-F238E27FC236}">
                <a16:creationId xmlns:a16="http://schemas.microsoft.com/office/drawing/2014/main" id="{E23FB155-85B4-4F8B-8EF6-14FDA5999720}"/>
              </a:ext>
            </a:extLst>
          </p:cNvPr>
          <p:cNvSpPr/>
          <p:nvPr/>
        </p:nvSpPr>
        <p:spPr>
          <a:xfrm>
            <a:off x="2070186" y="1997916"/>
            <a:ext cx="7387580" cy="3350276"/>
          </a:xfrm>
          <a:prstGeom prst="rect">
            <a:avLst/>
          </a:prstGeom>
        </p:spPr>
        <p:txBody>
          <a:bodyPr wrap="square">
            <a:spAutoFit/>
          </a:bodyPr>
          <a:lstStyle/>
          <a:p>
            <a:pPr marL="302567" indent="-302567">
              <a:buFont typeface="Arial" panose="020B0604020202020204" pitchFamily="34" charset="0"/>
              <a:buChar char="•"/>
            </a:pPr>
            <a:r>
              <a:rPr lang="en-US" sz="2117" dirty="0">
                <a:latin typeface="Georgia" panose="02040502050405020303" pitchFamily="18" charset="0"/>
              </a:rPr>
              <a:t>Acquire BCP Policy Statement from Senior Management</a:t>
            </a:r>
          </a:p>
          <a:p>
            <a:pPr marL="302567" indent="-302567">
              <a:buFont typeface="Arial" panose="020B0604020202020204" pitchFamily="34" charset="0"/>
              <a:buChar char="•"/>
            </a:pPr>
            <a:r>
              <a:rPr lang="en-US" sz="2117" dirty="0">
                <a:latin typeface="Georgia" panose="02040502050405020303" pitchFamily="18" charset="0"/>
              </a:rPr>
              <a:t>Business Organization Analysis:  Structured analysis of the business organizational assets.    </a:t>
            </a:r>
            <a:r>
              <a:rPr lang="en-US" sz="2117" b="1" dirty="0">
                <a:latin typeface="Georgia" panose="02040502050405020303" pitchFamily="18" charset="0"/>
              </a:rPr>
              <a:t>FIRST</a:t>
            </a:r>
          </a:p>
          <a:p>
            <a:pPr marL="302567" indent="-302567">
              <a:buFont typeface="Arial" panose="020B0604020202020204" pitchFamily="34" charset="0"/>
              <a:buChar char="•"/>
            </a:pPr>
            <a:r>
              <a:rPr lang="en-US" sz="2117" dirty="0">
                <a:latin typeface="Georgia" panose="02040502050405020303" pitchFamily="18" charset="0"/>
              </a:rPr>
              <a:t>BCP Team Creation, including Project Manager.  Should be cross-functional team, including representation of senior management</a:t>
            </a:r>
          </a:p>
          <a:p>
            <a:pPr marL="252139" indent="-252139">
              <a:buFont typeface="Arial" panose="020B0604020202020204" pitchFamily="34" charset="0"/>
              <a:buChar char="•"/>
            </a:pPr>
            <a:r>
              <a:rPr lang="en-US" sz="2117" dirty="0">
                <a:latin typeface="Georgia" panose="02040502050405020303" pitchFamily="18" charset="0"/>
              </a:rPr>
              <a:t>An assessment of the resources available and commitment to support the BCP Process from Senior Management</a:t>
            </a:r>
          </a:p>
          <a:p>
            <a:pPr marL="252139" indent="-252139">
              <a:buFont typeface="Arial" panose="020B0604020202020204" pitchFamily="34" charset="0"/>
              <a:buChar char="•"/>
            </a:pPr>
            <a:r>
              <a:rPr lang="en-US" sz="2117" dirty="0">
                <a:latin typeface="Georgia" panose="02040502050405020303" pitchFamily="18" charset="0"/>
              </a:rPr>
              <a:t>An analysis of the legal and regulatory landscape that governs an organization’s response to a catastrophic event</a:t>
            </a:r>
          </a:p>
        </p:txBody>
      </p:sp>
    </p:spTree>
    <p:extLst>
      <p:ext uri="{BB962C8B-B14F-4D97-AF65-F5344CB8AC3E}">
        <p14:creationId xmlns:p14="http://schemas.microsoft.com/office/powerpoint/2010/main" val="257254640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8D9AB-BAA3-4B4E-BD6F-CB854FF98047}"/>
              </a:ext>
            </a:extLst>
          </p:cNvPr>
          <p:cNvSpPr>
            <a:spLocks noGrp="1"/>
          </p:cNvSpPr>
          <p:nvPr>
            <p:ph type="title"/>
          </p:nvPr>
        </p:nvSpPr>
        <p:spPr/>
        <p:txBody>
          <a:bodyPr>
            <a:normAutofit/>
          </a:bodyPr>
          <a:lstStyle/>
          <a:p>
            <a:r>
              <a:rPr lang="en-US" dirty="0"/>
              <a:t>Step 1:  Project Initiation </a:t>
            </a:r>
          </a:p>
        </p:txBody>
      </p:sp>
      <p:sp>
        <p:nvSpPr>
          <p:cNvPr id="3" name="Slide Number Placeholder 2">
            <a:extLst>
              <a:ext uri="{FF2B5EF4-FFF2-40B4-BE49-F238E27FC236}">
                <a16:creationId xmlns:a16="http://schemas.microsoft.com/office/drawing/2014/main" id="{269C0F48-C728-4E82-A301-EE534220E7D8}"/>
              </a:ext>
            </a:extLst>
          </p:cNvPr>
          <p:cNvSpPr>
            <a:spLocks noGrp="1"/>
          </p:cNvSpPr>
          <p:nvPr>
            <p:ph type="sldNum" sz="quarter" idx="12"/>
          </p:nvPr>
        </p:nvSpPr>
        <p:spPr>
          <a:prstGeom prst="rect">
            <a:avLst/>
          </a:prstGeom>
        </p:spPr>
        <p:txBody>
          <a:bodyPr/>
          <a:lstStyle/>
          <a:p>
            <a:pPr>
              <a:defRPr/>
            </a:pPr>
            <a:fld id="{9861821A-181D-4317-92E0-2829451E9DB3}" type="slidenum">
              <a:rPr lang="en-US" altLang="en-US"/>
              <a:pPr>
                <a:defRPr/>
              </a:pPr>
              <a:t>313</a:t>
            </a:fld>
            <a:endParaRPr lang="en-US" altLang="en-US" dirty="0"/>
          </a:p>
        </p:txBody>
      </p:sp>
      <p:sp>
        <p:nvSpPr>
          <p:cNvPr id="4" name="Rectangle 3">
            <a:extLst>
              <a:ext uri="{FF2B5EF4-FFF2-40B4-BE49-F238E27FC236}">
                <a16:creationId xmlns:a16="http://schemas.microsoft.com/office/drawing/2014/main" id="{E845FDE7-7602-4AA1-8599-6BEB27B908AA}"/>
              </a:ext>
            </a:extLst>
          </p:cNvPr>
          <p:cNvSpPr/>
          <p:nvPr/>
        </p:nvSpPr>
        <p:spPr>
          <a:xfrm>
            <a:off x="1393747" y="2732870"/>
            <a:ext cx="7427108" cy="3416320"/>
          </a:xfrm>
          <a:prstGeom prst="rect">
            <a:avLst/>
          </a:prstGeom>
        </p:spPr>
        <p:txBody>
          <a:bodyPr wrap="square">
            <a:spAutoFit/>
          </a:bodyPr>
          <a:lstStyle/>
          <a:p>
            <a:pPr marL="252139" indent="-252139">
              <a:buFont typeface="Arial" panose="020B0604020202020204" pitchFamily="34" charset="0"/>
              <a:buChar char="•"/>
            </a:pPr>
            <a:r>
              <a:rPr lang="en-US" dirty="0">
                <a:latin typeface="Georgia" panose="02040502050405020303" pitchFamily="18" charset="0"/>
              </a:rPr>
              <a:t>Must have BCP Policy and commitment of support from SENIOR MANAGEMENT</a:t>
            </a:r>
          </a:p>
          <a:p>
            <a:pPr marL="252139" indent="-252139">
              <a:buFont typeface="Arial" panose="020B0604020202020204" pitchFamily="34" charset="0"/>
              <a:buChar char="•"/>
            </a:pPr>
            <a:r>
              <a:rPr lang="en-US" dirty="0">
                <a:latin typeface="Georgia" panose="02040502050405020303" pitchFamily="18" charset="0"/>
              </a:rPr>
              <a:t>Representatives from each of the organization’s departments responsible for the core services performed by the business </a:t>
            </a:r>
          </a:p>
          <a:p>
            <a:pPr marL="252139" indent="-252139">
              <a:buFont typeface="Arial" panose="020B0604020202020204" pitchFamily="34" charset="0"/>
              <a:buChar char="•"/>
            </a:pPr>
            <a:r>
              <a:rPr lang="en-US" dirty="0">
                <a:latin typeface="Georgia" panose="02040502050405020303" pitchFamily="18" charset="0"/>
              </a:rPr>
              <a:t>Representatives from the key support departments identified by the organizational analysis</a:t>
            </a:r>
          </a:p>
          <a:p>
            <a:pPr marL="252139" indent="-252139">
              <a:buFont typeface="Arial" panose="020B0604020202020204" pitchFamily="34" charset="0"/>
              <a:buChar char="•"/>
            </a:pPr>
            <a:r>
              <a:rPr lang="en-US" dirty="0">
                <a:latin typeface="Georgia" panose="02040502050405020303" pitchFamily="18" charset="0"/>
              </a:rPr>
              <a:t>IT representatives with technical expertise in areas covered by the BCP</a:t>
            </a:r>
          </a:p>
          <a:p>
            <a:pPr marL="252139" indent="-252139">
              <a:buFont typeface="Arial" panose="020B0604020202020204" pitchFamily="34" charset="0"/>
              <a:buChar char="•"/>
            </a:pPr>
            <a:r>
              <a:rPr lang="en-US" dirty="0">
                <a:latin typeface="Georgia" panose="02040502050405020303" pitchFamily="18" charset="0"/>
              </a:rPr>
              <a:t>Security representatives with knowledge of the BCP process</a:t>
            </a:r>
          </a:p>
          <a:p>
            <a:pPr marL="252139" indent="-252139">
              <a:buFont typeface="Arial" panose="020B0604020202020204" pitchFamily="34" charset="0"/>
              <a:buChar char="•"/>
            </a:pPr>
            <a:r>
              <a:rPr lang="en-US" dirty="0">
                <a:latin typeface="Georgia" panose="02040502050405020303" pitchFamily="18" charset="0"/>
              </a:rPr>
              <a:t>Legal representatives familiar with corporate legal, regulatory, and contractual responsibilities</a:t>
            </a:r>
          </a:p>
          <a:p>
            <a:pPr marL="252139" indent="-252139">
              <a:buFont typeface="Arial" panose="020B0604020202020204" pitchFamily="34" charset="0"/>
              <a:buChar char="•"/>
            </a:pPr>
            <a:r>
              <a:rPr lang="en-US" dirty="0">
                <a:latin typeface="Georgia" panose="02040502050405020303" pitchFamily="18" charset="0"/>
              </a:rPr>
              <a:t>Representatives from senior management</a:t>
            </a:r>
          </a:p>
        </p:txBody>
      </p:sp>
    </p:spTree>
    <p:extLst>
      <p:ext uri="{BB962C8B-B14F-4D97-AF65-F5344CB8AC3E}">
        <p14:creationId xmlns:p14="http://schemas.microsoft.com/office/powerpoint/2010/main" val="329616811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8D9AB-BAA3-4B4E-BD6F-CB854FF98047}"/>
              </a:ext>
            </a:extLst>
          </p:cNvPr>
          <p:cNvSpPr>
            <a:spLocks noGrp="1"/>
          </p:cNvSpPr>
          <p:nvPr>
            <p:ph type="title"/>
          </p:nvPr>
        </p:nvSpPr>
        <p:spPr/>
        <p:txBody>
          <a:bodyPr>
            <a:normAutofit fontScale="90000"/>
          </a:bodyPr>
          <a:lstStyle/>
          <a:p>
            <a:pPr algn="r"/>
            <a:r>
              <a:rPr lang="en-US" dirty="0"/>
              <a:t>Step 1:  Project Scope and Planning:   Legal and Regulatory Compliance</a:t>
            </a:r>
          </a:p>
        </p:txBody>
      </p:sp>
      <p:sp>
        <p:nvSpPr>
          <p:cNvPr id="3" name="Slide Number Placeholder 2">
            <a:extLst>
              <a:ext uri="{FF2B5EF4-FFF2-40B4-BE49-F238E27FC236}">
                <a16:creationId xmlns:a16="http://schemas.microsoft.com/office/drawing/2014/main" id="{269C0F48-C728-4E82-A301-EE534220E7D8}"/>
              </a:ext>
            </a:extLst>
          </p:cNvPr>
          <p:cNvSpPr>
            <a:spLocks noGrp="1"/>
          </p:cNvSpPr>
          <p:nvPr>
            <p:ph type="sldNum" sz="quarter" idx="12"/>
          </p:nvPr>
        </p:nvSpPr>
        <p:spPr>
          <a:prstGeom prst="rect">
            <a:avLst/>
          </a:prstGeom>
        </p:spPr>
        <p:txBody>
          <a:bodyPr/>
          <a:lstStyle/>
          <a:p>
            <a:pPr>
              <a:defRPr/>
            </a:pPr>
            <a:fld id="{9861821A-181D-4317-92E0-2829451E9DB3}" type="slidenum">
              <a:rPr lang="en-US" altLang="en-US" smtClean="0"/>
              <a:pPr>
                <a:defRPr/>
              </a:pPr>
              <a:t>314</a:t>
            </a:fld>
            <a:endParaRPr lang="en-US" altLang="en-US"/>
          </a:p>
        </p:txBody>
      </p:sp>
      <p:sp>
        <p:nvSpPr>
          <p:cNvPr id="4" name="Rectangle 3">
            <a:extLst>
              <a:ext uri="{FF2B5EF4-FFF2-40B4-BE49-F238E27FC236}">
                <a16:creationId xmlns:a16="http://schemas.microsoft.com/office/drawing/2014/main" id="{E845FDE7-7602-4AA1-8599-6BEB27B908AA}"/>
              </a:ext>
            </a:extLst>
          </p:cNvPr>
          <p:cNvSpPr/>
          <p:nvPr/>
        </p:nvSpPr>
        <p:spPr>
          <a:xfrm>
            <a:off x="2270835" y="2077932"/>
            <a:ext cx="7732059" cy="363946"/>
          </a:xfrm>
          <a:prstGeom prst="rect">
            <a:avLst/>
          </a:prstGeom>
        </p:spPr>
        <p:txBody>
          <a:bodyPr wrap="square">
            <a:spAutoFit/>
          </a:bodyPr>
          <a:lstStyle/>
          <a:p>
            <a:endParaRPr lang="en-US" sz="1765" dirty="0">
              <a:latin typeface="Georgia" panose="02040502050405020303" pitchFamily="18" charset="0"/>
            </a:endParaRPr>
          </a:p>
        </p:txBody>
      </p:sp>
      <p:sp>
        <p:nvSpPr>
          <p:cNvPr id="6" name="Rectangle 5">
            <a:extLst>
              <a:ext uri="{FF2B5EF4-FFF2-40B4-BE49-F238E27FC236}">
                <a16:creationId xmlns:a16="http://schemas.microsoft.com/office/drawing/2014/main" id="{371CE75E-0DA7-4439-B553-437CCD602271}"/>
              </a:ext>
            </a:extLst>
          </p:cNvPr>
          <p:cNvSpPr/>
          <p:nvPr/>
        </p:nvSpPr>
        <p:spPr>
          <a:xfrm>
            <a:off x="1325575" y="2430969"/>
            <a:ext cx="8458283" cy="2047099"/>
          </a:xfrm>
          <a:prstGeom prst="rect">
            <a:avLst/>
          </a:prstGeom>
        </p:spPr>
        <p:txBody>
          <a:bodyPr wrap="square">
            <a:spAutoFit/>
          </a:bodyPr>
          <a:lstStyle/>
          <a:p>
            <a:pPr marL="252139" indent="-252139">
              <a:buFont typeface="Arial" panose="020B0604020202020204" pitchFamily="34" charset="0"/>
              <a:buChar char="•"/>
            </a:pPr>
            <a:r>
              <a:rPr lang="en-US" sz="2117" dirty="0">
                <a:latin typeface="LiberationSerif"/>
              </a:rPr>
              <a:t>Senior management has the ultimate legal responsibility.  They may be:</a:t>
            </a:r>
          </a:p>
          <a:p>
            <a:pPr marL="252139" indent="-252139">
              <a:buFont typeface="Arial" panose="020B0604020202020204" pitchFamily="34" charset="0"/>
              <a:buChar char="•"/>
            </a:pPr>
            <a:r>
              <a:rPr lang="en-US" sz="2117" dirty="0">
                <a:latin typeface="LiberationSerif"/>
              </a:rPr>
              <a:t>Held responsible and liable under various laws and regulations</a:t>
            </a:r>
          </a:p>
          <a:p>
            <a:pPr marL="252139" indent="-252139">
              <a:buFont typeface="Arial" panose="020B0604020202020204" pitchFamily="34" charset="0"/>
              <a:buChar char="•"/>
            </a:pPr>
            <a:r>
              <a:rPr lang="en-US" sz="2117" dirty="0">
                <a:latin typeface="LiberationSerif"/>
              </a:rPr>
              <a:t>Sued by their stockholders if not managing with due diligence and due care</a:t>
            </a:r>
          </a:p>
          <a:p>
            <a:pPr marL="252139" indent="-252139">
              <a:buFont typeface="Arial" panose="020B0604020202020204" pitchFamily="34" charset="0"/>
              <a:buChar char="•"/>
            </a:pPr>
            <a:r>
              <a:rPr lang="en-US" sz="2117" dirty="0">
                <a:latin typeface="LiberationSerif"/>
              </a:rPr>
              <a:t>Sued by employees or families in the event of injury or loss of life </a:t>
            </a:r>
          </a:p>
          <a:p>
            <a:endParaRPr lang="en-US" sz="2117" dirty="0">
              <a:latin typeface="LiberationSerif"/>
            </a:endParaRPr>
          </a:p>
        </p:txBody>
      </p:sp>
    </p:spTree>
    <p:extLst>
      <p:ext uri="{BB962C8B-B14F-4D97-AF65-F5344CB8AC3E}">
        <p14:creationId xmlns:p14="http://schemas.microsoft.com/office/powerpoint/2010/main" val="24090177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57B2B-421C-4C9A-955F-A78043FA375E}"/>
              </a:ext>
            </a:extLst>
          </p:cNvPr>
          <p:cNvSpPr>
            <a:spLocks noGrp="1"/>
          </p:cNvSpPr>
          <p:nvPr>
            <p:ph type="title"/>
          </p:nvPr>
        </p:nvSpPr>
        <p:spPr/>
        <p:txBody>
          <a:bodyPr/>
          <a:lstStyle/>
          <a:p>
            <a:r>
              <a:rPr lang="en-US" dirty="0"/>
              <a:t>BCP Regulatory Examples</a:t>
            </a:r>
          </a:p>
        </p:txBody>
      </p:sp>
      <p:sp>
        <p:nvSpPr>
          <p:cNvPr id="3" name="Slide Number Placeholder 2">
            <a:extLst>
              <a:ext uri="{FF2B5EF4-FFF2-40B4-BE49-F238E27FC236}">
                <a16:creationId xmlns:a16="http://schemas.microsoft.com/office/drawing/2014/main" id="{F61C1818-730B-4C5F-B10A-9716833EDC9A}"/>
              </a:ext>
            </a:extLst>
          </p:cNvPr>
          <p:cNvSpPr>
            <a:spLocks noGrp="1"/>
          </p:cNvSpPr>
          <p:nvPr>
            <p:ph type="sldNum" sz="quarter" idx="12"/>
          </p:nvPr>
        </p:nvSpPr>
        <p:spPr>
          <a:prstGeom prst="rect">
            <a:avLst/>
          </a:prstGeom>
        </p:spPr>
        <p:txBody>
          <a:bodyPr/>
          <a:lstStyle/>
          <a:p>
            <a:pPr>
              <a:defRPr/>
            </a:pPr>
            <a:fld id="{9861821A-181D-4317-92E0-2829451E9DB3}" type="slidenum">
              <a:rPr lang="en-US" altLang="en-US" smtClean="0"/>
              <a:pPr>
                <a:defRPr/>
              </a:pPr>
              <a:t>315</a:t>
            </a:fld>
            <a:endParaRPr lang="en-US" altLang="en-US"/>
          </a:p>
        </p:txBody>
      </p:sp>
      <p:grpSp>
        <p:nvGrpSpPr>
          <p:cNvPr id="8" name="Group 7">
            <a:extLst>
              <a:ext uri="{FF2B5EF4-FFF2-40B4-BE49-F238E27FC236}">
                <a16:creationId xmlns:a16="http://schemas.microsoft.com/office/drawing/2014/main" id="{EB8570B2-414A-46D2-8A7E-6687022EAAC4}"/>
              </a:ext>
            </a:extLst>
          </p:cNvPr>
          <p:cNvGrpSpPr/>
          <p:nvPr/>
        </p:nvGrpSpPr>
        <p:grpSpPr>
          <a:xfrm>
            <a:off x="3695230" y="2038461"/>
            <a:ext cx="5439385" cy="4317889"/>
            <a:chOff x="2362198" y="350726"/>
            <a:chExt cx="5948364" cy="7052020"/>
          </a:xfrm>
        </p:grpSpPr>
        <p:pic>
          <p:nvPicPr>
            <p:cNvPr id="4" name="Picture 3">
              <a:extLst>
                <a:ext uri="{FF2B5EF4-FFF2-40B4-BE49-F238E27FC236}">
                  <a16:creationId xmlns:a16="http://schemas.microsoft.com/office/drawing/2014/main" id="{C1FEC187-BFDC-4C54-B609-02D690C08B6B}"/>
                </a:ext>
              </a:extLst>
            </p:cNvPr>
            <p:cNvPicPr>
              <a:picLocks noChangeAspect="1"/>
            </p:cNvPicPr>
            <p:nvPr/>
          </p:nvPicPr>
          <p:blipFill>
            <a:blip r:embed="rId3"/>
            <a:stretch>
              <a:fillRect/>
            </a:stretch>
          </p:blipFill>
          <p:spPr>
            <a:xfrm>
              <a:off x="2362198" y="350726"/>
              <a:ext cx="5895976" cy="2595335"/>
            </a:xfrm>
            <a:prstGeom prst="rect">
              <a:avLst/>
            </a:prstGeom>
          </p:spPr>
        </p:pic>
        <p:pic>
          <p:nvPicPr>
            <p:cNvPr id="6" name="Picture 5">
              <a:extLst>
                <a:ext uri="{FF2B5EF4-FFF2-40B4-BE49-F238E27FC236}">
                  <a16:creationId xmlns:a16="http://schemas.microsoft.com/office/drawing/2014/main" id="{64ECAD95-F45F-4C89-A67C-9A8DBBF9E3B3}"/>
                </a:ext>
              </a:extLst>
            </p:cNvPr>
            <p:cNvPicPr>
              <a:picLocks noChangeAspect="1"/>
            </p:cNvPicPr>
            <p:nvPr/>
          </p:nvPicPr>
          <p:blipFill>
            <a:blip r:embed="rId4"/>
            <a:stretch>
              <a:fillRect/>
            </a:stretch>
          </p:blipFill>
          <p:spPr>
            <a:xfrm>
              <a:off x="2362199" y="2946062"/>
              <a:ext cx="5895975" cy="2078375"/>
            </a:xfrm>
            <a:prstGeom prst="rect">
              <a:avLst/>
            </a:prstGeom>
          </p:spPr>
        </p:pic>
        <p:pic>
          <p:nvPicPr>
            <p:cNvPr id="7" name="Picture 6">
              <a:extLst>
                <a:ext uri="{FF2B5EF4-FFF2-40B4-BE49-F238E27FC236}">
                  <a16:creationId xmlns:a16="http://schemas.microsoft.com/office/drawing/2014/main" id="{709523CA-A802-4C91-828F-986AF6AB0C6D}"/>
                </a:ext>
              </a:extLst>
            </p:cNvPr>
            <p:cNvPicPr>
              <a:picLocks noChangeAspect="1"/>
            </p:cNvPicPr>
            <p:nvPr/>
          </p:nvPicPr>
          <p:blipFill>
            <a:blip r:embed="rId5"/>
            <a:stretch>
              <a:fillRect/>
            </a:stretch>
          </p:blipFill>
          <p:spPr>
            <a:xfrm>
              <a:off x="2362200" y="4847281"/>
              <a:ext cx="5948362" cy="2555465"/>
            </a:xfrm>
            <a:prstGeom prst="rect">
              <a:avLst/>
            </a:prstGeom>
          </p:spPr>
        </p:pic>
      </p:grpSp>
    </p:spTree>
    <p:extLst>
      <p:ext uri="{BB962C8B-B14F-4D97-AF65-F5344CB8AC3E}">
        <p14:creationId xmlns:p14="http://schemas.microsoft.com/office/powerpoint/2010/main" val="424509588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1159F-8844-4B5A-B39B-5969973F8E37}"/>
              </a:ext>
            </a:extLst>
          </p:cNvPr>
          <p:cNvSpPr>
            <a:spLocks noGrp="1"/>
          </p:cNvSpPr>
          <p:nvPr>
            <p:ph type="title"/>
          </p:nvPr>
        </p:nvSpPr>
        <p:spPr/>
        <p:txBody>
          <a:bodyPr>
            <a:normAutofit/>
          </a:bodyPr>
          <a:lstStyle/>
          <a:p>
            <a:r>
              <a:rPr lang="en-US" dirty="0"/>
              <a:t>Step 2:  Business Impact Assessment</a:t>
            </a:r>
          </a:p>
        </p:txBody>
      </p:sp>
      <p:sp>
        <p:nvSpPr>
          <p:cNvPr id="3" name="Slide Number Placeholder 2">
            <a:extLst>
              <a:ext uri="{FF2B5EF4-FFF2-40B4-BE49-F238E27FC236}">
                <a16:creationId xmlns:a16="http://schemas.microsoft.com/office/drawing/2014/main" id="{1DD04FEF-75A8-4DCB-8938-9145774B4070}"/>
              </a:ext>
            </a:extLst>
          </p:cNvPr>
          <p:cNvSpPr>
            <a:spLocks noGrp="1"/>
          </p:cNvSpPr>
          <p:nvPr>
            <p:ph type="sldNum" sz="quarter" idx="12"/>
          </p:nvPr>
        </p:nvSpPr>
        <p:spPr>
          <a:prstGeom prst="rect">
            <a:avLst/>
          </a:prstGeom>
        </p:spPr>
        <p:txBody>
          <a:bodyPr/>
          <a:lstStyle/>
          <a:p>
            <a:pPr>
              <a:defRPr/>
            </a:pPr>
            <a:fld id="{9861821A-181D-4317-92E0-2829451E9DB3}" type="slidenum">
              <a:rPr lang="en-US" altLang="en-US" smtClean="0"/>
              <a:pPr>
                <a:defRPr/>
              </a:pPr>
              <a:t>316</a:t>
            </a:fld>
            <a:endParaRPr lang="en-US" altLang="en-US"/>
          </a:p>
        </p:txBody>
      </p:sp>
      <p:sp>
        <p:nvSpPr>
          <p:cNvPr id="4" name="Rectangle 3">
            <a:extLst>
              <a:ext uri="{FF2B5EF4-FFF2-40B4-BE49-F238E27FC236}">
                <a16:creationId xmlns:a16="http://schemas.microsoft.com/office/drawing/2014/main" id="{E23FB155-85B4-4F8B-8EF6-14FDA5999720}"/>
              </a:ext>
            </a:extLst>
          </p:cNvPr>
          <p:cNvSpPr/>
          <p:nvPr/>
        </p:nvSpPr>
        <p:spPr>
          <a:xfrm>
            <a:off x="2532531" y="1997916"/>
            <a:ext cx="6925235" cy="418128"/>
          </a:xfrm>
          <a:prstGeom prst="rect">
            <a:avLst/>
          </a:prstGeom>
        </p:spPr>
        <p:txBody>
          <a:bodyPr wrap="square">
            <a:spAutoFit/>
          </a:bodyPr>
          <a:lstStyle/>
          <a:p>
            <a:pPr marL="302567" indent="-302567">
              <a:buFont typeface="Arial" panose="020B0604020202020204" pitchFamily="34" charset="0"/>
              <a:buChar char="•"/>
            </a:pPr>
            <a:endParaRPr lang="en-US" sz="2117" dirty="0">
              <a:latin typeface="Georgia" panose="02040502050405020303" pitchFamily="18" charset="0"/>
            </a:endParaRPr>
          </a:p>
        </p:txBody>
      </p:sp>
      <p:sp>
        <p:nvSpPr>
          <p:cNvPr id="5" name="TextBox 4">
            <a:extLst>
              <a:ext uri="{FF2B5EF4-FFF2-40B4-BE49-F238E27FC236}">
                <a16:creationId xmlns:a16="http://schemas.microsoft.com/office/drawing/2014/main" id="{07068DBC-7193-4B98-9445-4A8CBC5B8558}"/>
              </a:ext>
            </a:extLst>
          </p:cNvPr>
          <p:cNvSpPr txBox="1"/>
          <p:nvPr/>
        </p:nvSpPr>
        <p:spPr>
          <a:xfrm>
            <a:off x="1157207" y="2151529"/>
            <a:ext cx="7829911" cy="2372894"/>
          </a:xfrm>
          <a:prstGeom prst="rect">
            <a:avLst/>
          </a:prstGeom>
          <a:noFill/>
        </p:spPr>
        <p:txBody>
          <a:bodyPr wrap="square" rtlCol="0">
            <a:spAutoFit/>
          </a:bodyPr>
          <a:lstStyle/>
          <a:p>
            <a:pPr marL="252139" indent="-252139">
              <a:buFont typeface="Arial" panose="020B0604020202020204" pitchFamily="34" charset="0"/>
              <a:buChar char="•"/>
            </a:pPr>
            <a:r>
              <a:rPr lang="en-US" sz="2117" dirty="0"/>
              <a:t>Risk Identification</a:t>
            </a:r>
          </a:p>
          <a:p>
            <a:pPr marL="655562" lvl="1" indent="-252139">
              <a:buFont typeface="Arial" panose="020B0604020202020204" pitchFamily="34" charset="0"/>
              <a:buChar char="•"/>
            </a:pPr>
            <a:r>
              <a:rPr lang="en-US" sz="2117" dirty="0"/>
              <a:t>Internal vs. 3</a:t>
            </a:r>
            <a:r>
              <a:rPr lang="en-US" sz="2117" baseline="30000" dirty="0"/>
              <a:t>rd</a:t>
            </a:r>
            <a:r>
              <a:rPr lang="en-US" sz="2117" dirty="0"/>
              <a:t> Party</a:t>
            </a:r>
          </a:p>
          <a:p>
            <a:pPr marL="655562" lvl="1" indent="-252139">
              <a:buFont typeface="Arial" panose="020B0604020202020204" pitchFamily="34" charset="0"/>
              <a:buChar char="•"/>
            </a:pPr>
            <a:r>
              <a:rPr lang="en-US" sz="2117" dirty="0"/>
              <a:t>Probability and Impact</a:t>
            </a:r>
          </a:p>
          <a:p>
            <a:pPr marL="252139" indent="-252139">
              <a:buFont typeface="Arial" panose="020B0604020202020204" pitchFamily="34" charset="0"/>
              <a:buChar char="•"/>
            </a:pPr>
            <a:r>
              <a:rPr lang="en-US" sz="2117" dirty="0"/>
              <a:t>Categorizes processes/resources based on criticality</a:t>
            </a:r>
          </a:p>
          <a:p>
            <a:pPr marL="252139" indent="-252139">
              <a:buFont typeface="Arial" panose="020B0604020202020204" pitchFamily="34" charset="0"/>
              <a:buChar char="•"/>
            </a:pPr>
            <a:r>
              <a:rPr lang="en-US" sz="2117" dirty="0"/>
              <a:t>Defines quantitative metrics to assist with prioritizing  recovery focus</a:t>
            </a:r>
          </a:p>
          <a:p>
            <a:pPr marL="252139" indent="-252139">
              <a:buFont typeface="Arial" panose="020B0604020202020204" pitchFamily="34" charset="0"/>
              <a:buChar char="•"/>
            </a:pPr>
            <a:r>
              <a:rPr lang="en-US" sz="2117" dirty="0"/>
              <a:t>BIA will help prioritize recovery priorities</a:t>
            </a:r>
          </a:p>
        </p:txBody>
      </p:sp>
    </p:spTree>
    <p:extLst>
      <p:ext uri="{BB962C8B-B14F-4D97-AF65-F5344CB8AC3E}">
        <p14:creationId xmlns:p14="http://schemas.microsoft.com/office/powerpoint/2010/main" val="125581230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1159F-8844-4B5A-B39B-5969973F8E37}"/>
              </a:ext>
            </a:extLst>
          </p:cNvPr>
          <p:cNvSpPr>
            <a:spLocks noGrp="1"/>
          </p:cNvSpPr>
          <p:nvPr>
            <p:ph type="title"/>
          </p:nvPr>
        </p:nvSpPr>
        <p:spPr/>
        <p:txBody>
          <a:bodyPr>
            <a:normAutofit/>
          </a:bodyPr>
          <a:lstStyle/>
          <a:p>
            <a:r>
              <a:rPr lang="en-US" sz="2824" dirty="0"/>
              <a:t>Step 2:  Business Impact Assessment: Identify Priorities</a:t>
            </a:r>
          </a:p>
        </p:txBody>
      </p:sp>
      <p:sp>
        <p:nvSpPr>
          <p:cNvPr id="3" name="Slide Number Placeholder 2">
            <a:extLst>
              <a:ext uri="{FF2B5EF4-FFF2-40B4-BE49-F238E27FC236}">
                <a16:creationId xmlns:a16="http://schemas.microsoft.com/office/drawing/2014/main" id="{1DD04FEF-75A8-4DCB-8938-9145774B4070}"/>
              </a:ext>
            </a:extLst>
          </p:cNvPr>
          <p:cNvSpPr>
            <a:spLocks noGrp="1"/>
          </p:cNvSpPr>
          <p:nvPr>
            <p:ph type="sldNum" sz="quarter" idx="12"/>
          </p:nvPr>
        </p:nvSpPr>
        <p:spPr>
          <a:prstGeom prst="rect">
            <a:avLst/>
          </a:prstGeom>
        </p:spPr>
        <p:txBody>
          <a:bodyPr/>
          <a:lstStyle/>
          <a:p>
            <a:pPr>
              <a:defRPr/>
            </a:pPr>
            <a:fld id="{9861821A-181D-4317-92E0-2829451E9DB3}" type="slidenum">
              <a:rPr lang="en-US" altLang="en-US" smtClean="0"/>
              <a:pPr>
                <a:defRPr/>
              </a:pPr>
              <a:t>317</a:t>
            </a:fld>
            <a:endParaRPr lang="en-US" altLang="en-US"/>
          </a:p>
        </p:txBody>
      </p:sp>
      <p:sp>
        <p:nvSpPr>
          <p:cNvPr id="4" name="Rectangle 3">
            <a:extLst>
              <a:ext uri="{FF2B5EF4-FFF2-40B4-BE49-F238E27FC236}">
                <a16:creationId xmlns:a16="http://schemas.microsoft.com/office/drawing/2014/main" id="{E23FB155-85B4-4F8B-8EF6-14FDA5999720}"/>
              </a:ext>
            </a:extLst>
          </p:cNvPr>
          <p:cNvSpPr/>
          <p:nvPr/>
        </p:nvSpPr>
        <p:spPr>
          <a:xfrm>
            <a:off x="2532531" y="1997916"/>
            <a:ext cx="6925235" cy="418128"/>
          </a:xfrm>
          <a:prstGeom prst="rect">
            <a:avLst/>
          </a:prstGeom>
        </p:spPr>
        <p:txBody>
          <a:bodyPr wrap="square">
            <a:spAutoFit/>
          </a:bodyPr>
          <a:lstStyle/>
          <a:p>
            <a:pPr marL="302567" indent="-302567">
              <a:buFont typeface="Arial" panose="020B0604020202020204" pitchFamily="34" charset="0"/>
              <a:buChar char="•"/>
            </a:pPr>
            <a:endParaRPr lang="en-US" sz="2117" dirty="0">
              <a:latin typeface="Georgia" panose="02040502050405020303" pitchFamily="18" charset="0"/>
            </a:endParaRPr>
          </a:p>
        </p:txBody>
      </p:sp>
      <p:sp>
        <p:nvSpPr>
          <p:cNvPr id="5" name="TextBox 4">
            <a:extLst>
              <a:ext uri="{FF2B5EF4-FFF2-40B4-BE49-F238E27FC236}">
                <a16:creationId xmlns:a16="http://schemas.microsoft.com/office/drawing/2014/main" id="{07068DBC-7193-4B98-9445-4A8CBC5B8558}"/>
              </a:ext>
            </a:extLst>
          </p:cNvPr>
          <p:cNvSpPr txBox="1"/>
          <p:nvPr/>
        </p:nvSpPr>
        <p:spPr>
          <a:xfrm>
            <a:off x="975647" y="1886652"/>
            <a:ext cx="8482119" cy="4581511"/>
          </a:xfrm>
          <a:prstGeom prst="rect">
            <a:avLst/>
          </a:prstGeom>
          <a:noFill/>
        </p:spPr>
        <p:txBody>
          <a:bodyPr wrap="square" rtlCol="0">
            <a:spAutoFit/>
          </a:bodyPr>
          <a:lstStyle/>
          <a:p>
            <a:pPr marL="252139" indent="-252139">
              <a:buFont typeface="Arial" panose="020B0604020202020204" pitchFamily="34" charset="0"/>
              <a:buChar char="•"/>
            </a:pPr>
            <a:r>
              <a:rPr lang="en-US" sz="2000" dirty="0"/>
              <a:t>Identifies and prioritizes all business processes/resources based on criticality</a:t>
            </a:r>
          </a:p>
          <a:p>
            <a:pPr marL="252139" indent="-252139">
              <a:buFont typeface="Arial" panose="020B0604020202020204" pitchFamily="34" charset="0"/>
              <a:buChar char="•"/>
            </a:pPr>
            <a:r>
              <a:rPr lang="en-US" sz="1941" dirty="0"/>
              <a:t>Create an in-depth list of business processes and their impact on the organization if UNAVAILABLE</a:t>
            </a:r>
          </a:p>
          <a:p>
            <a:pPr marL="252139" indent="-252139">
              <a:buFont typeface="Arial" panose="020B0604020202020204" pitchFamily="34" charset="0"/>
              <a:buChar char="•"/>
            </a:pPr>
            <a:r>
              <a:rPr lang="en-US" sz="1941" dirty="0"/>
              <a:t>Often delegated to individual departments for accuracy and buy-in</a:t>
            </a:r>
          </a:p>
          <a:p>
            <a:pPr marL="252139" indent="-252139">
              <a:buFont typeface="Arial" panose="020B0604020202020204" pitchFamily="34" charset="0"/>
              <a:buChar char="•"/>
            </a:pPr>
            <a:r>
              <a:rPr lang="en-US" sz="1941" dirty="0"/>
              <a:t>Criticality is driven by the amount of loss the organization will suffer if the resource is unavailable</a:t>
            </a:r>
          </a:p>
          <a:p>
            <a:pPr marL="655562" lvl="1" indent="-252139">
              <a:buFont typeface="Arial" panose="020B0604020202020204" pitchFamily="34" charset="0"/>
              <a:buChar char="•"/>
            </a:pPr>
            <a:r>
              <a:rPr lang="en-US" sz="1941" dirty="0"/>
              <a:t>MTD/MTO:  Maximum Tolerable Downtime/Outage:  Longest time the function can be inoperable before causing a loss to senior management that is unacceptable</a:t>
            </a:r>
          </a:p>
          <a:p>
            <a:pPr marL="655562" lvl="1" indent="-252139">
              <a:buFont typeface="Arial" panose="020B0604020202020204" pitchFamily="34" charset="0"/>
              <a:buChar char="•"/>
            </a:pPr>
            <a:r>
              <a:rPr lang="en-US" sz="1941" dirty="0"/>
              <a:t>RTO Recovery Time Objective:  This is the amount of time in which you think you can feasibly recover the function in the event of a disruption (must be less than MTD)</a:t>
            </a:r>
          </a:p>
          <a:p>
            <a:pPr marL="655562" lvl="1" indent="-252139">
              <a:buFont typeface="Arial" panose="020B0604020202020204" pitchFamily="34" charset="0"/>
              <a:buChar char="•"/>
            </a:pPr>
            <a:r>
              <a:rPr lang="en-US" sz="1941" dirty="0"/>
              <a:t>RPO Recovery Point Objective:  Tolerance for data loss</a:t>
            </a:r>
          </a:p>
          <a:p>
            <a:pPr marL="655562" lvl="1" indent="-252139">
              <a:buFont typeface="Arial" panose="020B0604020202020204" pitchFamily="34" charset="0"/>
              <a:buChar char="•"/>
            </a:pPr>
            <a:endParaRPr lang="en-US" sz="1941" dirty="0"/>
          </a:p>
          <a:p>
            <a:pPr marL="252139" indent="-252139">
              <a:buFont typeface="Arial" panose="020B0604020202020204" pitchFamily="34" charset="0"/>
              <a:buChar char="•"/>
            </a:pPr>
            <a:endParaRPr lang="en-US" sz="1941" dirty="0"/>
          </a:p>
        </p:txBody>
      </p:sp>
    </p:spTree>
    <p:extLst>
      <p:ext uri="{BB962C8B-B14F-4D97-AF65-F5344CB8AC3E}">
        <p14:creationId xmlns:p14="http://schemas.microsoft.com/office/powerpoint/2010/main" val="374908482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F0B9E-B6F7-4604-838D-B1FC639E6ADE}"/>
              </a:ext>
            </a:extLst>
          </p:cNvPr>
          <p:cNvSpPr>
            <a:spLocks noGrp="1"/>
          </p:cNvSpPr>
          <p:nvPr>
            <p:ph type="title"/>
          </p:nvPr>
        </p:nvSpPr>
        <p:spPr/>
        <p:txBody>
          <a:bodyPr/>
          <a:lstStyle/>
          <a:p>
            <a:r>
              <a:rPr lang="en-US" dirty="0"/>
              <a:t>Goals of the BIA</a:t>
            </a:r>
          </a:p>
        </p:txBody>
      </p:sp>
      <p:sp>
        <p:nvSpPr>
          <p:cNvPr id="5" name="Content Placeholder 4">
            <a:extLst>
              <a:ext uri="{FF2B5EF4-FFF2-40B4-BE49-F238E27FC236}">
                <a16:creationId xmlns:a16="http://schemas.microsoft.com/office/drawing/2014/main" id="{74C88C4B-7E9D-4EB4-B22B-785A98D19842}"/>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3A9E2C24-9BC2-4137-B513-41625C77287A}"/>
              </a:ext>
            </a:extLst>
          </p:cNvPr>
          <p:cNvSpPr>
            <a:spLocks noGrp="1"/>
          </p:cNvSpPr>
          <p:nvPr>
            <p:ph type="sldNum" sz="quarter" idx="12"/>
          </p:nvPr>
        </p:nvSpPr>
        <p:spPr>
          <a:prstGeom prst="rect">
            <a:avLst/>
          </a:prstGeom>
        </p:spPr>
        <p:txBody>
          <a:bodyPr/>
          <a:lstStyle/>
          <a:p>
            <a:pPr>
              <a:defRPr/>
            </a:pPr>
            <a:fld id="{9861821A-181D-4317-92E0-2829451E9DB3}" type="slidenum">
              <a:rPr lang="en-US" altLang="en-US" smtClean="0"/>
              <a:pPr>
                <a:defRPr/>
              </a:pPr>
              <a:t>318</a:t>
            </a:fld>
            <a:endParaRPr lang="en-US" altLang="en-US"/>
          </a:p>
        </p:txBody>
      </p:sp>
      <p:pic>
        <p:nvPicPr>
          <p:cNvPr id="4" name="Picture 3">
            <a:extLst>
              <a:ext uri="{FF2B5EF4-FFF2-40B4-BE49-F238E27FC236}">
                <a16:creationId xmlns:a16="http://schemas.microsoft.com/office/drawing/2014/main" id="{E87F9267-2F07-4D32-9E0B-58719C61415F}"/>
              </a:ext>
            </a:extLst>
          </p:cNvPr>
          <p:cNvPicPr>
            <a:picLocks noChangeAspect="1"/>
          </p:cNvPicPr>
          <p:nvPr/>
        </p:nvPicPr>
        <p:blipFill>
          <a:blip r:embed="rId3"/>
          <a:stretch>
            <a:fillRect/>
          </a:stretch>
        </p:blipFill>
        <p:spPr>
          <a:xfrm>
            <a:off x="3210843" y="1594504"/>
            <a:ext cx="5459848" cy="4390140"/>
          </a:xfrm>
          <a:prstGeom prst="rect">
            <a:avLst/>
          </a:prstGeom>
        </p:spPr>
      </p:pic>
    </p:spTree>
    <p:extLst>
      <p:ext uri="{BB962C8B-B14F-4D97-AF65-F5344CB8AC3E}">
        <p14:creationId xmlns:p14="http://schemas.microsoft.com/office/powerpoint/2010/main" val="290512169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1159F-8844-4B5A-B39B-5969973F8E37}"/>
              </a:ext>
            </a:extLst>
          </p:cNvPr>
          <p:cNvSpPr>
            <a:spLocks noGrp="1"/>
          </p:cNvSpPr>
          <p:nvPr>
            <p:ph type="title"/>
          </p:nvPr>
        </p:nvSpPr>
        <p:spPr/>
        <p:txBody>
          <a:bodyPr>
            <a:normAutofit fontScale="90000"/>
          </a:bodyPr>
          <a:lstStyle/>
          <a:p>
            <a:r>
              <a:rPr lang="en-US" dirty="0"/>
              <a:t>Step 2:  Business Impact Assessment: Risk Associated with Procurements and the Cloud</a:t>
            </a:r>
          </a:p>
        </p:txBody>
      </p:sp>
      <p:sp>
        <p:nvSpPr>
          <p:cNvPr id="3" name="Slide Number Placeholder 2">
            <a:extLst>
              <a:ext uri="{FF2B5EF4-FFF2-40B4-BE49-F238E27FC236}">
                <a16:creationId xmlns:a16="http://schemas.microsoft.com/office/drawing/2014/main" id="{1DD04FEF-75A8-4DCB-8938-9145774B4070}"/>
              </a:ext>
            </a:extLst>
          </p:cNvPr>
          <p:cNvSpPr>
            <a:spLocks noGrp="1"/>
          </p:cNvSpPr>
          <p:nvPr>
            <p:ph type="sldNum" sz="quarter" idx="12"/>
          </p:nvPr>
        </p:nvSpPr>
        <p:spPr>
          <a:prstGeom prst="rect">
            <a:avLst/>
          </a:prstGeom>
        </p:spPr>
        <p:txBody>
          <a:bodyPr/>
          <a:lstStyle/>
          <a:p>
            <a:pPr>
              <a:defRPr/>
            </a:pPr>
            <a:fld id="{9861821A-181D-4317-92E0-2829451E9DB3}" type="slidenum">
              <a:rPr lang="en-US" altLang="en-US" smtClean="0"/>
              <a:pPr>
                <a:defRPr/>
              </a:pPr>
              <a:t>319</a:t>
            </a:fld>
            <a:endParaRPr lang="en-US" altLang="en-US"/>
          </a:p>
        </p:txBody>
      </p:sp>
      <p:sp>
        <p:nvSpPr>
          <p:cNvPr id="4" name="Rectangle 3">
            <a:extLst>
              <a:ext uri="{FF2B5EF4-FFF2-40B4-BE49-F238E27FC236}">
                <a16:creationId xmlns:a16="http://schemas.microsoft.com/office/drawing/2014/main" id="{E23FB155-85B4-4F8B-8EF6-14FDA5999720}"/>
              </a:ext>
            </a:extLst>
          </p:cNvPr>
          <p:cNvSpPr/>
          <p:nvPr/>
        </p:nvSpPr>
        <p:spPr>
          <a:xfrm>
            <a:off x="2532531" y="1997916"/>
            <a:ext cx="6925235" cy="418128"/>
          </a:xfrm>
          <a:prstGeom prst="rect">
            <a:avLst/>
          </a:prstGeom>
        </p:spPr>
        <p:txBody>
          <a:bodyPr wrap="square">
            <a:spAutoFit/>
          </a:bodyPr>
          <a:lstStyle/>
          <a:p>
            <a:pPr marL="302567" indent="-302567">
              <a:buFont typeface="Arial" panose="020B0604020202020204" pitchFamily="34" charset="0"/>
              <a:buChar char="•"/>
            </a:pPr>
            <a:endParaRPr lang="en-US" sz="2117" dirty="0">
              <a:latin typeface="Georgia" panose="02040502050405020303" pitchFamily="18" charset="0"/>
            </a:endParaRPr>
          </a:p>
        </p:txBody>
      </p:sp>
      <p:sp>
        <p:nvSpPr>
          <p:cNvPr id="5" name="TextBox 4">
            <a:extLst>
              <a:ext uri="{FF2B5EF4-FFF2-40B4-BE49-F238E27FC236}">
                <a16:creationId xmlns:a16="http://schemas.microsoft.com/office/drawing/2014/main" id="{07068DBC-7193-4B98-9445-4A8CBC5B8558}"/>
              </a:ext>
            </a:extLst>
          </p:cNvPr>
          <p:cNvSpPr txBox="1"/>
          <p:nvPr/>
        </p:nvSpPr>
        <p:spPr>
          <a:xfrm>
            <a:off x="838200" y="1997916"/>
            <a:ext cx="7390839" cy="1287019"/>
          </a:xfrm>
          <a:prstGeom prst="rect">
            <a:avLst/>
          </a:prstGeom>
          <a:noFill/>
        </p:spPr>
        <p:txBody>
          <a:bodyPr wrap="square" rtlCol="0">
            <a:spAutoFit/>
          </a:bodyPr>
          <a:lstStyle/>
          <a:p>
            <a:pPr marL="302567" indent="-302567">
              <a:buFont typeface="Arial" panose="020B0604020202020204" pitchFamily="34" charset="0"/>
              <a:buChar char="•"/>
            </a:pPr>
            <a:r>
              <a:rPr lang="en-US" sz="1941" dirty="0"/>
              <a:t>Evaluate CSP’s business continuity plan--Examine SLA</a:t>
            </a:r>
          </a:p>
          <a:p>
            <a:pPr marL="302567" indent="-302567">
              <a:buFont typeface="Arial" panose="020B0604020202020204" pitchFamily="34" charset="0"/>
              <a:buChar char="•"/>
            </a:pPr>
            <a:r>
              <a:rPr lang="en-US" sz="1941" dirty="0"/>
              <a:t>Verify controls in place to meet obligations in person or through independent audit made available as SOCs (Service Organizational Controls)</a:t>
            </a:r>
          </a:p>
        </p:txBody>
      </p:sp>
      <p:pic>
        <p:nvPicPr>
          <p:cNvPr id="6" name="Picture 5">
            <a:extLst>
              <a:ext uri="{FF2B5EF4-FFF2-40B4-BE49-F238E27FC236}">
                <a16:creationId xmlns:a16="http://schemas.microsoft.com/office/drawing/2014/main" id="{A958EFA0-0BB1-4F7D-A631-ECDED4258A77}"/>
              </a:ext>
            </a:extLst>
          </p:cNvPr>
          <p:cNvPicPr>
            <a:picLocks noChangeAspect="1"/>
          </p:cNvPicPr>
          <p:nvPr/>
        </p:nvPicPr>
        <p:blipFill>
          <a:blip r:embed="rId3"/>
          <a:stretch>
            <a:fillRect/>
          </a:stretch>
        </p:blipFill>
        <p:spPr>
          <a:xfrm>
            <a:off x="2924949" y="3061748"/>
            <a:ext cx="6140393" cy="3114216"/>
          </a:xfrm>
          <a:prstGeom prst="rect">
            <a:avLst/>
          </a:prstGeom>
        </p:spPr>
      </p:pic>
    </p:spTree>
    <p:extLst>
      <p:ext uri="{BB962C8B-B14F-4D97-AF65-F5344CB8AC3E}">
        <p14:creationId xmlns:p14="http://schemas.microsoft.com/office/powerpoint/2010/main" val="3725839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2"/>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Governance</a:t>
            </a:r>
            <a:endParaRPr sz="1600" dirty="0">
              <a:latin typeface="Assistant"/>
              <a:ea typeface="Assistant"/>
              <a:cs typeface="Assistant"/>
              <a:sym typeface="Assistant"/>
            </a:endParaRPr>
          </a:p>
        </p:txBody>
      </p:sp>
      <p:sp>
        <p:nvSpPr>
          <p:cNvPr id="201" name="Google Shape;201;p32"/>
          <p:cNvSpPr txBox="1">
            <a:spLocks noGrp="1"/>
          </p:cNvSpPr>
          <p:nvPr>
            <p:ph idx="1"/>
          </p:nvPr>
        </p:nvSpPr>
        <p:spPr>
          <a:xfrm>
            <a:off x="838200" y="1662509"/>
            <a:ext cx="10515600" cy="4351338"/>
          </a:xfrm>
          <a:prstGeom prst="rect">
            <a:avLst/>
          </a:prstGeom>
          <a:noFill/>
          <a:ln>
            <a:noFill/>
          </a:ln>
        </p:spPr>
        <p:txBody>
          <a:bodyPr spcFirstLastPara="1" wrap="square" lIns="0" tIns="9800" rIns="0" bIns="0" anchor="t" anchorCtr="0">
            <a:noAutofit/>
          </a:bodyPr>
          <a:lstStyle/>
          <a:p>
            <a:pPr marL="220128" indent="-194728">
              <a:lnSpc>
                <a:spcPct val="101600"/>
              </a:lnSpc>
              <a:spcBef>
                <a:spcPts val="0"/>
              </a:spcBef>
              <a:buSzPts val="1500"/>
              <a:buFont typeface="Assistant"/>
              <a:buChar char="●"/>
            </a:pPr>
            <a:r>
              <a:rPr lang="en" sz="2800" dirty="0"/>
              <a:t>Corporate  Governance</a:t>
            </a:r>
            <a:endParaRPr sz="2800" dirty="0"/>
          </a:p>
          <a:p>
            <a:pPr marL="677316" lvl="1" indent="-211661">
              <a:spcBef>
                <a:spcPts val="533"/>
              </a:spcBef>
              <a:buSzPts val="1500"/>
              <a:buFont typeface="Assistant"/>
              <a:buChar char="○"/>
            </a:pPr>
            <a:r>
              <a:rPr lang="en" sz="2400" dirty="0"/>
              <a:t>Providing strategic vision and direction</a:t>
            </a:r>
            <a:endParaRPr sz="2400" dirty="0"/>
          </a:p>
          <a:p>
            <a:pPr marL="677316" lvl="1" indent="-169329">
              <a:spcBef>
                <a:spcPts val="400"/>
              </a:spcBef>
              <a:buSzPts val="1200"/>
              <a:buFont typeface="Assistant"/>
              <a:buChar char="○"/>
            </a:pPr>
            <a:r>
              <a:rPr lang="en" sz="2400" dirty="0"/>
              <a:t>Reaching security and business objectives</a:t>
            </a:r>
            <a:endParaRPr sz="2400" dirty="0"/>
          </a:p>
          <a:p>
            <a:pPr marL="677316" lvl="1" indent="-169329">
              <a:spcBef>
                <a:spcPts val="400"/>
              </a:spcBef>
              <a:buSzPts val="1200"/>
              <a:buFont typeface="Assistant"/>
              <a:buChar char="○"/>
            </a:pPr>
            <a:r>
              <a:rPr lang="en" sz="2400" dirty="0"/>
              <a:t>Ensure that risks are managed appropriately and proactively</a:t>
            </a:r>
            <a:endParaRPr sz="2400" dirty="0"/>
          </a:p>
          <a:p>
            <a:pPr marL="677316" lvl="1" indent="-186262">
              <a:spcBef>
                <a:spcPts val="400"/>
              </a:spcBef>
              <a:buSzPts val="1200"/>
              <a:buFont typeface="Assistant"/>
              <a:buChar char="○"/>
            </a:pPr>
            <a:r>
              <a:rPr lang="en" sz="2400" dirty="0"/>
              <a:t>Verify that the enterprise’s resources are used responsibly</a:t>
            </a:r>
            <a:endParaRPr sz="2400" dirty="0"/>
          </a:p>
          <a:p>
            <a:pPr marL="220128" indent="-194728">
              <a:spcBef>
                <a:spcPts val="2133"/>
              </a:spcBef>
              <a:buSzPts val="1500"/>
              <a:buFont typeface="Assistant"/>
              <a:buChar char="●"/>
            </a:pPr>
            <a:r>
              <a:rPr lang="en" sz="2400" dirty="0">
                <a:solidFill>
                  <a:srgbClr val="161B25"/>
                </a:solidFill>
                <a:latin typeface="Arial"/>
                <a:ea typeface="Arial"/>
                <a:cs typeface="Arial"/>
                <a:sym typeface="Arial"/>
              </a:rPr>
              <a:t>Governance answers four questions:</a:t>
            </a:r>
            <a:endParaRPr sz="2400" dirty="0">
              <a:solidFill>
                <a:srgbClr val="161B25"/>
              </a:solidFill>
              <a:latin typeface="Arial"/>
              <a:ea typeface="Arial"/>
              <a:cs typeface="Arial"/>
              <a:sym typeface="Arial"/>
            </a:endParaRPr>
          </a:p>
          <a:p>
            <a:pPr marL="677316" lvl="1" indent="-342900">
              <a:spcBef>
                <a:spcPts val="2133"/>
              </a:spcBef>
              <a:buFont typeface="Assistant"/>
              <a:buChar char="○"/>
            </a:pPr>
            <a:r>
              <a:rPr lang="en" sz="2000" dirty="0">
                <a:solidFill>
                  <a:srgbClr val="161B25"/>
                </a:solidFill>
                <a:latin typeface="Arial"/>
                <a:ea typeface="Arial"/>
                <a:cs typeface="Arial"/>
                <a:sym typeface="Arial"/>
              </a:rPr>
              <a:t>1.</a:t>
            </a:r>
            <a:r>
              <a:rPr lang="en" sz="2400" dirty="0">
                <a:sym typeface="Arial"/>
              </a:rPr>
              <a:t>Are we doing the right things?</a:t>
            </a:r>
            <a:endParaRPr sz="2400" dirty="0">
              <a:sym typeface="Arial"/>
            </a:endParaRPr>
          </a:p>
          <a:p>
            <a:pPr marL="677316" lvl="1" indent="-342900">
              <a:spcBef>
                <a:spcPts val="2133"/>
              </a:spcBef>
              <a:buFont typeface="Assistant"/>
              <a:buChar char="○"/>
            </a:pPr>
            <a:r>
              <a:rPr lang="en" sz="2400" dirty="0">
                <a:sym typeface="Arial"/>
              </a:rPr>
              <a:t>2.Are we doing them the right way?</a:t>
            </a:r>
            <a:endParaRPr sz="2400" dirty="0">
              <a:sym typeface="Arial"/>
            </a:endParaRPr>
          </a:p>
          <a:p>
            <a:pPr marL="677316" lvl="1" indent="-342900">
              <a:spcBef>
                <a:spcPts val="2133"/>
              </a:spcBef>
              <a:buFont typeface="Assistant"/>
              <a:buChar char="○"/>
            </a:pPr>
            <a:r>
              <a:rPr lang="en" sz="2400" dirty="0">
                <a:sym typeface="Arial"/>
              </a:rPr>
              <a:t>3.Are we getting them done well?</a:t>
            </a:r>
            <a:endParaRPr sz="2400" dirty="0">
              <a:sym typeface="Arial"/>
            </a:endParaRPr>
          </a:p>
          <a:p>
            <a:pPr marL="677316" lvl="1" indent="-342900">
              <a:spcBef>
                <a:spcPts val="2133"/>
              </a:spcBef>
              <a:buFont typeface="Assistant"/>
              <a:buChar char="○"/>
            </a:pPr>
            <a:r>
              <a:rPr lang="en" sz="2400" dirty="0">
                <a:sym typeface="Arial"/>
              </a:rPr>
              <a:t>4.Are we getting the benefits</a:t>
            </a:r>
            <a:r>
              <a:rPr lang="en" sz="2000" dirty="0">
                <a:solidFill>
                  <a:srgbClr val="161B25"/>
                </a:solidFill>
                <a:latin typeface="Arial"/>
                <a:ea typeface="Arial"/>
                <a:cs typeface="Arial"/>
                <a:sym typeface="Arial"/>
              </a:rPr>
              <a:t>?</a:t>
            </a:r>
            <a:endParaRPr sz="2000" dirty="0"/>
          </a:p>
        </p:txBody>
      </p:sp>
      <p:sp>
        <p:nvSpPr>
          <p:cNvPr id="202" name="Google Shape;202;p32"/>
          <p:cNvSpPr txBox="1">
            <a:spLocks noGrp="1"/>
          </p:cNvSpPr>
          <p:nvPr>
            <p:ph type="sldNum" sz="quarter" idx="4294967295"/>
          </p:nvPr>
        </p:nvSpPr>
        <p:spPr>
          <a:xfrm>
            <a:off x="9448800" y="6356350"/>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32</a:t>
            </a:fld>
            <a:endParaRPr kern="0">
              <a:solidFill>
                <a:srgbClr val="000000"/>
              </a:solidFill>
            </a:endParaRPr>
          </a:p>
        </p:txBody>
      </p:sp>
      <p:sp>
        <p:nvSpPr>
          <p:cNvPr id="2" name="TextBox 1">
            <a:extLst>
              <a:ext uri="{FF2B5EF4-FFF2-40B4-BE49-F238E27FC236}">
                <a16:creationId xmlns:a16="http://schemas.microsoft.com/office/drawing/2014/main" id="{6459F685-404D-433B-B1EE-B3C43C39D94D}"/>
              </a:ext>
            </a:extLst>
          </p:cNvPr>
          <p:cNvSpPr txBox="1"/>
          <p:nvPr/>
        </p:nvSpPr>
        <p:spPr>
          <a:xfrm>
            <a:off x="7096845" y="4395904"/>
            <a:ext cx="4256955" cy="1323439"/>
          </a:xfrm>
          <a:prstGeom prst="rect">
            <a:avLst/>
          </a:prstGeom>
          <a:noFill/>
        </p:spPr>
        <p:txBody>
          <a:bodyPr wrap="square" rtlCol="0">
            <a:spAutoFit/>
          </a:bodyPr>
          <a:lstStyle/>
          <a:p>
            <a:r>
              <a:rPr lang="en-US" sz="2000" dirty="0"/>
              <a:t>IF the answer is no to any of these questions, </a:t>
            </a:r>
            <a:r>
              <a:rPr lang="en-US" sz="2000" b="1" dirty="0"/>
              <a:t>how do we close the gap between current state and desired state?</a:t>
            </a:r>
          </a:p>
        </p:txBody>
      </p:sp>
      <p:sp>
        <p:nvSpPr>
          <p:cNvPr id="3" name="Arrow: Right 2">
            <a:extLst>
              <a:ext uri="{FF2B5EF4-FFF2-40B4-BE49-F238E27FC236}">
                <a16:creationId xmlns:a16="http://schemas.microsoft.com/office/drawing/2014/main" id="{7AB7DB0F-E162-4E41-972F-6C9B08CB625E}"/>
              </a:ext>
            </a:extLst>
          </p:cNvPr>
          <p:cNvSpPr/>
          <p:nvPr/>
        </p:nvSpPr>
        <p:spPr>
          <a:xfrm rot="10800000">
            <a:off x="5662940" y="4612395"/>
            <a:ext cx="1321904" cy="583095"/>
          </a:xfrm>
          <a:prstGeom prst="rightArrow">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824474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1159F-8844-4B5A-B39B-5969973F8E37}"/>
              </a:ext>
            </a:extLst>
          </p:cNvPr>
          <p:cNvSpPr>
            <a:spLocks noGrp="1"/>
          </p:cNvSpPr>
          <p:nvPr>
            <p:ph type="title"/>
          </p:nvPr>
        </p:nvSpPr>
        <p:spPr>
          <a:xfrm>
            <a:off x="753139" y="924302"/>
            <a:ext cx="11020647" cy="789637"/>
          </a:xfrm>
        </p:spPr>
        <p:txBody>
          <a:bodyPr>
            <a:normAutofit fontScale="90000"/>
          </a:bodyPr>
          <a:lstStyle/>
          <a:p>
            <a:r>
              <a:rPr lang="en-US" dirty="0"/>
              <a:t>Step 3:  Continuity Planning:  Strategy Development</a:t>
            </a:r>
          </a:p>
        </p:txBody>
      </p:sp>
      <p:sp>
        <p:nvSpPr>
          <p:cNvPr id="3" name="Slide Number Placeholder 2">
            <a:extLst>
              <a:ext uri="{FF2B5EF4-FFF2-40B4-BE49-F238E27FC236}">
                <a16:creationId xmlns:a16="http://schemas.microsoft.com/office/drawing/2014/main" id="{1DD04FEF-75A8-4DCB-8938-9145774B4070}"/>
              </a:ext>
            </a:extLst>
          </p:cNvPr>
          <p:cNvSpPr>
            <a:spLocks noGrp="1"/>
          </p:cNvSpPr>
          <p:nvPr>
            <p:ph type="sldNum" sz="quarter" idx="12"/>
          </p:nvPr>
        </p:nvSpPr>
        <p:spPr>
          <a:prstGeom prst="rect">
            <a:avLst/>
          </a:prstGeom>
        </p:spPr>
        <p:txBody>
          <a:bodyPr/>
          <a:lstStyle/>
          <a:p>
            <a:pPr>
              <a:defRPr/>
            </a:pPr>
            <a:fld id="{9861821A-181D-4317-92E0-2829451E9DB3}" type="slidenum">
              <a:rPr lang="en-US" altLang="en-US" smtClean="0"/>
              <a:pPr>
                <a:defRPr/>
              </a:pPr>
              <a:t>320</a:t>
            </a:fld>
            <a:endParaRPr lang="en-US" altLang="en-US"/>
          </a:p>
        </p:txBody>
      </p:sp>
      <p:sp>
        <p:nvSpPr>
          <p:cNvPr id="4" name="Rectangle 3">
            <a:extLst>
              <a:ext uri="{FF2B5EF4-FFF2-40B4-BE49-F238E27FC236}">
                <a16:creationId xmlns:a16="http://schemas.microsoft.com/office/drawing/2014/main" id="{E23FB155-85B4-4F8B-8EF6-14FDA5999720}"/>
              </a:ext>
            </a:extLst>
          </p:cNvPr>
          <p:cNvSpPr/>
          <p:nvPr/>
        </p:nvSpPr>
        <p:spPr>
          <a:xfrm>
            <a:off x="2532531" y="1997916"/>
            <a:ext cx="6925235" cy="418128"/>
          </a:xfrm>
          <a:prstGeom prst="rect">
            <a:avLst/>
          </a:prstGeom>
        </p:spPr>
        <p:txBody>
          <a:bodyPr wrap="square">
            <a:spAutoFit/>
          </a:bodyPr>
          <a:lstStyle/>
          <a:p>
            <a:pPr marL="302567" indent="-302567">
              <a:buFont typeface="Arial" panose="020B0604020202020204" pitchFamily="34" charset="0"/>
              <a:buChar char="•"/>
            </a:pPr>
            <a:endParaRPr lang="en-US" sz="2117" dirty="0">
              <a:latin typeface="Georgia" panose="02040502050405020303" pitchFamily="18" charset="0"/>
            </a:endParaRPr>
          </a:p>
        </p:txBody>
      </p:sp>
      <p:sp>
        <p:nvSpPr>
          <p:cNvPr id="5" name="TextBox 4">
            <a:extLst>
              <a:ext uri="{FF2B5EF4-FFF2-40B4-BE49-F238E27FC236}">
                <a16:creationId xmlns:a16="http://schemas.microsoft.com/office/drawing/2014/main" id="{07068DBC-7193-4B98-9445-4A8CBC5B8558}"/>
              </a:ext>
            </a:extLst>
          </p:cNvPr>
          <p:cNvSpPr txBox="1"/>
          <p:nvPr/>
        </p:nvSpPr>
        <p:spPr>
          <a:xfrm>
            <a:off x="1366486" y="2221287"/>
            <a:ext cx="8456033" cy="3894656"/>
          </a:xfrm>
          <a:prstGeom prst="rect">
            <a:avLst/>
          </a:prstGeom>
          <a:noFill/>
        </p:spPr>
        <p:txBody>
          <a:bodyPr wrap="square" rtlCol="0">
            <a:spAutoFit/>
          </a:bodyPr>
          <a:lstStyle/>
          <a:p>
            <a:pPr marL="252139" indent="-252139">
              <a:buFont typeface="Arial" panose="020B0604020202020204" pitchFamily="34" charset="0"/>
              <a:buChar char="•"/>
            </a:pPr>
            <a:r>
              <a:rPr lang="en-US" sz="2471" dirty="0"/>
              <a:t>Examines the BIA for metrics and maps controls to meet the objectives</a:t>
            </a:r>
          </a:p>
          <a:p>
            <a:pPr marL="252139" indent="-252139">
              <a:buFont typeface="Arial" panose="020B0604020202020204" pitchFamily="34" charset="0"/>
              <a:buChar char="•"/>
            </a:pPr>
            <a:r>
              <a:rPr lang="en-US" sz="2471" dirty="0"/>
              <a:t>Determine appropriate responses:</a:t>
            </a:r>
          </a:p>
          <a:p>
            <a:pPr marL="655562" lvl="1" indent="-252139">
              <a:buFont typeface="Arial" panose="020B0604020202020204" pitchFamily="34" charset="0"/>
              <a:buChar char="•"/>
            </a:pPr>
            <a:r>
              <a:rPr lang="en-US" sz="2471" dirty="0"/>
              <a:t>Reduce</a:t>
            </a:r>
          </a:p>
          <a:p>
            <a:pPr marL="655562" lvl="1" indent="-252139">
              <a:buFont typeface="Arial" panose="020B0604020202020204" pitchFamily="34" charset="0"/>
              <a:buChar char="•"/>
            </a:pPr>
            <a:r>
              <a:rPr lang="en-US" sz="2471" dirty="0"/>
              <a:t>Assign/Transfer</a:t>
            </a:r>
          </a:p>
          <a:p>
            <a:pPr marL="655562" lvl="1" indent="-252139">
              <a:buFont typeface="Arial" panose="020B0604020202020204" pitchFamily="34" charset="0"/>
              <a:buChar char="•"/>
            </a:pPr>
            <a:r>
              <a:rPr lang="en-US" sz="2471" dirty="0"/>
              <a:t>Accept</a:t>
            </a:r>
          </a:p>
          <a:p>
            <a:pPr marL="655562" lvl="1" indent="-252139">
              <a:buFont typeface="Arial" panose="020B0604020202020204" pitchFamily="34" charset="0"/>
              <a:buChar char="•"/>
            </a:pPr>
            <a:r>
              <a:rPr lang="en-US" sz="2471" dirty="0"/>
              <a:t>Reject</a:t>
            </a:r>
          </a:p>
          <a:p>
            <a:pPr marL="403423" indent="-403423">
              <a:buFont typeface="Arial" panose="020B0604020202020204" pitchFamily="34" charset="0"/>
              <a:buChar char="•"/>
            </a:pPr>
            <a:r>
              <a:rPr lang="en-US" sz="2471" dirty="0"/>
              <a:t>Some risks will have to be accepted (based on cost/benefit) while other require a more active strategy</a:t>
            </a:r>
          </a:p>
          <a:p>
            <a:pPr marL="655562" lvl="1" indent="-252139">
              <a:buFont typeface="Arial" panose="020B0604020202020204" pitchFamily="34" charset="0"/>
              <a:buChar char="•"/>
            </a:pPr>
            <a:endParaRPr lang="en-US" sz="2471" dirty="0"/>
          </a:p>
        </p:txBody>
      </p:sp>
    </p:spTree>
    <p:extLst>
      <p:ext uri="{BB962C8B-B14F-4D97-AF65-F5344CB8AC3E}">
        <p14:creationId xmlns:p14="http://schemas.microsoft.com/office/powerpoint/2010/main" val="27668752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1159F-8844-4B5A-B39B-5969973F8E37}"/>
              </a:ext>
            </a:extLst>
          </p:cNvPr>
          <p:cNvSpPr>
            <a:spLocks noGrp="1"/>
          </p:cNvSpPr>
          <p:nvPr>
            <p:ph type="title"/>
          </p:nvPr>
        </p:nvSpPr>
        <p:spPr/>
        <p:txBody>
          <a:bodyPr>
            <a:normAutofit/>
          </a:bodyPr>
          <a:lstStyle/>
          <a:p>
            <a:r>
              <a:rPr lang="en-US" sz="2824" dirty="0"/>
              <a:t>Step 3:  Continuity Planning:  Provisions and Processes</a:t>
            </a:r>
          </a:p>
        </p:txBody>
      </p:sp>
      <p:sp>
        <p:nvSpPr>
          <p:cNvPr id="3" name="Slide Number Placeholder 2">
            <a:extLst>
              <a:ext uri="{FF2B5EF4-FFF2-40B4-BE49-F238E27FC236}">
                <a16:creationId xmlns:a16="http://schemas.microsoft.com/office/drawing/2014/main" id="{1DD04FEF-75A8-4DCB-8938-9145774B4070}"/>
              </a:ext>
            </a:extLst>
          </p:cNvPr>
          <p:cNvSpPr>
            <a:spLocks noGrp="1"/>
          </p:cNvSpPr>
          <p:nvPr>
            <p:ph type="sldNum" sz="quarter" idx="12"/>
          </p:nvPr>
        </p:nvSpPr>
        <p:spPr>
          <a:prstGeom prst="rect">
            <a:avLst/>
          </a:prstGeom>
        </p:spPr>
        <p:txBody>
          <a:bodyPr/>
          <a:lstStyle/>
          <a:p>
            <a:pPr>
              <a:defRPr/>
            </a:pPr>
            <a:fld id="{9861821A-181D-4317-92E0-2829451E9DB3}" type="slidenum">
              <a:rPr lang="en-US" altLang="en-US" smtClean="0"/>
              <a:pPr>
                <a:defRPr/>
              </a:pPr>
              <a:t>321</a:t>
            </a:fld>
            <a:endParaRPr lang="en-US" altLang="en-US"/>
          </a:p>
        </p:txBody>
      </p:sp>
      <p:sp>
        <p:nvSpPr>
          <p:cNvPr id="4" name="Rectangle 3">
            <a:extLst>
              <a:ext uri="{FF2B5EF4-FFF2-40B4-BE49-F238E27FC236}">
                <a16:creationId xmlns:a16="http://schemas.microsoft.com/office/drawing/2014/main" id="{E23FB155-85B4-4F8B-8EF6-14FDA5999720}"/>
              </a:ext>
            </a:extLst>
          </p:cNvPr>
          <p:cNvSpPr/>
          <p:nvPr/>
        </p:nvSpPr>
        <p:spPr>
          <a:xfrm>
            <a:off x="2532531" y="1997916"/>
            <a:ext cx="6925235" cy="418128"/>
          </a:xfrm>
          <a:prstGeom prst="rect">
            <a:avLst/>
          </a:prstGeom>
        </p:spPr>
        <p:txBody>
          <a:bodyPr wrap="square">
            <a:spAutoFit/>
          </a:bodyPr>
          <a:lstStyle/>
          <a:p>
            <a:pPr marL="302567" indent="-302567">
              <a:buFont typeface="Arial" panose="020B0604020202020204" pitchFamily="34" charset="0"/>
              <a:buChar char="•"/>
            </a:pPr>
            <a:endParaRPr lang="en-US" sz="2117" dirty="0">
              <a:latin typeface="Georgia" panose="02040502050405020303" pitchFamily="18" charset="0"/>
            </a:endParaRPr>
          </a:p>
        </p:txBody>
      </p:sp>
      <p:sp>
        <p:nvSpPr>
          <p:cNvPr id="5" name="TextBox 4">
            <a:extLst>
              <a:ext uri="{FF2B5EF4-FFF2-40B4-BE49-F238E27FC236}">
                <a16:creationId xmlns:a16="http://schemas.microsoft.com/office/drawing/2014/main" id="{07068DBC-7193-4B98-9445-4A8CBC5B8558}"/>
              </a:ext>
            </a:extLst>
          </p:cNvPr>
          <p:cNvSpPr txBox="1"/>
          <p:nvPr/>
        </p:nvSpPr>
        <p:spPr>
          <a:xfrm>
            <a:off x="838200" y="1690688"/>
            <a:ext cx="8926577" cy="5252976"/>
          </a:xfrm>
          <a:prstGeom prst="rect">
            <a:avLst/>
          </a:prstGeom>
          <a:noFill/>
        </p:spPr>
        <p:txBody>
          <a:bodyPr wrap="square" rtlCol="0">
            <a:spAutoFit/>
          </a:bodyPr>
          <a:lstStyle/>
          <a:p>
            <a:pPr marL="252139" indent="-252139">
              <a:buFont typeface="Arial" panose="020B0604020202020204" pitchFamily="34" charset="0"/>
              <a:buChar char="•"/>
            </a:pPr>
            <a:r>
              <a:rPr lang="en-US" sz="1765" dirty="0"/>
              <a:t>BCP designs the specific procedures necessary to mitigate the risks to a level that is acceptable to senior management.</a:t>
            </a:r>
          </a:p>
          <a:p>
            <a:pPr marL="252139" indent="-252139">
              <a:buFont typeface="Arial" panose="020B0604020202020204" pitchFamily="34" charset="0"/>
              <a:buChar char="•"/>
            </a:pPr>
            <a:r>
              <a:rPr lang="en-US" sz="1765" dirty="0"/>
              <a:t>Three assets :</a:t>
            </a:r>
          </a:p>
          <a:p>
            <a:pPr marL="655562" lvl="1" indent="-252139">
              <a:buFont typeface="Arial" panose="020B0604020202020204" pitchFamily="34" charset="0"/>
              <a:buChar char="•"/>
            </a:pPr>
            <a:r>
              <a:rPr lang="en-US" sz="1765" dirty="0"/>
              <a:t>People—first priority always</a:t>
            </a:r>
          </a:p>
          <a:p>
            <a:pPr marL="655562" lvl="1" indent="-252139">
              <a:buFont typeface="Arial" panose="020B0604020202020204" pitchFamily="34" charset="0"/>
              <a:buChar char="•"/>
            </a:pPr>
            <a:r>
              <a:rPr lang="en-US" sz="1765" dirty="0"/>
              <a:t>Buildings/Facilities</a:t>
            </a:r>
          </a:p>
          <a:p>
            <a:pPr marL="1058986" lvl="2" indent="-252139">
              <a:buFont typeface="Arial" panose="020B0604020202020204" pitchFamily="34" charset="0"/>
              <a:buChar char="•"/>
            </a:pPr>
            <a:r>
              <a:rPr lang="en-US" sz="1765" dirty="0"/>
              <a:t>Hardening Provisions—mitigating harm to facility</a:t>
            </a:r>
          </a:p>
          <a:p>
            <a:pPr marL="1058986" lvl="2" indent="-252139">
              <a:buFont typeface="Arial" panose="020B0604020202020204" pitchFamily="34" charset="0"/>
              <a:buChar char="•"/>
            </a:pPr>
            <a:r>
              <a:rPr lang="en-US" sz="1765" dirty="0"/>
              <a:t>Alternate sites </a:t>
            </a:r>
          </a:p>
          <a:p>
            <a:pPr marL="1462409" lvl="3" indent="-252139">
              <a:buFont typeface="Arial" panose="020B0604020202020204" pitchFamily="34" charset="0"/>
              <a:buChar char="•"/>
            </a:pPr>
            <a:r>
              <a:rPr lang="en-US" sz="1765" dirty="0"/>
              <a:t>Mirrored</a:t>
            </a:r>
          </a:p>
          <a:p>
            <a:pPr marL="1462409" lvl="3" indent="-252139">
              <a:buFont typeface="Arial" panose="020B0604020202020204" pitchFamily="34" charset="0"/>
              <a:buChar char="•"/>
            </a:pPr>
            <a:r>
              <a:rPr lang="en-US" sz="1765" dirty="0"/>
              <a:t>Leased sites</a:t>
            </a:r>
          </a:p>
          <a:p>
            <a:pPr marL="1865832" lvl="4" indent="-252139">
              <a:buFont typeface="Arial" panose="020B0604020202020204" pitchFamily="34" charset="0"/>
              <a:buChar char="•"/>
            </a:pPr>
            <a:r>
              <a:rPr lang="en-US" sz="1765" dirty="0"/>
              <a:t>Cold </a:t>
            </a:r>
          </a:p>
          <a:p>
            <a:pPr marL="1865832" lvl="4" indent="-252139">
              <a:buFont typeface="Arial" panose="020B0604020202020204" pitchFamily="34" charset="0"/>
              <a:buChar char="•"/>
            </a:pPr>
            <a:r>
              <a:rPr lang="en-US" sz="1765" dirty="0"/>
              <a:t>Warm</a:t>
            </a:r>
          </a:p>
          <a:p>
            <a:pPr marL="1865832" lvl="4" indent="-252139">
              <a:buFont typeface="Arial" panose="020B0604020202020204" pitchFamily="34" charset="0"/>
              <a:buChar char="•"/>
            </a:pPr>
            <a:r>
              <a:rPr lang="en-US" sz="1765" dirty="0"/>
              <a:t>Hot</a:t>
            </a:r>
          </a:p>
          <a:p>
            <a:pPr marL="655562" lvl="1" indent="-252139">
              <a:buFont typeface="Arial" panose="020B0604020202020204" pitchFamily="34" charset="0"/>
              <a:buChar char="•"/>
            </a:pPr>
            <a:r>
              <a:rPr lang="en-US" sz="1765" dirty="0"/>
              <a:t>Infrastructure</a:t>
            </a:r>
          </a:p>
          <a:p>
            <a:pPr marL="1058986" lvl="2" indent="-252139">
              <a:buFont typeface="Arial" panose="020B0604020202020204" pitchFamily="34" charset="0"/>
              <a:buChar char="•"/>
            </a:pPr>
            <a:r>
              <a:rPr lang="en-US" sz="1765" dirty="0"/>
              <a:t>Redundancy of Critical Systems and Services</a:t>
            </a:r>
          </a:p>
          <a:p>
            <a:pPr marL="1058986" lvl="2" indent="-252139">
              <a:buFont typeface="Arial" panose="020B0604020202020204" pitchFamily="34" charset="0"/>
              <a:buChar char="•"/>
            </a:pPr>
            <a:r>
              <a:rPr lang="en-US" sz="1765" dirty="0"/>
              <a:t>Recovery strategies</a:t>
            </a:r>
          </a:p>
          <a:p>
            <a:pPr marL="1058986" lvl="2" indent="-252139">
              <a:buFont typeface="Arial" panose="020B0604020202020204" pitchFamily="34" charset="0"/>
              <a:buChar char="•"/>
            </a:pPr>
            <a:r>
              <a:rPr lang="en-US" sz="1765" dirty="0"/>
              <a:t>Failover/Failback</a:t>
            </a:r>
          </a:p>
          <a:p>
            <a:pPr lvl="1"/>
            <a:endParaRPr lang="en-US" sz="1765" dirty="0"/>
          </a:p>
          <a:p>
            <a:pPr lvl="1"/>
            <a:r>
              <a:rPr lang="en-US" sz="1765" dirty="0"/>
              <a:t>	</a:t>
            </a:r>
          </a:p>
          <a:p>
            <a:pPr marL="655562" lvl="1" indent="-252139">
              <a:buFont typeface="Arial" panose="020B0604020202020204" pitchFamily="34" charset="0"/>
              <a:buChar char="•"/>
            </a:pPr>
            <a:endParaRPr lang="en-US" sz="1765" dirty="0"/>
          </a:p>
        </p:txBody>
      </p:sp>
    </p:spTree>
    <p:extLst>
      <p:ext uri="{BB962C8B-B14F-4D97-AF65-F5344CB8AC3E}">
        <p14:creationId xmlns:p14="http://schemas.microsoft.com/office/powerpoint/2010/main" val="362019582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1159F-8844-4B5A-B39B-5969973F8E37}"/>
              </a:ext>
            </a:extLst>
          </p:cNvPr>
          <p:cNvSpPr>
            <a:spLocks noGrp="1"/>
          </p:cNvSpPr>
          <p:nvPr>
            <p:ph type="title"/>
          </p:nvPr>
        </p:nvSpPr>
        <p:spPr/>
        <p:txBody>
          <a:bodyPr>
            <a:normAutofit/>
          </a:bodyPr>
          <a:lstStyle/>
          <a:p>
            <a:r>
              <a:rPr lang="en-US" dirty="0">
                <a:latin typeface="Assistant SemiBold" panose="00000700000000000000" charset="-79"/>
                <a:cs typeface="Assistant SemiBold" panose="00000700000000000000" charset="-79"/>
              </a:rPr>
              <a:t>Step 4:  Plan Approval and Implementation</a:t>
            </a:r>
          </a:p>
        </p:txBody>
      </p:sp>
      <p:sp>
        <p:nvSpPr>
          <p:cNvPr id="6" name="Content Placeholder 5">
            <a:extLst>
              <a:ext uri="{FF2B5EF4-FFF2-40B4-BE49-F238E27FC236}">
                <a16:creationId xmlns:a16="http://schemas.microsoft.com/office/drawing/2014/main" id="{B845BB1C-1CDF-4B08-813D-2D99E6808DC7}"/>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1DD04FEF-75A8-4DCB-8938-9145774B4070}"/>
              </a:ext>
            </a:extLst>
          </p:cNvPr>
          <p:cNvSpPr>
            <a:spLocks noGrp="1"/>
          </p:cNvSpPr>
          <p:nvPr>
            <p:ph type="sldNum" sz="quarter" idx="12"/>
          </p:nvPr>
        </p:nvSpPr>
        <p:spPr>
          <a:prstGeom prst="rect">
            <a:avLst/>
          </a:prstGeom>
        </p:spPr>
        <p:txBody>
          <a:bodyPr/>
          <a:lstStyle/>
          <a:p>
            <a:pPr>
              <a:defRPr/>
            </a:pPr>
            <a:fld id="{9861821A-181D-4317-92E0-2829451E9DB3}" type="slidenum">
              <a:rPr lang="en-US" altLang="en-US" smtClean="0"/>
              <a:pPr>
                <a:defRPr/>
              </a:pPr>
              <a:t>322</a:t>
            </a:fld>
            <a:endParaRPr lang="en-US" altLang="en-US"/>
          </a:p>
        </p:txBody>
      </p:sp>
      <p:sp>
        <p:nvSpPr>
          <p:cNvPr id="4" name="Rectangle 3">
            <a:extLst>
              <a:ext uri="{FF2B5EF4-FFF2-40B4-BE49-F238E27FC236}">
                <a16:creationId xmlns:a16="http://schemas.microsoft.com/office/drawing/2014/main" id="{E23FB155-85B4-4F8B-8EF6-14FDA5999720}"/>
              </a:ext>
            </a:extLst>
          </p:cNvPr>
          <p:cNvSpPr/>
          <p:nvPr/>
        </p:nvSpPr>
        <p:spPr>
          <a:xfrm>
            <a:off x="2532531" y="1997916"/>
            <a:ext cx="6925235" cy="418128"/>
          </a:xfrm>
          <a:prstGeom prst="rect">
            <a:avLst/>
          </a:prstGeom>
        </p:spPr>
        <p:txBody>
          <a:bodyPr wrap="square">
            <a:spAutoFit/>
          </a:bodyPr>
          <a:lstStyle/>
          <a:p>
            <a:pPr marL="302567" indent="-302567">
              <a:buFont typeface="Arial" panose="020B0604020202020204" pitchFamily="34" charset="0"/>
              <a:buChar char="•"/>
            </a:pPr>
            <a:endParaRPr lang="en-US" sz="2117" dirty="0">
              <a:latin typeface="Georgia" panose="02040502050405020303" pitchFamily="18" charset="0"/>
            </a:endParaRPr>
          </a:p>
        </p:txBody>
      </p:sp>
      <p:sp>
        <p:nvSpPr>
          <p:cNvPr id="5" name="TextBox 4">
            <a:extLst>
              <a:ext uri="{FF2B5EF4-FFF2-40B4-BE49-F238E27FC236}">
                <a16:creationId xmlns:a16="http://schemas.microsoft.com/office/drawing/2014/main" id="{07068DBC-7193-4B98-9445-4A8CBC5B8558}"/>
              </a:ext>
            </a:extLst>
          </p:cNvPr>
          <p:cNvSpPr txBox="1"/>
          <p:nvPr/>
        </p:nvSpPr>
        <p:spPr>
          <a:xfrm>
            <a:off x="1235566" y="1904815"/>
            <a:ext cx="7289988" cy="4653453"/>
          </a:xfrm>
          <a:prstGeom prst="rect">
            <a:avLst/>
          </a:prstGeom>
          <a:noFill/>
        </p:spPr>
        <p:txBody>
          <a:bodyPr wrap="square" rtlCol="0">
            <a:spAutoFit/>
          </a:bodyPr>
          <a:lstStyle/>
          <a:p>
            <a:pPr marL="252139" indent="-252139">
              <a:buFont typeface="Arial" panose="020B0604020202020204" pitchFamily="34" charset="0"/>
              <a:buChar char="•"/>
            </a:pPr>
            <a:r>
              <a:rPr lang="en-US" sz="2117" dirty="0"/>
              <a:t>Plan Approval</a:t>
            </a:r>
          </a:p>
          <a:p>
            <a:pPr marL="655562" lvl="1" indent="-252139">
              <a:buFont typeface="Arial" panose="020B0604020202020204" pitchFamily="34" charset="0"/>
              <a:buChar char="•"/>
            </a:pPr>
            <a:r>
              <a:rPr lang="en-US" sz="2117" dirty="0"/>
              <a:t>If possible, CEO should endorse plan</a:t>
            </a:r>
          </a:p>
          <a:p>
            <a:pPr marL="655562" lvl="1" indent="-252139">
              <a:buFont typeface="Arial" panose="020B0604020202020204" pitchFamily="34" charset="0"/>
              <a:buChar char="•"/>
            </a:pPr>
            <a:r>
              <a:rPr lang="en-US" sz="2117" dirty="0"/>
              <a:t>Otherwise another senior officer</a:t>
            </a:r>
          </a:p>
          <a:p>
            <a:pPr marL="655562" lvl="1" indent="-252139">
              <a:buFont typeface="Arial" panose="020B0604020202020204" pitchFamily="34" charset="0"/>
              <a:buChar char="•"/>
            </a:pPr>
            <a:r>
              <a:rPr lang="en-US" sz="2117" dirty="0"/>
              <a:t>Indicates dedication of the business to the process of business continuity planning</a:t>
            </a:r>
          </a:p>
          <a:p>
            <a:pPr marL="252139" indent="-252139">
              <a:buFont typeface="Arial" panose="020B0604020202020204" pitchFamily="34" charset="0"/>
              <a:buChar char="•"/>
            </a:pPr>
            <a:r>
              <a:rPr lang="en-US" sz="2117" dirty="0"/>
              <a:t>Plan Implementation</a:t>
            </a:r>
          </a:p>
          <a:p>
            <a:pPr marL="655562" lvl="1" indent="-252139">
              <a:buFont typeface="Arial" panose="020B0604020202020204" pitchFamily="34" charset="0"/>
              <a:buChar char="•"/>
            </a:pPr>
            <a:r>
              <a:rPr lang="en-US" sz="2117" dirty="0"/>
              <a:t>Create Implementation guide/schedule</a:t>
            </a:r>
          </a:p>
          <a:p>
            <a:pPr marL="655562" lvl="1" indent="-252139">
              <a:buFont typeface="Arial" panose="020B0604020202020204" pitchFamily="34" charset="0"/>
              <a:buChar char="•"/>
            </a:pPr>
            <a:r>
              <a:rPr lang="en-US" sz="2117" dirty="0"/>
              <a:t>Deploy resources</a:t>
            </a:r>
          </a:p>
          <a:p>
            <a:pPr marL="655562" lvl="1" indent="-252139">
              <a:buFont typeface="Arial" panose="020B0604020202020204" pitchFamily="34" charset="0"/>
              <a:buChar char="•"/>
            </a:pPr>
            <a:r>
              <a:rPr lang="en-US" sz="2117" dirty="0"/>
              <a:t>Supervise maintenance of plan</a:t>
            </a:r>
          </a:p>
          <a:p>
            <a:pPr marL="252139" indent="-252139">
              <a:buFont typeface="Arial" panose="020B0604020202020204" pitchFamily="34" charset="0"/>
              <a:buChar char="•"/>
            </a:pPr>
            <a:r>
              <a:rPr lang="en-US" sz="2117" dirty="0"/>
              <a:t>Train and Educate Employees</a:t>
            </a:r>
          </a:p>
          <a:p>
            <a:pPr marL="655562" lvl="1" indent="-252139">
              <a:buFont typeface="Arial" panose="020B0604020202020204" pitchFamily="34" charset="0"/>
              <a:buChar char="•"/>
            </a:pPr>
            <a:r>
              <a:rPr lang="en-US" sz="2117" dirty="0"/>
              <a:t>Distribute plan on need to know basis</a:t>
            </a:r>
          </a:p>
          <a:p>
            <a:pPr marL="655562" lvl="1" indent="-252139">
              <a:buFont typeface="Arial" panose="020B0604020202020204" pitchFamily="34" charset="0"/>
              <a:buChar char="•"/>
            </a:pPr>
            <a:r>
              <a:rPr lang="en-US" sz="2117" dirty="0"/>
              <a:t>Everyone should get at least an overview</a:t>
            </a:r>
          </a:p>
          <a:p>
            <a:pPr lvl="1"/>
            <a:endParaRPr lang="en-US" sz="2117" dirty="0"/>
          </a:p>
          <a:p>
            <a:pPr marL="252139" indent="-252139">
              <a:buFont typeface="Arial" panose="020B0604020202020204" pitchFamily="34" charset="0"/>
              <a:buChar char="•"/>
            </a:pPr>
            <a:endParaRPr lang="en-US" sz="2117" dirty="0"/>
          </a:p>
        </p:txBody>
      </p:sp>
    </p:spTree>
    <p:extLst>
      <p:ext uri="{BB962C8B-B14F-4D97-AF65-F5344CB8AC3E}">
        <p14:creationId xmlns:p14="http://schemas.microsoft.com/office/powerpoint/2010/main" val="96745055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3" name="Title 2">
            <a:extLst>
              <a:ext uri="{FF2B5EF4-FFF2-40B4-BE49-F238E27FC236}">
                <a16:creationId xmlns:a16="http://schemas.microsoft.com/office/drawing/2014/main" id="{E1AA27EF-B604-4CF8-BAEB-390AB63D59FA}"/>
              </a:ext>
            </a:extLst>
          </p:cNvPr>
          <p:cNvSpPr>
            <a:spLocks noGrp="1"/>
          </p:cNvSpPr>
          <p:nvPr>
            <p:ph type="title"/>
          </p:nvPr>
        </p:nvSpPr>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Disaster Recovery </a:t>
            </a:r>
          </a:p>
        </p:txBody>
      </p:sp>
      <p:sp>
        <p:nvSpPr>
          <p:cNvPr id="2" name="Text Placeholder 1">
            <a:extLst>
              <a:ext uri="{FF2B5EF4-FFF2-40B4-BE49-F238E27FC236}">
                <a16:creationId xmlns:a16="http://schemas.microsoft.com/office/drawing/2014/main" id="{D079CD51-C02B-4344-A566-2643392E9326}"/>
              </a:ext>
            </a:extLst>
          </p:cNvPr>
          <p:cNvSpPr>
            <a:spLocks noGrp="1"/>
          </p:cNvSpPr>
          <p:nvPr>
            <p:ph type="body" idx="1"/>
          </p:nvPr>
        </p:nvSpPr>
        <p:spPr/>
        <p:txBody>
          <a:bodyPr/>
          <a:lstStyle/>
          <a:p>
            <a:endParaRPr lang="en-US"/>
          </a:p>
        </p:txBody>
      </p:sp>
      <p:sp>
        <p:nvSpPr>
          <p:cNvPr id="509" name="Google Shape;509;p56"/>
          <p:cNvSpPr txBox="1">
            <a:spLocks noGrp="1"/>
          </p:cNvSpPr>
          <p:nvPr>
            <p:ph type="sldNum" sz="quarter" idx="12"/>
          </p:nvPr>
        </p:nvSpPr>
        <p:spPr>
          <a:prstGeom prst="ellipse">
            <a:avLst/>
          </a:prstGeom>
          <a:solidFill>
            <a:srgbClr val="3F3F3F"/>
          </a:solidFill>
        </p:spPr>
        <p:txBody>
          <a:bodyPr spcFirstLastPara="1" vert="horz" lIns="91440" tIns="45720" rIns="91440" bIns="45720" rtlCol="0" anchor="ctr" anchorCtr="0">
            <a:norm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buClr>
                <a:srgbClr val="000000"/>
              </a:buClr>
              <a:defRPr/>
            </a:pPr>
            <a:fld id="{9861821A-181D-4317-92E0-2829451E9DB3}" type="slidenum">
              <a:rPr lang="en-US" altLang="en-US" sz="600" smtClean="0">
                <a:solidFill>
                  <a:srgbClr val="FFFFFF"/>
                </a:solidFill>
              </a:rPr>
              <a:pPr algn="ctr">
                <a:lnSpc>
                  <a:spcPct val="90000"/>
                </a:lnSpc>
                <a:spcAft>
                  <a:spcPts val="600"/>
                </a:spcAft>
                <a:buClr>
                  <a:srgbClr val="000000"/>
                </a:buClr>
                <a:defRPr/>
              </a:pPr>
              <a:t>323</a:t>
            </a:fld>
            <a:endParaRPr lang="en-US" sz="600">
              <a:solidFill>
                <a:srgbClr val="FFFFFF"/>
              </a:solidFill>
            </a:endParaRPr>
          </a:p>
        </p:txBody>
      </p:sp>
    </p:spTree>
    <p:extLst>
      <p:ext uri="{BB962C8B-B14F-4D97-AF65-F5344CB8AC3E}">
        <p14:creationId xmlns:p14="http://schemas.microsoft.com/office/powerpoint/2010/main" val="123732796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C7D2-4B55-46CC-B431-831E1ED5B834}"/>
              </a:ext>
            </a:extLst>
          </p:cNvPr>
          <p:cNvSpPr>
            <a:spLocks noGrp="1"/>
          </p:cNvSpPr>
          <p:nvPr>
            <p:ph type="title"/>
          </p:nvPr>
        </p:nvSpPr>
        <p:spPr/>
        <p:txBody>
          <a:bodyPr/>
          <a:lstStyle/>
          <a:p>
            <a:r>
              <a:rPr lang="en-US" dirty="0"/>
              <a:t>Phases of a Disaster </a:t>
            </a:r>
          </a:p>
        </p:txBody>
      </p:sp>
      <p:sp>
        <p:nvSpPr>
          <p:cNvPr id="5" name="Content Placeholder 4">
            <a:extLst>
              <a:ext uri="{FF2B5EF4-FFF2-40B4-BE49-F238E27FC236}">
                <a16:creationId xmlns:a16="http://schemas.microsoft.com/office/drawing/2014/main" id="{5AD8F9EA-CA21-42E7-9A4A-F6571007B053}"/>
              </a:ext>
            </a:extLst>
          </p:cNvPr>
          <p:cNvSpPr>
            <a:spLocks noGrp="1"/>
          </p:cNvSpPr>
          <p:nvPr>
            <p:ph idx="1"/>
          </p:nvPr>
        </p:nvSpPr>
        <p:spPr/>
        <p:txBody>
          <a:bodyPr/>
          <a:lstStyle/>
          <a:p>
            <a:endParaRPr lang="en-US"/>
          </a:p>
        </p:txBody>
      </p:sp>
      <p:sp>
        <p:nvSpPr>
          <p:cNvPr id="3" name="Title 1">
            <a:extLst>
              <a:ext uri="{FF2B5EF4-FFF2-40B4-BE49-F238E27FC236}">
                <a16:creationId xmlns:a16="http://schemas.microsoft.com/office/drawing/2014/main" id="{88321D71-75C6-46C7-B231-DB20EFE4997D}"/>
              </a:ext>
            </a:extLst>
          </p:cNvPr>
          <p:cNvSpPr txBox="1">
            <a:spLocks/>
          </p:cNvSpPr>
          <p:nvPr/>
        </p:nvSpPr>
        <p:spPr>
          <a:xfrm>
            <a:off x="838200" y="2103437"/>
            <a:ext cx="10515600" cy="28623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lnSpc>
                <a:spcPct val="110000"/>
              </a:lnSpc>
              <a:buSzPts val="1400"/>
              <a:buFont typeface="Assistant"/>
              <a:buAutoNum type="arabicPeriod"/>
            </a:pPr>
            <a:r>
              <a:rPr lang="en-US" sz="2000" b="1" dirty="0">
                <a:solidFill>
                  <a:schemeClr val="dk1"/>
                </a:solidFill>
                <a:latin typeface="Assistant"/>
              </a:rPr>
              <a:t>Declaration</a:t>
            </a:r>
            <a:r>
              <a:rPr lang="en-US" sz="2000" dirty="0">
                <a:solidFill>
                  <a:schemeClr val="dk1"/>
                </a:solidFill>
                <a:latin typeface="Assistant"/>
              </a:rPr>
              <a:t>: Communicate the state of the disaster to employees based on pre-defined criteria and means.  </a:t>
            </a:r>
          </a:p>
          <a:p>
            <a:pPr marL="742950" indent="-742950">
              <a:lnSpc>
                <a:spcPct val="110000"/>
              </a:lnSpc>
              <a:buSzPts val="1400"/>
              <a:buFont typeface="Assistant"/>
              <a:buAutoNum type="arabicPeriod"/>
            </a:pPr>
            <a:r>
              <a:rPr lang="en-US" sz="2000" b="1" dirty="0">
                <a:solidFill>
                  <a:schemeClr val="dk1"/>
                </a:solidFill>
                <a:latin typeface="Assistant"/>
              </a:rPr>
              <a:t>Recovery</a:t>
            </a:r>
            <a:r>
              <a:rPr lang="en-US" sz="2000" dirty="0">
                <a:solidFill>
                  <a:schemeClr val="dk1"/>
                </a:solidFill>
                <a:latin typeface="Assistant"/>
              </a:rPr>
              <a:t>:  Focus is on the immediacy of the disaster.  Human life comes first.  Next, the restoration of critical business services per the BIA, beginning with MOST critical services first</a:t>
            </a:r>
          </a:p>
          <a:p>
            <a:pPr marL="742950" indent="-742950">
              <a:lnSpc>
                <a:spcPct val="110000"/>
              </a:lnSpc>
              <a:buSzPts val="1400"/>
              <a:buFont typeface="Assistant"/>
              <a:buAutoNum type="arabicPeriod"/>
            </a:pPr>
            <a:r>
              <a:rPr lang="en-US" sz="2000" b="1" dirty="0">
                <a:solidFill>
                  <a:schemeClr val="dk1"/>
                </a:solidFill>
                <a:latin typeface="Assistant"/>
              </a:rPr>
              <a:t>Reconstitution</a:t>
            </a:r>
            <a:r>
              <a:rPr lang="en-US" sz="2000" dirty="0">
                <a:solidFill>
                  <a:schemeClr val="dk1"/>
                </a:solidFill>
                <a:latin typeface="Assistant"/>
              </a:rPr>
              <a:t>:  Return to a state of full operations at the permanent facility.  Restore operations beginning with LEAST critical</a:t>
            </a:r>
          </a:p>
        </p:txBody>
      </p:sp>
    </p:spTree>
    <p:extLst>
      <p:ext uri="{BB962C8B-B14F-4D97-AF65-F5344CB8AC3E}">
        <p14:creationId xmlns:p14="http://schemas.microsoft.com/office/powerpoint/2010/main" val="337810695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77"/>
          <p:cNvSpPr txBox="1">
            <a:spLocks noGrp="1"/>
          </p:cNvSpPr>
          <p:nvPr>
            <p:ph type="title"/>
          </p:nvPr>
        </p:nvSpPr>
        <p:spPr>
          <a:xfrm>
            <a:off x="726948" y="784037"/>
            <a:ext cx="10014400" cy="1325600"/>
          </a:xfrm>
          <a:prstGeom prst="rect">
            <a:avLst/>
          </a:prstGeom>
          <a:noFill/>
          <a:ln>
            <a:noFill/>
          </a:ln>
        </p:spPr>
        <p:txBody>
          <a:bodyPr spcFirstLastPara="1" wrap="square" lIns="100767" tIns="50367" rIns="100767" bIns="50367" anchor="ctr" anchorCtr="0">
            <a:noAutofit/>
          </a:bodyPr>
          <a:lstStyle/>
          <a:p>
            <a:r>
              <a:rPr lang="en-US" dirty="0">
                <a:latin typeface="Assistant"/>
                <a:ea typeface="Assistant"/>
                <a:cs typeface="Assistant"/>
                <a:sym typeface="Assistant"/>
              </a:rPr>
              <a:t>Disaster Recovery</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2EA2997E-000C-4A8E-A38B-B7286CCB2EB3}"/>
              </a:ext>
            </a:extLst>
          </p:cNvPr>
          <p:cNvSpPr>
            <a:spLocks noGrp="1"/>
          </p:cNvSpPr>
          <p:nvPr>
            <p:ph type="ftr" sz="quarter" idx="11"/>
          </p:nvPr>
        </p:nvSpPr>
        <p:spPr/>
        <p:txBody>
          <a:bodyPr/>
          <a:lstStyle/>
          <a:p>
            <a:endParaRPr lang="en-US"/>
          </a:p>
        </p:txBody>
      </p:sp>
      <p:sp>
        <p:nvSpPr>
          <p:cNvPr id="703" name="Google Shape;703;p77"/>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325</a:t>
            </a:fld>
            <a:endParaRPr/>
          </a:p>
        </p:txBody>
      </p:sp>
      <p:sp>
        <p:nvSpPr>
          <p:cNvPr id="704" name="Google Shape;704;p77"/>
          <p:cNvSpPr/>
          <p:nvPr/>
        </p:nvSpPr>
        <p:spPr>
          <a:xfrm>
            <a:off x="1200728" y="1997916"/>
            <a:ext cx="9513600" cy="407200"/>
          </a:xfrm>
          <a:prstGeom prst="rect">
            <a:avLst/>
          </a:prstGeom>
          <a:noFill/>
          <a:ln>
            <a:noFill/>
          </a:ln>
        </p:spPr>
        <p:txBody>
          <a:bodyPr spcFirstLastPara="1" wrap="square" lIns="100767" tIns="50367" rIns="100767" bIns="50367" anchor="t" anchorCtr="0">
            <a:noAutofit/>
          </a:bodyPr>
          <a:lstStyle/>
          <a:p>
            <a:pPr marL="372524" indent="-203195">
              <a:buClr>
                <a:schemeClr val="dk1"/>
              </a:buClr>
              <a:buSzPts val="2000"/>
            </a:pPr>
            <a:endParaRPr sz="2667">
              <a:solidFill>
                <a:schemeClr val="dk1"/>
              </a:solidFill>
              <a:latin typeface="Georgia"/>
              <a:ea typeface="Georgia"/>
              <a:cs typeface="Georgia"/>
              <a:sym typeface="Georgia"/>
            </a:endParaRPr>
          </a:p>
        </p:txBody>
      </p:sp>
      <p:sp>
        <p:nvSpPr>
          <p:cNvPr id="705" name="Google Shape;705;p77"/>
          <p:cNvSpPr txBox="1"/>
          <p:nvPr/>
        </p:nvSpPr>
        <p:spPr>
          <a:xfrm>
            <a:off x="812800" y="2142381"/>
            <a:ext cx="10014400" cy="1982400"/>
          </a:xfrm>
          <a:prstGeom prst="rect">
            <a:avLst/>
          </a:prstGeom>
          <a:noFill/>
          <a:ln>
            <a:noFill/>
          </a:ln>
        </p:spPr>
        <p:txBody>
          <a:bodyPr spcFirstLastPara="1" wrap="square" lIns="100767" tIns="50367" rIns="100767" bIns="50367" anchor="t" anchorCtr="0">
            <a:noAutofit/>
          </a:bodyPr>
          <a:lstStyle/>
          <a:p>
            <a:pPr marL="321725" indent="-313259">
              <a:buClr>
                <a:schemeClr val="dk1"/>
              </a:buClr>
              <a:buSzPts val="2300"/>
              <a:buFont typeface="Assistant"/>
              <a:buChar char="•"/>
            </a:pPr>
            <a:r>
              <a:rPr lang="en" u="sng" dirty="0">
                <a:solidFill>
                  <a:schemeClr val="dk1"/>
                </a:solidFill>
                <a:latin typeface="Assistant"/>
                <a:ea typeface="Assistant"/>
                <a:cs typeface="Assistant"/>
                <a:sym typeface="Assistant"/>
              </a:rPr>
              <a:t>Strategy development</a:t>
            </a:r>
            <a:r>
              <a:rPr lang="en" dirty="0">
                <a:solidFill>
                  <a:schemeClr val="dk1"/>
                </a:solidFill>
                <a:latin typeface="Assistant"/>
                <a:ea typeface="Assistant"/>
                <a:cs typeface="Assistant"/>
                <a:sym typeface="Assistant"/>
              </a:rPr>
              <a:t>:  </a:t>
            </a:r>
            <a:r>
              <a:rPr lang="en-US" dirty="0">
                <a:solidFill>
                  <a:schemeClr val="dk1"/>
                </a:solidFill>
                <a:latin typeface="Assistant"/>
                <a:ea typeface="Assistant"/>
                <a:cs typeface="Assistant"/>
                <a:sym typeface="Assistant"/>
              </a:rPr>
              <a:t>Examines the BIA for metrics and maps controls to meet the objectives</a:t>
            </a:r>
            <a:endParaRPr lang="en-US" dirty="0">
              <a:latin typeface="Assistant"/>
              <a:ea typeface="Assistant"/>
              <a:cs typeface="Assistant"/>
              <a:sym typeface="Assistant"/>
            </a:endParaRPr>
          </a:p>
          <a:p>
            <a:pPr marL="321725" indent="-313259">
              <a:buClr>
                <a:schemeClr val="dk1"/>
              </a:buClr>
              <a:buSzPts val="2300"/>
              <a:buFont typeface="Assistant"/>
              <a:buChar char="•"/>
            </a:pPr>
            <a:r>
              <a:rPr lang="en-US" dirty="0">
                <a:solidFill>
                  <a:schemeClr val="dk1"/>
                </a:solidFill>
                <a:latin typeface="Assistant"/>
                <a:ea typeface="Assistant"/>
                <a:cs typeface="Assistant"/>
                <a:sym typeface="Assistant"/>
              </a:rPr>
              <a:t>Current State </a:t>
            </a:r>
            <a:r>
              <a:rPr lang="en-US" dirty="0">
                <a:solidFill>
                  <a:schemeClr val="dk1"/>
                </a:solidFill>
                <a:latin typeface="Assistant"/>
                <a:ea typeface="Assistant"/>
                <a:cs typeface="Assistant"/>
                <a:sym typeface="Wingdings" panose="05000000000000000000" pitchFamily="2" charset="2"/>
              </a:rPr>
              <a:t>Gap Analysis Desired State</a:t>
            </a:r>
            <a:endParaRPr dirty="0">
              <a:latin typeface="Assistant"/>
              <a:ea typeface="Assistant"/>
              <a:cs typeface="Assistant"/>
              <a:sym typeface="Assistant"/>
            </a:endParaRPr>
          </a:p>
          <a:p>
            <a:pPr marL="321725" indent="-313259">
              <a:buClr>
                <a:schemeClr val="dk1"/>
              </a:buClr>
              <a:buSzPts val="2300"/>
              <a:buFont typeface="Assistant"/>
              <a:buChar char="•"/>
            </a:pPr>
            <a:r>
              <a:rPr lang="en" u="sng" dirty="0">
                <a:solidFill>
                  <a:schemeClr val="dk1"/>
                </a:solidFill>
                <a:latin typeface="Assistant"/>
                <a:ea typeface="Assistant"/>
                <a:cs typeface="Assistant"/>
                <a:sym typeface="Assistant"/>
              </a:rPr>
              <a:t>Provisions and processes</a:t>
            </a:r>
          </a:p>
          <a:p>
            <a:pPr marL="812780" lvl="1" indent="-296326">
              <a:buClr>
                <a:schemeClr val="dk1"/>
              </a:buClr>
              <a:buSzPts val="1500"/>
              <a:buFont typeface="Assistant"/>
              <a:buChar char="•"/>
            </a:pPr>
            <a:r>
              <a:rPr lang="en-US" dirty="0">
                <a:solidFill>
                  <a:schemeClr val="dk1"/>
                </a:solidFill>
                <a:latin typeface="Assistant"/>
                <a:ea typeface="Assistant"/>
                <a:cs typeface="Assistant"/>
                <a:sym typeface="Assistant"/>
              </a:rPr>
              <a:t>People—first priority always</a:t>
            </a:r>
            <a:endParaRPr lang="en-US" dirty="0">
              <a:latin typeface="Assistant"/>
              <a:ea typeface="Assistant"/>
              <a:cs typeface="Assistant"/>
              <a:sym typeface="Assistant"/>
            </a:endParaRPr>
          </a:p>
          <a:p>
            <a:pPr marL="812780" lvl="1" indent="-296326">
              <a:buClr>
                <a:schemeClr val="dk1"/>
              </a:buClr>
              <a:buSzPts val="1500"/>
              <a:buFont typeface="Assistant"/>
              <a:buChar char="•"/>
            </a:pPr>
            <a:r>
              <a:rPr lang="en-US" dirty="0">
                <a:solidFill>
                  <a:schemeClr val="dk1"/>
                </a:solidFill>
                <a:latin typeface="Assistant"/>
                <a:ea typeface="Assistant"/>
                <a:cs typeface="Assistant"/>
                <a:sym typeface="Assistant"/>
              </a:rPr>
              <a:t>Buildings/Facilities</a:t>
            </a:r>
            <a:endParaRPr lang="en-US" dirty="0">
              <a:latin typeface="Assistant"/>
              <a:ea typeface="Assistant"/>
              <a:cs typeface="Assistant"/>
              <a:sym typeface="Assistant"/>
            </a:endParaRPr>
          </a:p>
          <a:p>
            <a:pPr marL="812780" lvl="1" indent="-296326">
              <a:buClr>
                <a:schemeClr val="dk1"/>
              </a:buClr>
              <a:buSzPts val="1500"/>
              <a:buFont typeface="Assistant"/>
              <a:buChar char="•"/>
            </a:pPr>
            <a:r>
              <a:rPr lang="en-US" dirty="0">
                <a:solidFill>
                  <a:schemeClr val="dk1"/>
                </a:solidFill>
                <a:latin typeface="Assistant"/>
                <a:ea typeface="Assistant"/>
                <a:cs typeface="Assistant"/>
                <a:sym typeface="Assistant"/>
              </a:rPr>
              <a:t>Infrastructure</a:t>
            </a:r>
            <a:endParaRPr dirty="0">
              <a:latin typeface="Assistant"/>
              <a:ea typeface="Assistant"/>
              <a:cs typeface="Assistant"/>
              <a:sym typeface="Assistant"/>
            </a:endParaRPr>
          </a:p>
          <a:p>
            <a:pPr marL="321725" indent="-313259">
              <a:buClr>
                <a:schemeClr val="dk1"/>
              </a:buClr>
              <a:buSzPts val="2300"/>
              <a:buFont typeface="Assistant"/>
              <a:buChar char="•"/>
            </a:pPr>
            <a:r>
              <a:rPr lang="en" u="sng" dirty="0">
                <a:solidFill>
                  <a:schemeClr val="dk1"/>
                </a:solidFill>
                <a:latin typeface="Assistant"/>
                <a:ea typeface="Assistant"/>
                <a:cs typeface="Assistant"/>
                <a:sym typeface="Assistant"/>
              </a:rPr>
              <a:t>Plan </a:t>
            </a:r>
            <a:r>
              <a:rPr lang="en-US" u="sng" dirty="0">
                <a:solidFill>
                  <a:schemeClr val="dk1"/>
                </a:solidFill>
                <a:latin typeface="Assistant"/>
                <a:ea typeface="Assistant"/>
                <a:cs typeface="Assistant"/>
                <a:sym typeface="Assistant"/>
              </a:rPr>
              <a:t>testing and </a:t>
            </a:r>
            <a:r>
              <a:rPr lang="en" u="sng" dirty="0">
                <a:solidFill>
                  <a:schemeClr val="dk1"/>
                </a:solidFill>
                <a:latin typeface="Assistant"/>
                <a:ea typeface="Assistant"/>
                <a:cs typeface="Assistant"/>
                <a:sym typeface="Assistant"/>
              </a:rPr>
              <a:t>approva</a:t>
            </a:r>
            <a:r>
              <a:rPr lang="en-US" u="sng" dirty="0">
                <a:solidFill>
                  <a:schemeClr val="dk1"/>
                </a:solidFill>
                <a:latin typeface="Assistant"/>
                <a:ea typeface="Assistant"/>
                <a:cs typeface="Assistant"/>
                <a:sym typeface="Assistant"/>
              </a:rPr>
              <a:t>l</a:t>
            </a:r>
          </a:p>
          <a:p>
            <a:pPr marL="778925" lvl="1" indent="-313259">
              <a:buClr>
                <a:schemeClr val="dk1"/>
              </a:buClr>
              <a:buSzPts val="2300"/>
              <a:buFont typeface="Assistant"/>
              <a:buChar char="•"/>
            </a:pPr>
            <a:r>
              <a:rPr lang="en-US" dirty="0">
                <a:solidFill>
                  <a:schemeClr val="dk1"/>
                </a:solidFill>
                <a:latin typeface="Assistant"/>
                <a:ea typeface="Assistant"/>
                <a:cs typeface="Assistant"/>
                <a:sym typeface="Assistant"/>
              </a:rPr>
              <a:t>Checklist</a:t>
            </a:r>
          </a:p>
          <a:p>
            <a:pPr marL="778925" lvl="1" indent="-313259">
              <a:buClr>
                <a:schemeClr val="dk1"/>
              </a:buClr>
              <a:buSzPts val="2300"/>
              <a:buFont typeface="Assistant"/>
              <a:buChar char="•"/>
            </a:pPr>
            <a:r>
              <a:rPr lang="en-US" dirty="0">
                <a:solidFill>
                  <a:schemeClr val="dk1"/>
                </a:solidFill>
                <a:latin typeface="Assistant"/>
                <a:ea typeface="Assistant"/>
                <a:cs typeface="Assistant"/>
                <a:sym typeface="Assistant"/>
              </a:rPr>
              <a:t>Structured Walkthrough/Tabletop</a:t>
            </a:r>
          </a:p>
          <a:p>
            <a:pPr marL="778925" lvl="1" indent="-313259">
              <a:buClr>
                <a:schemeClr val="dk1"/>
              </a:buClr>
              <a:buSzPts val="2300"/>
              <a:buFont typeface="Assistant"/>
              <a:buChar char="•"/>
            </a:pPr>
            <a:r>
              <a:rPr lang="en-US" dirty="0">
                <a:solidFill>
                  <a:schemeClr val="dk1"/>
                </a:solidFill>
                <a:latin typeface="Assistant"/>
                <a:ea typeface="Assistant"/>
                <a:cs typeface="Assistant"/>
                <a:sym typeface="Assistant"/>
              </a:rPr>
              <a:t>Simulation</a:t>
            </a:r>
          </a:p>
          <a:p>
            <a:pPr marL="778925" lvl="1" indent="-313259">
              <a:buClr>
                <a:schemeClr val="dk1"/>
              </a:buClr>
              <a:buSzPts val="2300"/>
              <a:buFont typeface="Assistant"/>
              <a:buChar char="•"/>
            </a:pPr>
            <a:r>
              <a:rPr lang="en-US" dirty="0">
                <a:solidFill>
                  <a:schemeClr val="dk1"/>
                </a:solidFill>
                <a:latin typeface="Assistant"/>
                <a:ea typeface="Assistant"/>
                <a:cs typeface="Assistant"/>
                <a:sym typeface="Assistant"/>
              </a:rPr>
              <a:t>Parallel</a:t>
            </a:r>
          </a:p>
          <a:p>
            <a:pPr marL="778925" lvl="1" indent="-313259">
              <a:buClr>
                <a:schemeClr val="dk1"/>
              </a:buClr>
              <a:buSzPts val="2300"/>
              <a:buFont typeface="Assistant"/>
              <a:buChar char="•"/>
            </a:pPr>
            <a:r>
              <a:rPr lang="en-US" dirty="0">
                <a:solidFill>
                  <a:schemeClr val="dk1"/>
                </a:solidFill>
                <a:latin typeface="Assistant"/>
                <a:ea typeface="Assistant"/>
                <a:cs typeface="Assistant"/>
                <a:sym typeface="Assistant"/>
              </a:rPr>
              <a:t>Full Interruption</a:t>
            </a:r>
            <a:endParaRPr dirty="0">
              <a:latin typeface="Assistant"/>
              <a:ea typeface="Assistant"/>
              <a:cs typeface="Assistant"/>
              <a:sym typeface="Assistant"/>
            </a:endParaRPr>
          </a:p>
          <a:p>
            <a:pPr marL="321725" indent="-313259">
              <a:buClr>
                <a:schemeClr val="dk1"/>
              </a:buClr>
              <a:buSzPts val="2300"/>
              <a:buFont typeface="Assistant"/>
              <a:buChar char="•"/>
            </a:pPr>
            <a:r>
              <a:rPr lang="en" u="sng" dirty="0">
                <a:solidFill>
                  <a:schemeClr val="dk1"/>
                </a:solidFill>
                <a:latin typeface="Assistant"/>
                <a:ea typeface="Assistant"/>
                <a:cs typeface="Assistant"/>
                <a:sym typeface="Assistant"/>
              </a:rPr>
              <a:t>Plan implementation</a:t>
            </a:r>
            <a:endParaRPr u="sng" dirty="0">
              <a:latin typeface="Assistant"/>
              <a:ea typeface="Assistant"/>
              <a:cs typeface="Assistant"/>
              <a:sym typeface="Assistant"/>
            </a:endParaRPr>
          </a:p>
          <a:p>
            <a:pPr marL="321725" indent="-313259">
              <a:buClr>
                <a:schemeClr val="dk1"/>
              </a:buClr>
              <a:buSzPts val="2300"/>
              <a:buFont typeface="Assistant"/>
              <a:buChar char="•"/>
            </a:pPr>
            <a:r>
              <a:rPr lang="en" u="sng" dirty="0">
                <a:solidFill>
                  <a:schemeClr val="dk1"/>
                </a:solidFill>
                <a:latin typeface="Assistant"/>
                <a:ea typeface="Assistant"/>
                <a:cs typeface="Assistant"/>
                <a:sym typeface="Assistant"/>
              </a:rPr>
              <a:t>Training and education</a:t>
            </a:r>
            <a:endParaRPr u="sng" dirty="0">
              <a:latin typeface="Assistant"/>
              <a:ea typeface="Assistant"/>
              <a:cs typeface="Assistant"/>
              <a:sym typeface="Assistant"/>
            </a:endParaRPr>
          </a:p>
        </p:txBody>
      </p:sp>
      <p:pic>
        <p:nvPicPr>
          <p:cNvPr id="7" name="Google Shape;732;p80">
            <a:extLst>
              <a:ext uri="{FF2B5EF4-FFF2-40B4-BE49-F238E27FC236}">
                <a16:creationId xmlns:a16="http://schemas.microsoft.com/office/drawing/2014/main" id="{2AE35AAE-FD02-4F36-9F98-328E105AEBDE}"/>
              </a:ext>
            </a:extLst>
          </p:cNvPr>
          <p:cNvPicPr preferRelativeResize="0"/>
          <p:nvPr/>
        </p:nvPicPr>
        <p:blipFill rotWithShape="1">
          <a:blip r:embed="rId3">
            <a:alphaModFix/>
          </a:blip>
          <a:srcRect/>
          <a:stretch/>
        </p:blipFill>
        <p:spPr>
          <a:xfrm>
            <a:off x="6631259" y="2640109"/>
            <a:ext cx="5211304" cy="3805296"/>
          </a:xfrm>
          <a:prstGeom prst="rect">
            <a:avLst/>
          </a:prstGeom>
          <a:noFill/>
          <a:ln>
            <a:noFill/>
          </a:ln>
        </p:spPr>
      </p:pic>
    </p:spTree>
    <p:extLst>
      <p:ext uri="{BB962C8B-B14F-4D97-AF65-F5344CB8AC3E}">
        <p14:creationId xmlns:p14="http://schemas.microsoft.com/office/powerpoint/2010/main" val="321033950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C5850-B134-4BF4-823A-41E24764CE97}"/>
              </a:ext>
            </a:extLst>
          </p:cNvPr>
          <p:cNvSpPr>
            <a:spLocks noGrp="1"/>
          </p:cNvSpPr>
          <p:nvPr>
            <p:ph type="title"/>
          </p:nvPr>
        </p:nvSpPr>
        <p:spPr/>
        <p:txBody>
          <a:bodyPr/>
          <a:lstStyle/>
          <a:p>
            <a:r>
              <a:rPr lang="en-US" dirty="0"/>
              <a:t>BCP Roles and Responsibilities</a:t>
            </a:r>
          </a:p>
        </p:txBody>
      </p:sp>
      <p:sp>
        <p:nvSpPr>
          <p:cNvPr id="5" name="Text Placeholder 4">
            <a:extLst>
              <a:ext uri="{FF2B5EF4-FFF2-40B4-BE49-F238E27FC236}">
                <a16:creationId xmlns:a16="http://schemas.microsoft.com/office/drawing/2014/main" id="{8F3ECBC6-16E5-4215-ABC8-5D3FCCD40DE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ABD538C-16B8-4120-9CDA-BB1B6683EBF0}"/>
              </a:ext>
            </a:extLst>
          </p:cNvPr>
          <p:cNvSpPr>
            <a:spLocks noGrp="1"/>
          </p:cNvSpPr>
          <p:nvPr>
            <p:ph type="sldNum" sz="quarter" idx="12"/>
          </p:nvPr>
        </p:nvSpPr>
        <p:spPr/>
        <p:txBody>
          <a:bodyPr/>
          <a:lstStyle/>
          <a:p>
            <a:fld id="{00000000-1234-1234-1234-123412341234}" type="slidenum">
              <a:rPr lang="en-US" smtClean="0"/>
              <a:pPr/>
              <a:t>326</a:t>
            </a:fld>
            <a:endParaRPr lang="en-US"/>
          </a:p>
        </p:txBody>
      </p:sp>
      <p:sp>
        <p:nvSpPr>
          <p:cNvPr id="3" name="TextBox 2">
            <a:extLst>
              <a:ext uri="{FF2B5EF4-FFF2-40B4-BE49-F238E27FC236}">
                <a16:creationId xmlns:a16="http://schemas.microsoft.com/office/drawing/2014/main" id="{14429F89-90AE-4952-A1E7-D650DFD01ACF}"/>
              </a:ext>
            </a:extLst>
          </p:cNvPr>
          <p:cNvSpPr txBox="1"/>
          <p:nvPr/>
        </p:nvSpPr>
        <p:spPr>
          <a:xfrm>
            <a:off x="5752334" y="5781323"/>
            <a:ext cx="6267833" cy="543867"/>
          </a:xfrm>
          <a:prstGeom prst="rect">
            <a:avLst/>
          </a:prstGeom>
          <a:noFill/>
        </p:spPr>
        <p:txBody>
          <a:bodyPr wrap="square" rtlCol="0">
            <a:spAutoFit/>
          </a:bodyPr>
          <a:lstStyle/>
          <a:p>
            <a:r>
              <a:rPr lang="en-US" sz="1467" dirty="0">
                <a:solidFill>
                  <a:schemeClr val="bg1"/>
                </a:solidFill>
              </a:rPr>
              <a:t>University of California, “Responding to Computer Security Incidents”</a:t>
            </a:r>
          </a:p>
          <a:p>
            <a:r>
              <a:rPr lang="en-US" sz="1467" dirty="0">
                <a:solidFill>
                  <a:schemeClr val="bg1"/>
                </a:solidFill>
              </a:rPr>
              <a:t>ISACA CISM Study Guide 2015 p. 234 </a:t>
            </a:r>
          </a:p>
        </p:txBody>
      </p:sp>
    </p:spTree>
    <p:extLst>
      <p:ext uri="{BB962C8B-B14F-4D97-AF65-F5344CB8AC3E}">
        <p14:creationId xmlns:p14="http://schemas.microsoft.com/office/powerpoint/2010/main" val="13725106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Grp="1" noChangeArrowheads="1"/>
          </p:cNvSpPr>
          <p:nvPr>
            <p:ph type="title"/>
          </p:nvPr>
        </p:nvSpPr>
        <p:spPr/>
        <p:txBody>
          <a:bodyPr/>
          <a:lstStyle/>
          <a:p>
            <a:pPr>
              <a:defRPr/>
            </a:pPr>
            <a:r>
              <a:rPr lang="en-US" dirty="0"/>
              <a:t>Roles and Responsibilities</a:t>
            </a:r>
          </a:p>
        </p:txBody>
      </p:sp>
      <p:sp>
        <p:nvSpPr>
          <p:cNvPr id="155651" name="Rectangle 7"/>
          <p:cNvSpPr>
            <a:spLocks noGrp="1" noChangeArrowheads="1"/>
          </p:cNvSpPr>
          <p:nvPr>
            <p:ph idx="1"/>
          </p:nvPr>
        </p:nvSpPr>
        <p:spPr>
          <a:prstGeom prst="rect">
            <a:avLst/>
          </a:prstGeom>
        </p:spPr>
        <p:txBody>
          <a:bodyPr>
            <a:normAutofit/>
          </a:bodyPr>
          <a:lstStyle/>
          <a:p>
            <a:pPr>
              <a:lnSpc>
                <a:spcPct val="120000"/>
              </a:lnSpc>
              <a:spcBef>
                <a:spcPts val="800"/>
              </a:spcBef>
            </a:pPr>
            <a:r>
              <a:rPr lang="en-US" altLang="en-US" sz="2471" dirty="0"/>
              <a:t>Senior Executive Management</a:t>
            </a:r>
          </a:p>
          <a:p>
            <a:pPr lvl="1">
              <a:lnSpc>
                <a:spcPct val="120000"/>
              </a:lnSpc>
              <a:spcBef>
                <a:spcPts val="800"/>
              </a:spcBef>
            </a:pPr>
            <a:r>
              <a:rPr lang="en-US" altLang="en-US" sz="2117" dirty="0"/>
              <a:t>Consistent support and final approval of plans</a:t>
            </a:r>
          </a:p>
          <a:p>
            <a:pPr lvl="1">
              <a:lnSpc>
                <a:spcPct val="120000"/>
              </a:lnSpc>
              <a:spcBef>
                <a:spcPts val="800"/>
              </a:spcBef>
            </a:pPr>
            <a:r>
              <a:rPr lang="en-US" altLang="en-US" sz="2117" dirty="0"/>
              <a:t>Setting the business continuity policy</a:t>
            </a:r>
          </a:p>
          <a:p>
            <a:pPr lvl="1">
              <a:lnSpc>
                <a:spcPct val="120000"/>
              </a:lnSpc>
              <a:spcBef>
                <a:spcPts val="800"/>
              </a:spcBef>
            </a:pPr>
            <a:r>
              <a:rPr lang="en-US" altLang="en-US" sz="2117" dirty="0"/>
              <a:t>Prioritizing critical business functions</a:t>
            </a:r>
          </a:p>
          <a:p>
            <a:pPr lvl="1">
              <a:lnSpc>
                <a:spcPct val="120000"/>
              </a:lnSpc>
              <a:spcBef>
                <a:spcPts val="800"/>
              </a:spcBef>
            </a:pPr>
            <a:r>
              <a:rPr lang="en-US" altLang="en-US" sz="2117" dirty="0"/>
              <a:t>Allocating sufficient resources and personnel</a:t>
            </a:r>
          </a:p>
          <a:p>
            <a:pPr lvl="1">
              <a:lnSpc>
                <a:spcPct val="120000"/>
              </a:lnSpc>
              <a:spcBef>
                <a:spcPts val="800"/>
              </a:spcBef>
            </a:pPr>
            <a:r>
              <a:rPr lang="en-US" altLang="en-US" sz="2117" dirty="0"/>
              <a:t>Providing oversight for and approving the BCP</a:t>
            </a:r>
          </a:p>
          <a:p>
            <a:pPr lvl="1">
              <a:lnSpc>
                <a:spcPct val="120000"/>
              </a:lnSpc>
              <a:spcBef>
                <a:spcPts val="800"/>
              </a:spcBef>
            </a:pPr>
            <a:r>
              <a:rPr lang="en-US" altLang="en-US" sz="2117" dirty="0"/>
              <a:t>Directing and reviewing test results</a:t>
            </a:r>
          </a:p>
          <a:p>
            <a:pPr lvl="1">
              <a:lnSpc>
                <a:spcPct val="120000"/>
              </a:lnSpc>
              <a:spcBef>
                <a:spcPts val="800"/>
              </a:spcBef>
            </a:pPr>
            <a:r>
              <a:rPr lang="en-US" altLang="en-US" sz="2117" dirty="0"/>
              <a:t>Ensuring maintenance of a current plan</a:t>
            </a:r>
          </a:p>
        </p:txBody>
      </p:sp>
      <p:sp>
        <p:nvSpPr>
          <p:cNvPr id="155652" name="Slide Number Placeholder 3"/>
          <p:cNvSpPr>
            <a:spLocks noGrp="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9F9F9"/>
              </a:buClr>
              <a:buSzPct val="65000"/>
              <a:buFont typeface="Wingdings 2" panose="05020102010507070707" pitchFamily="18" charset="2"/>
              <a:buChar char=""/>
              <a:defRPr sz="2047">
                <a:solidFill>
                  <a:schemeClr val="tx1"/>
                </a:solidFill>
                <a:latin typeface="Book Antiqua" panose="02040602050305030304" pitchFamily="18" charset="0"/>
              </a:defRPr>
            </a:lvl1pPr>
            <a:lvl2pPr marL="490596" indent="-188690">
              <a:spcBef>
                <a:spcPct val="20000"/>
              </a:spcBef>
              <a:buClr>
                <a:schemeClr val="tx1"/>
              </a:buClr>
              <a:buSzPct val="80000"/>
              <a:buFont typeface="Wingdings 2" panose="05020102010507070707" pitchFamily="18" charset="2"/>
              <a:buChar char=""/>
              <a:defRPr sz="1716">
                <a:solidFill>
                  <a:schemeClr val="tx1"/>
                </a:solidFill>
                <a:latin typeface="Book Antiqua" panose="02040602050305030304" pitchFamily="18" charset="0"/>
              </a:defRPr>
            </a:lvl2pPr>
            <a:lvl3pPr marL="754761" indent="-150952">
              <a:spcBef>
                <a:spcPct val="20000"/>
              </a:spcBef>
              <a:buClr>
                <a:schemeClr val="tx1"/>
              </a:buClr>
              <a:buSzPct val="95000"/>
              <a:buFont typeface="Wingdings" panose="05000000000000000000" pitchFamily="2" charset="2"/>
              <a:buChar char=""/>
              <a:defRPr sz="1585">
                <a:solidFill>
                  <a:schemeClr val="tx1"/>
                </a:solidFill>
                <a:latin typeface="Book Antiqua" panose="02040602050305030304" pitchFamily="18" charset="0"/>
              </a:defRPr>
            </a:lvl3pPr>
            <a:lvl4pPr marL="1056666" indent="-150952">
              <a:spcBef>
                <a:spcPct val="20000"/>
              </a:spcBef>
              <a:buClr>
                <a:schemeClr val="tx1"/>
              </a:buClr>
              <a:buSzPct val="100000"/>
              <a:buFont typeface="Wingdings 3" panose="05040102010807070707" pitchFamily="18" charset="2"/>
              <a:buChar char=""/>
              <a:defRPr sz="1453">
                <a:solidFill>
                  <a:schemeClr val="tx1"/>
                </a:solidFill>
                <a:latin typeface="Book Antiqua" panose="02040602050305030304" pitchFamily="18" charset="0"/>
              </a:defRPr>
            </a:lvl4pPr>
            <a:lvl5pPr marL="1358571" indent="-150952">
              <a:spcBef>
                <a:spcPct val="20000"/>
              </a:spcBef>
              <a:buClr>
                <a:schemeClr val="tx1"/>
              </a:buClr>
              <a:buFont typeface="Wingdings 2" panose="05020102010507070707" pitchFamily="18" charset="2"/>
              <a:buChar char=""/>
              <a:defRPr sz="1453">
                <a:solidFill>
                  <a:schemeClr val="tx1"/>
                </a:solidFill>
                <a:latin typeface="Book Antiqua" panose="02040602050305030304" pitchFamily="18" charset="0"/>
              </a:defRPr>
            </a:lvl5pPr>
            <a:lvl6pPr marL="166047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6pPr>
            <a:lvl7pPr marL="1962382"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7pPr>
            <a:lvl8pPr marL="226428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8pPr>
            <a:lvl9pPr marL="2566191"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9pPr>
          </a:lstStyle>
          <a:p>
            <a:pPr>
              <a:spcBef>
                <a:spcPct val="0"/>
              </a:spcBef>
              <a:buClrTx/>
              <a:buSzTx/>
              <a:buFontTx/>
              <a:buNone/>
            </a:pPr>
            <a:fld id="{4EF12F8E-612F-463C-A0BA-06A0F190523C}" type="slidenum">
              <a:rPr lang="en-US" altLang="en-US" sz="859">
                <a:solidFill>
                  <a:srgbClr val="BCBCBC"/>
                </a:solidFill>
                <a:latin typeface="Arial" panose="020B0604020202020204" pitchFamily="34" charset="0"/>
              </a:rPr>
              <a:pPr>
                <a:spcBef>
                  <a:spcPct val="0"/>
                </a:spcBef>
                <a:buClrTx/>
                <a:buSzTx/>
                <a:buFontTx/>
                <a:buNone/>
              </a:pPr>
              <a:t>327</a:t>
            </a:fld>
            <a:endParaRPr lang="en-US" altLang="en-US" sz="859">
              <a:solidFill>
                <a:srgbClr val="BCBCBC"/>
              </a:solidFill>
              <a:latin typeface="Arial" panose="020B0604020202020204" pitchFamily="34" charset="0"/>
            </a:endParaRPr>
          </a:p>
        </p:txBody>
      </p:sp>
    </p:spTree>
    <p:extLst>
      <p:ext uri="{BB962C8B-B14F-4D97-AF65-F5344CB8AC3E}">
        <p14:creationId xmlns:p14="http://schemas.microsoft.com/office/powerpoint/2010/main" val="1036937780"/>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Grp="1" noChangeArrowheads="1"/>
          </p:cNvSpPr>
          <p:nvPr>
            <p:ph type="title"/>
          </p:nvPr>
        </p:nvSpPr>
        <p:spPr/>
        <p:txBody>
          <a:bodyPr/>
          <a:lstStyle/>
          <a:p>
            <a:pPr>
              <a:defRPr/>
            </a:pPr>
            <a:r>
              <a:rPr lang="en-US" dirty="0"/>
              <a:t>Roles and Responsibilities</a:t>
            </a:r>
          </a:p>
        </p:txBody>
      </p:sp>
      <p:sp>
        <p:nvSpPr>
          <p:cNvPr id="19459" name="Rectangle 5"/>
          <p:cNvSpPr>
            <a:spLocks noGrp="1" noChangeArrowheads="1"/>
          </p:cNvSpPr>
          <p:nvPr>
            <p:ph idx="1"/>
          </p:nvPr>
        </p:nvSpPr>
        <p:spPr>
          <a:prstGeom prst="rect">
            <a:avLst/>
          </a:prstGeom>
        </p:spPr>
        <p:txBody>
          <a:bodyPr>
            <a:normAutofit/>
          </a:bodyPr>
          <a:lstStyle/>
          <a:p>
            <a:pPr marL="299511" indent="-249464">
              <a:buClr>
                <a:schemeClr val="tx1">
                  <a:shade val="95000"/>
                </a:schemeClr>
              </a:buClr>
              <a:buFont typeface="Wingdings"/>
              <a:buChar char=""/>
              <a:defRPr/>
            </a:pPr>
            <a:r>
              <a:rPr lang="en-US" sz="2113" dirty="0"/>
              <a:t>Senior Functional Management</a:t>
            </a:r>
          </a:p>
          <a:p>
            <a:pPr marL="533277" lvl="1" indent="-249464">
              <a:buClr>
                <a:schemeClr val="tx1">
                  <a:shade val="95000"/>
                </a:schemeClr>
              </a:buClr>
              <a:buFont typeface="Wingdings"/>
              <a:buChar char=""/>
              <a:defRPr/>
            </a:pPr>
            <a:r>
              <a:rPr lang="en-US" sz="1849" dirty="0"/>
              <a:t>Develop and document maintenance and testing strategy</a:t>
            </a:r>
          </a:p>
          <a:p>
            <a:pPr marL="533277" lvl="1" indent="-249464">
              <a:buClr>
                <a:schemeClr val="tx1">
                  <a:shade val="95000"/>
                </a:schemeClr>
              </a:buClr>
              <a:buFont typeface="Wingdings"/>
              <a:buChar char=""/>
              <a:defRPr/>
            </a:pPr>
            <a:r>
              <a:rPr lang="en-US" sz="1849" dirty="0"/>
              <a:t>Identify and prioritize mission-critical systems</a:t>
            </a:r>
          </a:p>
          <a:p>
            <a:pPr marL="533277" lvl="1" indent="-249464">
              <a:buClr>
                <a:schemeClr val="tx1">
                  <a:shade val="95000"/>
                </a:schemeClr>
              </a:buClr>
              <a:buFont typeface="Wingdings"/>
              <a:buChar char=""/>
              <a:defRPr/>
            </a:pPr>
            <a:r>
              <a:rPr lang="en-US" sz="1849" dirty="0"/>
              <a:t>Monitor progress of plan development and execution</a:t>
            </a:r>
          </a:p>
          <a:p>
            <a:pPr marL="533277" lvl="1" indent="-249464">
              <a:buClr>
                <a:schemeClr val="tx1">
                  <a:shade val="95000"/>
                </a:schemeClr>
              </a:buClr>
              <a:buFont typeface="Wingdings"/>
              <a:buChar char=""/>
              <a:defRPr/>
            </a:pPr>
            <a:r>
              <a:rPr lang="en-US" sz="1849" dirty="0"/>
              <a:t>Ensure periodic tests</a:t>
            </a:r>
          </a:p>
          <a:p>
            <a:pPr marL="533277" lvl="1" indent="-249464">
              <a:buClr>
                <a:schemeClr val="tx1">
                  <a:shade val="95000"/>
                </a:schemeClr>
              </a:buClr>
              <a:buFont typeface="Wingdings"/>
              <a:buChar char=""/>
              <a:defRPr/>
            </a:pPr>
            <a:r>
              <a:rPr lang="en-US" sz="1849" dirty="0"/>
              <a:t>Create the various teams necessary to execute the plans</a:t>
            </a:r>
          </a:p>
        </p:txBody>
      </p:sp>
      <p:sp>
        <p:nvSpPr>
          <p:cNvPr id="157700" name="Slide Number Placeholder 3"/>
          <p:cNvSpPr>
            <a:spLocks noGrp="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9F9F9"/>
              </a:buClr>
              <a:buSzPct val="65000"/>
              <a:buFont typeface="Wingdings 2" panose="05020102010507070707" pitchFamily="18" charset="2"/>
              <a:buChar char=""/>
              <a:defRPr sz="2047">
                <a:solidFill>
                  <a:schemeClr val="tx1"/>
                </a:solidFill>
                <a:latin typeface="Book Antiqua" panose="02040602050305030304" pitchFamily="18" charset="0"/>
              </a:defRPr>
            </a:lvl1pPr>
            <a:lvl2pPr marL="490596" indent="-188690">
              <a:spcBef>
                <a:spcPct val="20000"/>
              </a:spcBef>
              <a:buClr>
                <a:schemeClr val="tx1"/>
              </a:buClr>
              <a:buSzPct val="80000"/>
              <a:buFont typeface="Wingdings 2" panose="05020102010507070707" pitchFamily="18" charset="2"/>
              <a:buChar char=""/>
              <a:defRPr sz="1716">
                <a:solidFill>
                  <a:schemeClr val="tx1"/>
                </a:solidFill>
                <a:latin typeface="Book Antiqua" panose="02040602050305030304" pitchFamily="18" charset="0"/>
              </a:defRPr>
            </a:lvl2pPr>
            <a:lvl3pPr marL="754761" indent="-150952">
              <a:spcBef>
                <a:spcPct val="20000"/>
              </a:spcBef>
              <a:buClr>
                <a:schemeClr val="tx1"/>
              </a:buClr>
              <a:buSzPct val="95000"/>
              <a:buFont typeface="Wingdings" panose="05000000000000000000" pitchFamily="2" charset="2"/>
              <a:buChar char=""/>
              <a:defRPr sz="1585">
                <a:solidFill>
                  <a:schemeClr val="tx1"/>
                </a:solidFill>
                <a:latin typeface="Book Antiqua" panose="02040602050305030304" pitchFamily="18" charset="0"/>
              </a:defRPr>
            </a:lvl3pPr>
            <a:lvl4pPr marL="1056666" indent="-150952">
              <a:spcBef>
                <a:spcPct val="20000"/>
              </a:spcBef>
              <a:buClr>
                <a:schemeClr val="tx1"/>
              </a:buClr>
              <a:buSzPct val="100000"/>
              <a:buFont typeface="Wingdings 3" panose="05040102010807070707" pitchFamily="18" charset="2"/>
              <a:buChar char=""/>
              <a:defRPr sz="1453">
                <a:solidFill>
                  <a:schemeClr val="tx1"/>
                </a:solidFill>
                <a:latin typeface="Book Antiqua" panose="02040602050305030304" pitchFamily="18" charset="0"/>
              </a:defRPr>
            </a:lvl4pPr>
            <a:lvl5pPr marL="1358571" indent="-150952">
              <a:spcBef>
                <a:spcPct val="20000"/>
              </a:spcBef>
              <a:buClr>
                <a:schemeClr val="tx1"/>
              </a:buClr>
              <a:buFont typeface="Wingdings 2" panose="05020102010507070707" pitchFamily="18" charset="2"/>
              <a:buChar char=""/>
              <a:defRPr sz="1453">
                <a:solidFill>
                  <a:schemeClr val="tx1"/>
                </a:solidFill>
                <a:latin typeface="Book Antiqua" panose="02040602050305030304" pitchFamily="18" charset="0"/>
              </a:defRPr>
            </a:lvl5pPr>
            <a:lvl6pPr marL="166047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6pPr>
            <a:lvl7pPr marL="1962382"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7pPr>
            <a:lvl8pPr marL="226428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8pPr>
            <a:lvl9pPr marL="2566191"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9pPr>
          </a:lstStyle>
          <a:p>
            <a:pPr>
              <a:spcBef>
                <a:spcPct val="0"/>
              </a:spcBef>
              <a:buClrTx/>
              <a:buSzTx/>
              <a:buFontTx/>
              <a:buNone/>
            </a:pPr>
            <a:fld id="{52B5FD9E-851F-48FC-A40E-C858D07C61DD}" type="slidenum">
              <a:rPr lang="en-US" altLang="en-US" sz="859">
                <a:solidFill>
                  <a:srgbClr val="BCBCBC"/>
                </a:solidFill>
                <a:latin typeface="Arial" panose="020B0604020202020204" pitchFamily="34" charset="0"/>
              </a:rPr>
              <a:pPr>
                <a:spcBef>
                  <a:spcPct val="0"/>
                </a:spcBef>
                <a:buClrTx/>
                <a:buSzTx/>
                <a:buFontTx/>
                <a:buNone/>
              </a:pPr>
              <a:t>328</a:t>
            </a:fld>
            <a:endParaRPr lang="en-US" altLang="en-US" sz="859">
              <a:solidFill>
                <a:srgbClr val="BCBCBC"/>
              </a:solidFill>
              <a:latin typeface="Arial" panose="020B0604020202020204" pitchFamily="34" charset="0"/>
            </a:endParaRPr>
          </a:p>
        </p:txBody>
      </p:sp>
    </p:spTree>
    <p:extLst>
      <p:ext uri="{BB962C8B-B14F-4D97-AF65-F5344CB8AC3E}">
        <p14:creationId xmlns:p14="http://schemas.microsoft.com/office/powerpoint/2010/main" val="1121182888"/>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dirty="0"/>
              <a:t>Roles and Responsibilities</a:t>
            </a:r>
          </a:p>
        </p:txBody>
      </p:sp>
      <p:sp>
        <p:nvSpPr>
          <p:cNvPr id="159747" name="Rectangle 3"/>
          <p:cNvSpPr>
            <a:spLocks noGrp="1" noChangeArrowheads="1"/>
          </p:cNvSpPr>
          <p:nvPr>
            <p:ph idx="1"/>
          </p:nvPr>
        </p:nvSpPr>
        <p:spPr>
          <a:prstGeom prst="rect">
            <a:avLst/>
          </a:prstGeom>
        </p:spPr>
        <p:txBody>
          <a:bodyPr>
            <a:normAutofit fontScale="92500" lnSpcReduction="10000"/>
          </a:bodyPr>
          <a:lstStyle/>
          <a:p>
            <a:pPr>
              <a:lnSpc>
                <a:spcPct val="120000"/>
              </a:lnSpc>
              <a:spcBef>
                <a:spcPts val="800"/>
              </a:spcBef>
            </a:pPr>
            <a:r>
              <a:rPr lang="en-US" altLang="en-US" sz="2824" dirty="0"/>
              <a:t>BCP Steering Committee</a:t>
            </a:r>
            <a:endParaRPr lang="en-US" altLang="en-US" sz="2532" dirty="0"/>
          </a:p>
          <a:p>
            <a:pPr lvl="1">
              <a:lnSpc>
                <a:spcPct val="120000"/>
              </a:lnSpc>
              <a:spcBef>
                <a:spcPts val="800"/>
              </a:spcBef>
            </a:pPr>
            <a:r>
              <a:rPr lang="en-US" altLang="en-US" sz="2471" dirty="0"/>
              <a:t>Conduct the BIA</a:t>
            </a:r>
          </a:p>
          <a:p>
            <a:pPr lvl="1">
              <a:lnSpc>
                <a:spcPct val="120000"/>
              </a:lnSpc>
              <a:spcBef>
                <a:spcPts val="800"/>
              </a:spcBef>
            </a:pPr>
            <a:r>
              <a:rPr lang="en-US" altLang="en-US" sz="2471" dirty="0"/>
              <a:t>Coordinate with department representatives</a:t>
            </a:r>
          </a:p>
          <a:p>
            <a:pPr>
              <a:lnSpc>
                <a:spcPct val="120000"/>
              </a:lnSpc>
              <a:spcBef>
                <a:spcPts val="800"/>
              </a:spcBef>
            </a:pPr>
            <a:r>
              <a:rPr lang="en-US" altLang="en-US" sz="2761" dirty="0"/>
              <a:t>Should include:</a:t>
            </a:r>
          </a:p>
          <a:p>
            <a:pPr lvl="1">
              <a:lnSpc>
                <a:spcPct val="120000"/>
              </a:lnSpc>
              <a:spcBef>
                <a:spcPts val="800"/>
              </a:spcBef>
            </a:pPr>
            <a:r>
              <a:rPr lang="en-US" sz="1827" dirty="0"/>
              <a:t>Business units</a:t>
            </a:r>
          </a:p>
          <a:p>
            <a:pPr lvl="1">
              <a:lnSpc>
                <a:spcPct val="120000"/>
              </a:lnSpc>
              <a:spcBef>
                <a:spcPts val="800"/>
              </a:spcBef>
            </a:pPr>
            <a:r>
              <a:rPr lang="en-US" sz="1827" dirty="0"/>
              <a:t>Senior management</a:t>
            </a:r>
          </a:p>
          <a:p>
            <a:pPr lvl="1">
              <a:lnSpc>
                <a:spcPct val="120000"/>
              </a:lnSpc>
              <a:spcBef>
                <a:spcPts val="800"/>
              </a:spcBef>
            </a:pPr>
            <a:r>
              <a:rPr lang="en-US" sz="1827" dirty="0"/>
              <a:t>IT department</a:t>
            </a:r>
          </a:p>
          <a:p>
            <a:pPr lvl="1">
              <a:lnSpc>
                <a:spcPct val="120000"/>
              </a:lnSpc>
              <a:spcBef>
                <a:spcPts val="800"/>
              </a:spcBef>
            </a:pPr>
            <a:r>
              <a:rPr lang="en-US" sz="1827" dirty="0"/>
              <a:t>Security department</a:t>
            </a:r>
          </a:p>
          <a:p>
            <a:pPr lvl="1">
              <a:lnSpc>
                <a:spcPct val="120000"/>
              </a:lnSpc>
              <a:spcBef>
                <a:spcPts val="800"/>
              </a:spcBef>
            </a:pPr>
            <a:r>
              <a:rPr lang="en-US" sz="1827" dirty="0"/>
              <a:t>Communications department</a:t>
            </a:r>
          </a:p>
          <a:p>
            <a:pPr lvl="1">
              <a:lnSpc>
                <a:spcPct val="120000"/>
              </a:lnSpc>
              <a:spcBef>
                <a:spcPts val="800"/>
              </a:spcBef>
            </a:pPr>
            <a:r>
              <a:rPr lang="en-US" sz="1827" dirty="0"/>
              <a:t>Legal department</a:t>
            </a:r>
            <a:endParaRPr lang="en-US" altLang="en-US" sz="2885" dirty="0"/>
          </a:p>
        </p:txBody>
      </p:sp>
      <p:sp>
        <p:nvSpPr>
          <p:cNvPr id="159748" name="Slide Number Placeholder 3"/>
          <p:cNvSpPr>
            <a:spLocks noGrp="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9F9F9"/>
              </a:buClr>
              <a:buSzPct val="65000"/>
              <a:buFont typeface="Wingdings 2" panose="05020102010507070707" pitchFamily="18" charset="2"/>
              <a:buChar char=""/>
              <a:defRPr sz="2047">
                <a:solidFill>
                  <a:schemeClr val="tx1"/>
                </a:solidFill>
                <a:latin typeface="Book Antiqua" panose="02040602050305030304" pitchFamily="18" charset="0"/>
              </a:defRPr>
            </a:lvl1pPr>
            <a:lvl2pPr marL="490596" indent="-188690">
              <a:spcBef>
                <a:spcPct val="20000"/>
              </a:spcBef>
              <a:buClr>
                <a:schemeClr val="tx1"/>
              </a:buClr>
              <a:buSzPct val="80000"/>
              <a:buFont typeface="Wingdings 2" panose="05020102010507070707" pitchFamily="18" charset="2"/>
              <a:buChar char=""/>
              <a:defRPr sz="1716">
                <a:solidFill>
                  <a:schemeClr val="tx1"/>
                </a:solidFill>
                <a:latin typeface="Book Antiqua" panose="02040602050305030304" pitchFamily="18" charset="0"/>
              </a:defRPr>
            </a:lvl2pPr>
            <a:lvl3pPr marL="754761" indent="-150952">
              <a:spcBef>
                <a:spcPct val="20000"/>
              </a:spcBef>
              <a:buClr>
                <a:schemeClr val="tx1"/>
              </a:buClr>
              <a:buSzPct val="95000"/>
              <a:buFont typeface="Wingdings" panose="05000000000000000000" pitchFamily="2" charset="2"/>
              <a:buChar char=""/>
              <a:defRPr sz="1585">
                <a:solidFill>
                  <a:schemeClr val="tx1"/>
                </a:solidFill>
                <a:latin typeface="Book Antiqua" panose="02040602050305030304" pitchFamily="18" charset="0"/>
              </a:defRPr>
            </a:lvl3pPr>
            <a:lvl4pPr marL="1056666" indent="-150952">
              <a:spcBef>
                <a:spcPct val="20000"/>
              </a:spcBef>
              <a:buClr>
                <a:schemeClr val="tx1"/>
              </a:buClr>
              <a:buSzPct val="100000"/>
              <a:buFont typeface="Wingdings 3" panose="05040102010807070707" pitchFamily="18" charset="2"/>
              <a:buChar char=""/>
              <a:defRPr sz="1453">
                <a:solidFill>
                  <a:schemeClr val="tx1"/>
                </a:solidFill>
                <a:latin typeface="Book Antiqua" panose="02040602050305030304" pitchFamily="18" charset="0"/>
              </a:defRPr>
            </a:lvl4pPr>
            <a:lvl5pPr marL="1358571" indent="-150952">
              <a:spcBef>
                <a:spcPct val="20000"/>
              </a:spcBef>
              <a:buClr>
                <a:schemeClr val="tx1"/>
              </a:buClr>
              <a:buFont typeface="Wingdings 2" panose="05020102010507070707" pitchFamily="18" charset="2"/>
              <a:buChar char=""/>
              <a:defRPr sz="1453">
                <a:solidFill>
                  <a:schemeClr val="tx1"/>
                </a:solidFill>
                <a:latin typeface="Book Antiqua" panose="02040602050305030304" pitchFamily="18" charset="0"/>
              </a:defRPr>
            </a:lvl5pPr>
            <a:lvl6pPr marL="166047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6pPr>
            <a:lvl7pPr marL="1962382"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7pPr>
            <a:lvl8pPr marL="226428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8pPr>
            <a:lvl9pPr marL="2566191"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9pPr>
          </a:lstStyle>
          <a:p>
            <a:pPr>
              <a:spcBef>
                <a:spcPct val="0"/>
              </a:spcBef>
              <a:buClrTx/>
              <a:buSzTx/>
              <a:buFontTx/>
              <a:buNone/>
            </a:pPr>
            <a:fld id="{4BE7AEA2-EFA5-420B-AF67-4C0A876C5357}" type="slidenum">
              <a:rPr lang="en-US" altLang="en-US" sz="859">
                <a:solidFill>
                  <a:srgbClr val="BCBCBC"/>
                </a:solidFill>
                <a:latin typeface="Arial" panose="020B0604020202020204" pitchFamily="34" charset="0"/>
              </a:rPr>
              <a:pPr>
                <a:spcBef>
                  <a:spcPct val="0"/>
                </a:spcBef>
                <a:buClrTx/>
                <a:buSzTx/>
                <a:buFontTx/>
                <a:buNone/>
              </a:pPr>
              <a:t>329</a:t>
            </a:fld>
            <a:endParaRPr lang="en-US" altLang="en-US" sz="859">
              <a:solidFill>
                <a:srgbClr val="BCBCBC"/>
              </a:solidFill>
              <a:latin typeface="Arial" panose="020B0604020202020204" pitchFamily="34" charset="0"/>
            </a:endParaRPr>
          </a:p>
        </p:txBody>
      </p:sp>
    </p:spTree>
    <p:extLst>
      <p:ext uri="{BB962C8B-B14F-4D97-AF65-F5344CB8AC3E}">
        <p14:creationId xmlns:p14="http://schemas.microsoft.com/office/powerpoint/2010/main" val="207724517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63364-09DD-450C-B34C-26A34B48003B}"/>
              </a:ext>
            </a:extLst>
          </p:cNvPr>
          <p:cNvSpPr>
            <a:spLocks noGrp="1"/>
          </p:cNvSpPr>
          <p:nvPr>
            <p:ph type="title"/>
          </p:nvPr>
        </p:nvSpPr>
        <p:spPr/>
        <p:txBody>
          <a:bodyPr/>
          <a:lstStyle/>
          <a:p>
            <a:pPr algn="l"/>
            <a:r>
              <a:rPr lang="en-US" dirty="0"/>
              <a:t>Risk</a:t>
            </a:r>
          </a:p>
        </p:txBody>
      </p:sp>
      <p:sp>
        <p:nvSpPr>
          <p:cNvPr id="3" name="Slide Number Placeholder 2">
            <a:extLst>
              <a:ext uri="{FF2B5EF4-FFF2-40B4-BE49-F238E27FC236}">
                <a16:creationId xmlns:a16="http://schemas.microsoft.com/office/drawing/2014/main" id="{D7670665-58DA-41EE-B4FC-E9C15C28449A}"/>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33</a:t>
            </a:fld>
            <a:endParaRPr lang="en"/>
          </a:p>
        </p:txBody>
      </p:sp>
      <p:pic>
        <p:nvPicPr>
          <p:cNvPr id="6" name="Picture 5">
            <a:extLst>
              <a:ext uri="{FF2B5EF4-FFF2-40B4-BE49-F238E27FC236}">
                <a16:creationId xmlns:a16="http://schemas.microsoft.com/office/drawing/2014/main" id="{728F6265-EEA4-4673-9BCF-A0384489C22A}"/>
              </a:ext>
            </a:extLst>
          </p:cNvPr>
          <p:cNvPicPr>
            <a:picLocks noChangeAspect="1"/>
          </p:cNvPicPr>
          <p:nvPr/>
        </p:nvPicPr>
        <p:blipFill>
          <a:blip r:embed="rId2"/>
          <a:stretch>
            <a:fillRect/>
          </a:stretch>
        </p:blipFill>
        <p:spPr>
          <a:xfrm>
            <a:off x="2590800" y="1072910"/>
            <a:ext cx="7010400" cy="4712180"/>
          </a:xfrm>
          <a:prstGeom prst="rect">
            <a:avLst/>
          </a:prstGeom>
        </p:spPr>
      </p:pic>
      <p:pic>
        <p:nvPicPr>
          <p:cNvPr id="5" name="Picture 4">
            <a:extLst>
              <a:ext uri="{FF2B5EF4-FFF2-40B4-BE49-F238E27FC236}">
                <a16:creationId xmlns:a16="http://schemas.microsoft.com/office/drawing/2014/main" id="{2DE0A87C-564F-4820-898E-C2CBBD40A5EF}"/>
              </a:ext>
            </a:extLst>
          </p:cNvPr>
          <p:cNvPicPr>
            <a:picLocks noChangeAspect="1"/>
          </p:cNvPicPr>
          <p:nvPr/>
        </p:nvPicPr>
        <p:blipFill>
          <a:blip r:embed="rId3"/>
          <a:stretch>
            <a:fillRect/>
          </a:stretch>
        </p:blipFill>
        <p:spPr>
          <a:xfrm>
            <a:off x="3344091" y="5970708"/>
            <a:ext cx="3980090" cy="200025"/>
          </a:xfrm>
          <a:prstGeom prst="rect">
            <a:avLst/>
          </a:prstGeom>
        </p:spPr>
      </p:pic>
    </p:spTree>
    <p:extLst>
      <p:ext uri="{BB962C8B-B14F-4D97-AF65-F5344CB8AC3E}">
        <p14:creationId xmlns:p14="http://schemas.microsoft.com/office/powerpoint/2010/main" val="36134524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9"/>
          <p:cNvSpPr>
            <a:spLocks noGrp="1" noChangeArrowheads="1"/>
          </p:cNvSpPr>
          <p:nvPr>
            <p:ph type="title"/>
          </p:nvPr>
        </p:nvSpPr>
        <p:spPr/>
        <p:txBody>
          <a:bodyPr/>
          <a:lstStyle/>
          <a:p>
            <a:pPr>
              <a:defRPr/>
            </a:pPr>
            <a:r>
              <a:rPr lang="en-US" dirty="0"/>
              <a:t>Disaster Recovery Teams</a:t>
            </a:r>
          </a:p>
        </p:txBody>
      </p:sp>
      <p:sp>
        <p:nvSpPr>
          <p:cNvPr id="161795" name="Rectangle 10"/>
          <p:cNvSpPr>
            <a:spLocks noGrp="1" noChangeArrowheads="1"/>
          </p:cNvSpPr>
          <p:nvPr>
            <p:ph idx="1"/>
          </p:nvPr>
        </p:nvSpPr>
        <p:spPr>
          <a:prstGeom prst="rect">
            <a:avLst/>
          </a:prstGeom>
        </p:spPr>
        <p:txBody>
          <a:bodyPr/>
          <a:lstStyle/>
          <a:p>
            <a:pPr eaLnBrk="1" hangingPunct="1"/>
            <a:r>
              <a:rPr lang="en-US" altLang="en-US" dirty="0"/>
              <a:t>Teams:</a:t>
            </a:r>
          </a:p>
          <a:p>
            <a:pPr lvl="1" eaLnBrk="1" hangingPunct="1"/>
            <a:r>
              <a:rPr lang="en-US" altLang="en-US" dirty="0"/>
              <a:t>Rescue: Responsible for dealing with the immediacy of disaster—employee evacuation, “crashing” the server room, etc.</a:t>
            </a:r>
          </a:p>
          <a:p>
            <a:pPr lvl="1" eaLnBrk="1" hangingPunct="1"/>
            <a:r>
              <a:rPr lang="en-US" altLang="en-US" dirty="0"/>
              <a:t>Recovery:  Responsible for getting the alternate facility up and running and restoring the most critical services first.</a:t>
            </a:r>
          </a:p>
          <a:p>
            <a:pPr lvl="1" eaLnBrk="1" hangingPunct="1"/>
            <a:r>
              <a:rPr lang="en-US" altLang="en-US" dirty="0"/>
              <a:t>Salvage:  Responsible for the return of operations to the original or permanent facility (reconstitution)</a:t>
            </a:r>
          </a:p>
        </p:txBody>
      </p:sp>
      <p:sp>
        <p:nvSpPr>
          <p:cNvPr id="161796" name="Slide Number Placeholder 3"/>
          <p:cNvSpPr>
            <a:spLocks noGrp="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9F9F9"/>
              </a:buClr>
              <a:buSzPct val="65000"/>
              <a:buFont typeface="Wingdings 2" panose="05020102010507070707" pitchFamily="18" charset="2"/>
              <a:buChar char=""/>
              <a:defRPr sz="2047">
                <a:solidFill>
                  <a:schemeClr val="tx1"/>
                </a:solidFill>
                <a:latin typeface="Book Antiqua" panose="02040602050305030304" pitchFamily="18" charset="0"/>
              </a:defRPr>
            </a:lvl1pPr>
            <a:lvl2pPr marL="490596" indent="-188690">
              <a:spcBef>
                <a:spcPct val="20000"/>
              </a:spcBef>
              <a:buClr>
                <a:schemeClr val="tx1"/>
              </a:buClr>
              <a:buSzPct val="80000"/>
              <a:buFont typeface="Wingdings 2" panose="05020102010507070707" pitchFamily="18" charset="2"/>
              <a:buChar char=""/>
              <a:defRPr sz="1716">
                <a:solidFill>
                  <a:schemeClr val="tx1"/>
                </a:solidFill>
                <a:latin typeface="Book Antiqua" panose="02040602050305030304" pitchFamily="18" charset="0"/>
              </a:defRPr>
            </a:lvl2pPr>
            <a:lvl3pPr marL="754761" indent="-150952">
              <a:spcBef>
                <a:spcPct val="20000"/>
              </a:spcBef>
              <a:buClr>
                <a:schemeClr val="tx1"/>
              </a:buClr>
              <a:buSzPct val="95000"/>
              <a:buFont typeface="Wingdings" panose="05000000000000000000" pitchFamily="2" charset="2"/>
              <a:buChar char=""/>
              <a:defRPr sz="1585">
                <a:solidFill>
                  <a:schemeClr val="tx1"/>
                </a:solidFill>
                <a:latin typeface="Book Antiqua" panose="02040602050305030304" pitchFamily="18" charset="0"/>
              </a:defRPr>
            </a:lvl3pPr>
            <a:lvl4pPr marL="1056666" indent="-150952">
              <a:spcBef>
                <a:spcPct val="20000"/>
              </a:spcBef>
              <a:buClr>
                <a:schemeClr val="tx1"/>
              </a:buClr>
              <a:buSzPct val="100000"/>
              <a:buFont typeface="Wingdings 3" panose="05040102010807070707" pitchFamily="18" charset="2"/>
              <a:buChar char=""/>
              <a:defRPr sz="1453">
                <a:solidFill>
                  <a:schemeClr val="tx1"/>
                </a:solidFill>
                <a:latin typeface="Book Antiqua" panose="02040602050305030304" pitchFamily="18" charset="0"/>
              </a:defRPr>
            </a:lvl4pPr>
            <a:lvl5pPr marL="1358571" indent="-150952">
              <a:spcBef>
                <a:spcPct val="20000"/>
              </a:spcBef>
              <a:buClr>
                <a:schemeClr val="tx1"/>
              </a:buClr>
              <a:buFont typeface="Wingdings 2" panose="05020102010507070707" pitchFamily="18" charset="2"/>
              <a:buChar char=""/>
              <a:defRPr sz="1453">
                <a:solidFill>
                  <a:schemeClr val="tx1"/>
                </a:solidFill>
                <a:latin typeface="Book Antiqua" panose="02040602050305030304" pitchFamily="18" charset="0"/>
              </a:defRPr>
            </a:lvl5pPr>
            <a:lvl6pPr marL="166047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6pPr>
            <a:lvl7pPr marL="1962382"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7pPr>
            <a:lvl8pPr marL="226428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8pPr>
            <a:lvl9pPr marL="2566191"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9pPr>
          </a:lstStyle>
          <a:p>
            <a:pPr>
              <a:spcBef>
                <a:spcPct val="0"/>
              </a:spcBef>
              <a:buClrTx/>
              <a:buSzTx/>
              <a:buFontTx/>
              <a:buNone/>
            </a:pPr>
            <a:fld id="{9F787801-78A8-4333-9A9B-425572E1A01E}" type="slidenum">
              <a:rPr lang="en-US" altLang="en-US" sz="859">
                <a:solidFill>
                  <a:srgbClr val="BCBCBC"/>
                </a:solidFill>
                <a:latin typeface="Arial" panose="020B0604020202020204" pitchFamily="34" charset="0"/>
              </a:rPr>
              <a:pPr>
                <a:spcBef>
                  <a:spcPct val="0"/>
                </a:spcBef>
                <a:buClrTx/>
                <a:buSzTx/>
                <a:buFontTx/>
                <a:buNone/>
              </a:pPr>
              <a:t>330</a:t>
            </a:fld>
            <a:endParaRPr lang="en-US" altLang="en-US" sz="859">
              <a:solidFill>
                <a:srgbClr val="BCBCBC"/>
              </a:solidFill>
              <a:latin typeface="Arial" panose="020B0604020202020204" pitchFamily="34" charset="0"/>
            </a:endParaRPr>
          </a:p>
        </p:txBody>
      </p:sp>
    </p:spTree>
    <p:extLst>
      <p:ext uri="{BB962C8B-B14F-4D97-AF65-F5344CB8AC3E}">
        <p14:creationId xmlns:p14="http://schemas.microsoft.com/office/powerpoint/2010/main" val="2478581117"/>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8"/>
          <p:cNvSpPr>
            <a:spLocks noGrp="1" noChangeArrowheads="1"/>
          </p:cNvSpPr>
          <p:nvPr>
            <p:ph type="title"/>
          </p:nvPr>
        </p:nvSpPr>
        <p:spPr/>
        <p:txBody>
          <a:bodyPr/>
          <a:lstStyle/>
          <a:p>
            <a:pPr algn="r">
              <a:defRPr/>
            </a:pPr>
            <a:r>
              <a:rPr lang="en-US" dirty="0"/>
              <a:t>Developing the Teams</a:t>
            </a:r>
          </a:p>
        </p:txBody>
      </p:sp>
      <p:sp>
        <p:nvSpPr>
          <p:cNvPr id="39939" name="Rectangle 9"/>
          <p:cNvSpPr>
            <a:spLocks noGrp="1" noChangeArrowheads="1"/>
          </p:cNvSpPr>
          <p:nvPr>
            <p:ph idx="1"/>
          </p:nvPr>
        </p:nvSpPr>
        <p:spPr>
          <a:prstGeom prst="rect">
            <a:avLst/>
          </a:prstGeom>
        </p:spPr>
        <p:txBody>
          <a:bodyPr>
            <a:normAutofit/>
          </a:bodyPr>
          <a:lstStyle/>
          <a:p>
            <a:pPr marL="199674" indent="-199674">
              <a:buClr>
                <a:schemeClr val="accent3"/>
              </a:buClr>
              <a:buFont typeface="Wingdings 2"/>
              <a:buChar char=""/>
              <a:defRPr/>
            </a:pPr>
            <a:r>
              <a:rPr lang="en-US" sz="2117" dirty="0"/>
              <a:t>Management should appoint members</a:t>
            </a:r>
            <a:br>
              <a:rPr lang="en-US" sz="2117" dirty="0"/>
            </a:br>
            <a:endParaRPr lang="en-US" sz="2117" dirty="0"/>
          </a:p>
          <a:p>
            <a:pPr marL="199674" indent="-199674">
              <a:buClr>
                <a:schemeClr val="accent3"/>
              </a:buClr>
              <a:buFont typeface="Wingdings 2"/>
              <a:buChar char=""/>
              <a:defRPr/>
            </a:pPr>
            <a:r>
              <a:rPr lang="en-US" sz="2117" dirty="0"/>
              <a:t>Each member must understand the goals of the plan and be familiar with the department they are responsible for</a:t>
            </a:r>
            <a:br>
              <a:rPr lang="en-US" sz="2117" dirty="0"/>
            </a:br>
            <a:endParaRPr lang="en-US" sz="2117" dirty="0"/>
          </a:p>
          <a:p>
            <a:pPr marL="199674" indent="-199674">
              <a:buClr>
                <a:schemeClr val="accent3"/>
              </a:buClr>
              <a:buFont typeface="Wingdings 2"/>
              <a:buChar char=""/>
              <a:defRPr/>
            </a:pPr>
            <a:r>
              <a:rPr lang="en-US" sz="2117" dirty="0"/>
              <a:t>Agreed upon prior to the event:</a:t>
            </a:r>
          </a:p>
          <a:p>
            <a:pPr marL="465906" lvl="1" indent="-179708">
              <a:buFont typeface="Wingdings 2"/>
              <a:buChar char=""/>
              <a:defRPr/>
            </a:pPr>
            <a:r>
              <a:rPr lang="en-US" sz="1765" dirty="0"/>
              <a:t>Who will talk to the media, customers, share holders</a:t>
            </a:r>
          </a:p>
          <a:p>
            <a:pPr marL="465906" lvl="1" indent="-179708">
              <a:buFont typeface="Wingdings 2"/>
              <a:buChar char=""/>
              <a:defRPr/>
            </a:pPr>
            <a:r>
              <a:rPr lang="en-US" sz="1765" dirty="0"/>
              <a:t>Who will setup alternative communication methods</a:t>
            </a:r>
          </a:p>
          <a:p>
            <a:pPr marL="465906" lvl="1" indent="-179708">
              <a:buFont typeface="Wingdings 2"/>
              <a:buChar char=""/>
              <a:defRPr/>
            </a:pPr>
            <a:r>
              <a:rPr lang="en-US" sz="1765" dirty="0"/>
              <a:t>Who will setup the offsite facility</a:t>
            </a:r>
          </a:p>
          <a:p>
            <a:pPr marL="465906" lvl="1" indent="-179708">
              <a:buFont typeface="Wingdings 2"/>
              <a:buChar char=""/>
              <a:defRPr/>
            </a:pPr>
            <a:r>
              <a:rPr lang="en-US" sz="1765" dirty="0"/>
              <a:t>Established agreements with off-site facilities should be in place</a:t>
            </a:r>
          </a:p>
          <a:p>
            <a:pPr marL="465906" lvl="1" indent="-179708">
              <a:buFont typeface="Wingdings 2"/>
              <a:buChar char=""/>
              <a:defRPr/>
            </a:pPr>
            <a:r>
              <a:rPr lang="en-US" sz="1765" dirty="0"/>
              <a:t>Who will work on the primary facility</a:t>
            </a:r>
          </a:p>
        </p:txBody>
      </p:sp>
      <p:sp>
        <p:nvSpPr>
          <p:cNvPr id="164868" name="Slide Number Placeholder 3"/>
          <p:cNvSpPr>
            <a:spLocks noGrp="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9F9F9"/>
              </a:buClr>
              <a:buSzPct val="65000"/>
              <a:buFont typeface="Wingdings 2" panose="05020102010507070707" pitchFamily="18" charset="2"/>
              <a:buChar char=""/>
              <a:defRPr sz="2047">
                <a:solidFill>
                  <a:schemeClr val="tx1"/>
                </a:solidFill>
                <a:latin typeface="Book Antiqua" panose="02040602050305030304" pitchFamily="18" charset="0"/>
              </a:defRPr>
            </a:lvl1pPr>
            <a:lvl2pPr marL="490596" indent="-188690">
              <a:spcBef>
                <a:spcPct val="20000"/>
              </a:spcBef>
              <a:buClr>
                <a:schemeClr val="tx1"/>
              </a:buClr>
              <a:buSzPct val="80000"/>
              <a:buFont typeface="Wingdings 2" panose="05020102010507070707" pitchFamily="18" charset="2"/>
              <a:buChar char=""/>
              <a:defRPr sz="1716">
                <a:solidFill>
                  <a:schemeClr val="tx1"/>
                </a:solidFill>
                <a:latin typeface="Book Antiqua" panose="02040602050305030304" pitchFamily="18" charset="0"/>
              </a:defRPr>
            </a:lvl2pPr>
            <a:lvl3pPr marL="754761" indent="-150952">
              <a:spcBef>
                <a:spcPct val="20000"/>
              </a:spcBef>
              <a:buClr>
                <a:schemeClr val="tx1"/>
              </a:buClr>
              <a:buSzPct val="95000"/>
              <a:buFont typeface="Wingdings" panose="05000000000000000000" pitchFamily="2" charset="2"/>
              <a:buChar char=""/>
              <a:defRPr sz="1585">
                <a:solidFill>
                  <a:schemeClr val="tx1"/>
                </a:solidFill>
                <a:latin typeface="Book Antiqua" panose="02040602050305030304" pitchFamily="18" charset="0"/>
              </a:defRPr>
            </a:lvl3pPr>
            <a:lvl4pPr marL="1056666" indent="-150952">
              <a:spcBef>
                <a:spcPct val="20000"/>
              </a:spcBef>
              <a:buClr>
                <a:schemeClr val="tx1"/>
              </a:buClr>
              <a:buSzPct val="100000"/>
              <a:buFont typeface="Wingdings 3" panose="05040102010807070707" pitchFamily="18" charset="2"/>
              <a:buChar char=""/>
              <a:defRPr sz="1453">
                <a:solidFill>
                  <a:schemeClr val="tx1"/>
                </a:solidFill>
                <a:latin typeface="Book Antiqua" panose="02040602050305030304" pitchFamily="18" charset="0"/>
              </a:defRPr>
            </a:lvl4pPr>
            <a:lvl5pPr marL="1358571" indent="-150952">
              <a:spcBef>
                <a:spcPct val="20000"/>
              </a:spcBef>
              <a:buClr>
                <a:schemeClr val="tx1"/>
              </a:buClr>
              <a:buFont typeface="Wingdings 2" panose="05020102010507070707" pitchFamily="18" charset="2"/>
              <a:buChar char=""/>
              <a:defRPr sz="1453">
                <a:solidFill>
                  <a:schemeClr val="tx1"/>
                </a:solidFill>
                <a:latin typeface="Book Antiqua" panose="02040602050305030304" pitchFamily="18" charset="0"/>
              </a:defRPr>
            </a:lvl5pPr>
            <a:lvl6pPr marL="166047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6pPr>
            <a:lvl7pPr marL="1962382"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7pPr>
            <a:lvl8pPr marL="226428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8pPr>
            <a:lvl9pPr marL="2566191"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9pPr>
          </a:lstStyle>
          <a:p>
            <a:pPr>
              <a:spcBef>
                <a:spcPct val="0"/>
              </a:spcBef>
              <a:buClrTx/>
              <a:buSzTx/>
              <a:buFontTx/>
              <a:buNone/>
            </a:pPr>
            <a:fld id="{CA4B0C3D-46C6-476C-84EC-2FFE3C747C4E}" type="slidenum">
              <a:rPr lang="en-US" altLang="en-US" sz="859">
                <a:solidFill>
                  <a:srgbClr val="BCBCBC"/>
                </a:solidFill>
                <a:latin typeface="Arial" panose="020B0604020202020204" pitchFamily="34" charset="0"/>
              </a:rPr>
              <a:pPr>
                <a:spcBef>
                  <a:spcPct val="0"/>
                </a:spcBef>
                <a:buClrTx/>
                <a:buSzTx/>
                <a:buFontTx/>
                <a:buNone/>
              </a:pPr>
              <a:t>331</a:t>
            </a:fld>
            <a:endParaRPr lang="en-US" altLang="en-US" sz="859">
              <a:solidFill>
                <a:srgbClr val="BCBCBC"/>
              </a:solidFill>
              <a:latin typeface="Arial" panose="020B0604020202020204" pitchFamily="34" charset="0"/>
            </a:endParaRPr>
          </a:p>
        </p:txBody>
      </p:sp>
    </p:spTree>
    <p:extLst>
      <p:ext uri="{BB962C8B-B14F-4D97-AF65-F5344CB8AC3E}">
        <p14:creationId xmlns:p14="http://schemas.microsoft.com/office/powerpoint/2010/main" val="142643853"/>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C5850-B134-4BF4-823A-41E24764CE97}"/>
              </a:ext>
            </a:extLst>
          </p:cNvPr>
          <p:cNvSpPr>
            <a:spLocks noGrp="1"/>
          </p:cNvSpPr>
          <p:nvPr>
            <p:ph type="title"/>
          </p:nvPr>
        </p:nvSpPr>
        <p:spPr/>
        <p:txBody>
          <a:bodyPr/>
          <a:lstStyle/>
          <a:p>
            <a:r>
              <a:rPr lang="en-US" dirty="0"/>
              <a:t>Testing the Plan</a:t>
            </a:r>
          </a:p>
        </p:txBody>
      </p:sp>
      <p:sp>
        <p:nvSpPr>
          <p:cNvPr id="5" name="Text Placeholder 4">
            <a:extLst>
              <a:ext uri="{FF2B5EF4-FFF2-40B4-BE49-F238E27FC236}">
                <a16:creationId xmlns:a16="http://schemas.microsoft.com/office/drawing/2014/main" id="{4BB6ED8D-22B9-4197-840B-6134C4EA0E5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DA46AD5-8320-43E9-B3C7-B78B7F566962}"/>
              </a:ext>
            </a:extLst>
          </p:cNvPr>
          <p:cNvSpPr>
            <a:spLocks noGrp="1"/>
          </p:cNvSpPr>
          <p:nvPr>
            <p:ph type="sldNum" sz="quarter" idx="12"/>
          </p:nvPr>
        </p:nvSpPr>
        <p:spPr/>
        <p:txBody>
          <a:bodyPr/>
          <a:lstStyle/>
          <a:p>
            <a:fld id="{00000000-1234-1234-1234-123412341234}" type="slidenum">
              <a:rPr lang="en-US" smtClean="0"/>
              <a:pPr/>
              <a:t>332</a:t>
            </a:fld>
            <a:endParaRPr lang="en-US"/>
          </a:p>
        </p:txBody>
      </p:sp>
      <p:sp>
        <p:nvSpPr>
          <p:cNvPr id="3" name="TextBox 2">
            <a:extLst>
              <a:ext uri="{FF2B5EF4-FFF2-40B4-BE49-F238E27FC236}">
                <a16:creationId xmlns:a16="http://schemas.microsoft.com/office/drawing/2014/main" id="{14429F89-90AE-4952-A1E7-D650DFD01ACF}"/>
              </a:ext>
            </a:extLst>
          </p:cNvPr>
          <p:cNvSpPr txBox="1"/>
          <p:nvPr/>
        </p:nvSpPr>
        <p:spPr>
          <a:xfrm>
            <a:off x="5752334" y="5781323"/>
            <a:ext cx="6267833" cy="543867"/>
          </a:xfrm>
          <a:prstGeom prst="rect">
            <a:avLst/>
          </a:prstGeom>
          <a:noFill/>
        </p:spPr>
        <p:txBody>
          <a:bodyPr wrap="square" rtlCol="0">
            <a:spAutoFit/>
          </a:bodyPr>
          <a:lstStyle/>
          <a:p>
            <a:r>
              <a:rPr lang="en-US" sz="1467" dirty="0">
                <a:solidFill>
                  <a:schemeClr val="bg1"/>
                </a:solidFill>
              </a:rPr>
              <a:t>University of California, “Responding to Computer Security Incidents”</a:t>
            </a:r>
          </a:p>
          <a:p>
            <a:r>
              <a:rPr lang="en-US" sz="1467" dirty="0">
                <a:solidFill>
                  <a:schemeClr val="bg1"/>
                </a:solidFill>
              </a:rPr>
              <a:t>ISACA CISM Study Guide 2015 p. 234 </a:t>
            </a:r>
          </a:p>
        </p:txBody>
      </p:sp>
    </p:spTree>
    <p:extLst>
      <p:ext uri="{BB962C8B-B14F-4D97-AF65-F5344CB8AC3E}">
        <p14:creationId xmlns:p14="http://schemas.microsoft.com/office/powerpoint/2010/main" val="225493505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ChangeArrowheads="1"/>
          </p:cNvSpPr>
          <p:nvPr>
            <p:ph type="title"/>
          </p:nvPr>
        </p:nvSpPr>
        <p:spPr>
          <a:xfrm>
            <a:off x="1382852" y="577056"/>
            <a:ext cx="7713105" cy="1325563"/>
          </a:xfrm>
        </p:spPr>
        <p:txBody>
          <a:bodyPr/>
          <a:lstStyle/>
          <a:p>
            <a:pPr>
              <a:defRPr/>
            </a:pPr>
            <a:r>
              <a:rPr lang="en-US" dirty="0"/>
              <a:t>Types of Tests</a:t>
            </a:r>
          </a:p>
        </p:txBody>
      </p:sp>
      <p:sp>
        <p:nvSpPr>
          <p:cNvPr id="217092" name="Slide Number Placeholder 3"/>
          <p:cNvSpPr>
            <a:spLocks noGrp="1"/>
          </p:cNvSpPr>
          <p:nvPr>
            <p:ph type="sldNum" sz="quarter" idx="4"/>
          </p:nvPr>
        </p:nvSpPr>
        <p:spPr bwMode="auto">
          <a:xfrm>
            <a:off x="7926481" y="6356351"/>
            <a:ext cx="199688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9F9F9"/>
              </a:buClr>
              <a:buSzPct val="65000"/>
              <a:buFont typeface="Wingdings 2" panose="05020102010507070707" pitchFamily="18" charset="2"/>
              <a:buChar char=""/>
              <a:defRPr sz="2047">
                <a:solidFill>
                  <a:schemeClr val="tx1"/>
                </a:solidFill>
                <a:latin typeface="Book Antiqua" panose="02040602050305030304" pitchFamily="18" charset="0"/>
              </a:defRPr>
            </a:lvl1pPr>
            <a:lvl2pPr marL="490596" indent="-188690">
              <a:spcBef>
                <a:spcPct val="20000"/>
              </a:spcBef>
              <a:buClr>
                <a:schemeClr val="tx1"/>
              </a:buClr>
              <a:buSzPct val="80000"/>
              <a:buFont typeface="Wingdings 2" panose="05020102010507070707" pitchFamily="18" charset="2"/>
              <a:buChar char=""/>
              <a:defRPr sz="1716">
                <a:solidFill>
                  <a:schemeClr val="tx1"/>
                </a:solidFill>
                <a:latin typeface="Book Antiqua" panose="02040602050305030304" pitchFamily="18" charset="0"/>
              </a:defRPr>
            </a:lvl2pPr>
            <a:lvl3pPr marL="754761" indent="-150952">
              <a:spcBef>
                <a:spcPct val="20000"/>
              </a:spcBef>
              <a:buClr>
                <a:schemeClr val="tx1"/>
              </a:buClr>
              <a:buSzPct val="95000"/>
              <a:buFont typeface="Wingdings" panose="05000000000000000000" pitchFamily="2" charset="2"/>
              <a:buChar char=""/>
              <a:defRPr sz="1585">
                <a:solidFill>
                  <a:schemeClr val="tx1"/>
                </a:solidFill>
                <a:latin typeface="Book Antiqua" panose="02040602050305030304" pitchFamily="18" charset="0"/>
              </a:defRPr>
            </a:lvl3pPr>
            <a:lvl4pPr marL="1056666" indent="-150952">
              <a:spcBef>
                <a:spcPct val="20000"/>
              </a:spcBef>
              <a:buClr>
                <a:schemeClr val="tx1"/>
              </a:buClr>
              <a:buSzPct val="100000"/>
              <a:buFont typeface="Wingdings 3" panose="05040102010807070707" pitchFamily="18" charset="2"/>
              <a:buChar char=""/>
              <a:defRPr sz="1453">
                <a:solidFill>
                  <a:schemeClr val="tx1"/>
                </a:solidFill>
                <a:latin typeface="Book Antiqua" panose="02040602050305030304" pitchFamily="18" charset="0"/>
              </a:defRPr>
            </a:lvl4pPr>
            <a:lvl5pPr marL="1358571" indent="-150952">
              <a:spcBef>
                <a:spcPct val="20000"/>
              </a:spcBef>
              <a:buClr>
                <a:schemeClr val="tx1"/>
              </a:buClr>
              <a:buFont typeface="Wingdings 2" panose="05020102010507070707" pitchFamily="18" charset="2"/>
              <a:buChar char=""/>
              <a:defRPr sz="1453">
                <a:solidFill>
                  <a:schemeClr val="tx1"/>
                </a:solidFill>
                <a:latin typeface="Book Antiqua" panose="02040602050305030304" pitchFamily="18" charset="0"/>
              </a:defRPr>
            </a:lvl5pPr>
            <a:lvl6pPr marL="166047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6pPr>
            <a:lvl7pPr marL="1962382"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7pPr>
            <a:lvl8pPr marL="226428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8pPr>
            <a:lvl9pPr marL="2566191"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9pPr>
          </a:lstStyle>
          <a:p>
            <a:pPr>
              <a:spcBef>
                <a:spcPct val="0"/>
              </a:spcBef>
              <a:buClrTx/>
              <a:buSzTx/>
              <a:buFontTx/>
              <a:buNone/>
            </a:pPr>
            <a:fld id="{6A61CDB8-0EB5-4384-AE2E-47B46F42EF42}" type="slidenum">
              <a:rPr lang="en-US" altLang="en-US" sz="859">
                <a:solidFill>
                  <a:srgbClr val="BCBCBC"/>
                </a:solidFill>
                <a:latin typeface="Arial" panose="020B0604020202020204" pitchFamily="34" charset="0"/>
              </a:rPr>
              <a:pPr>
                <a:spcBef>
                  <a:spcPct val="0"/>
                </a:spcBef>
                <a:buClrTx/>
                <a:buSzTx/>
                <a:buFontTx/>
                <a:buNone/>
              </a:pPr>
              <a:t>333</a:t>
            </a:fld>
            <a:endParaRPr lang="en-US" altLang="en-US" sz="859">
              <a:solidFill>
                <a:srgbClr val="BCBCBC"/>
              </a:solidFill>
              <a:latin typeface="Arial" panose="020B0604020202020204" pitchFamily="34" charset="0"/>
            </a:endParaRPr>
          </a:p>
        </p:txBody>
      </p:sp>
      <p:sp>
        <p:nvSpPr>
          <p:cNvPr id="51203" name="Rectangle 5"/>
          <p:cNvSpPr>
            <a:spLocks noGrp="1" noChangeArrowheads="1"/>
          </p:cNvSpPr>
          <p:nvPr>
            <p:ph idx="4294967295"/>
          </p:nvPr>
        </p:nvSpPr>
        <p:spPr>
          <a:xfrm>
            <a:off x="1" y="2084917"/>
            <a:ext cx="7302500" cy="3426883"/>
          </a:xfrm>
          <a:prstGeom prst="rect">
            <a:avLst/>
          </a:prstGeom>
        </p:spPr>
        <p:txBody>
          <a:bodyPr>
            <a:normAutofit fontScale="62500" lnSpcReduction="20000"/>
          </a:bodyPr>
          <a:lstStyle/>
          <a:p>
            <a:pPr marL="199674" indent="-199674">
              <a:lnSpc>
                <a:spcPct val="120000"/>
              </a:lnSpc>
              <a:spcBef>
                <a:spcPts val="800"/>
              </a:spcBef>
              <a:buClr>
                <a:schemeClr val="accent3"/>
              </a:buClr>
              <a:buFont typeface="Wingdings 2"/>
              <a:buChar char=""/>
              <a:defRPr/>
            </a:pPr>
            <a:r>
              <a:rPr lang="en-US" dirty="0"/>
              <a:t>Checklist Test</a:t>
            </a:r>
          </a:p>
          <a:p>
            <a:pPr marL="465906" lvl="1" indent="-179708">
              <a:lnSpc>
                <a:spcPct val="120000"/>
              </a:lnSpc>
              <a:spcBef>
                <a:spcPts val="800"/>
              </a:spcBef>
              <a:buFont typeface="Wingdings 2"/>
              <a:buChar char=""/>
              <a:defRPr/>
            </a:pPr>
            <a:r>
              <a:rPr lang="en-US" dirty="0"/>
              <a:t>Copies of plan distributed to different departments</a:t>
            </a:r>
          </a:p>
          <a:p>
            <a:pPr marL="465906" lvl="1" indent="-179708">
              <a:lnSpc>
                <a:spcPct val="120000"/>
              </a:lnSpc>
              <a:spcBef>
                <a:spcPts val="800"/>
              </a:spcBef>
              <a:buFont typeface="Wingdings 2"/>
              <a:buChar char=""/>
              <a:defRPr/>
            </a:pPr>
            <a:r>
              <a:rPr lang="en-US" dirty="0"/>
              <a:t>Functional managers review</a:t>
            </a:r>
            <a:br>
              <a:rPr lang="en-US" dirty="0"/>
            </a:br>
            <a:endParaRPr lang="en-US" dirty="0"/>
          </a:p>
          <a:p>
            <a:pPr marL="199674" indent="-199674">
              <a:lnSpc>
                <a:spcPct val="120000"/>
              </a:lnSpc>
              <a:spcBef>
                <a:spcPts val="800"/>
              </a:spcBef>
              <a:buClr>
                <a:schemeClr val="accent3"/>
              </a:buClr>
              <a:buFont typeface="Wingdings 2"/>
              <a:buChar char=""/>
              <a:defRPr/>
            </a:pPr>
            <a:r>
              <a:rPr lang="en-US" dirty="0"/>
              <a:t>Structured Walk-Through (Table Top) Test </a:t>
            </a:r>
          </a:p>
          <a:p>
            <a:pPr marL="465906" lvl="1" indent="-179708">
              <a:lnSpc>
                <a:spcPct val="120000"/>
              </a:lnSpc>
              <a:spcBef>
                <a:spcPts val="800"/>
              </a:spcBef>
              <a:buFont typeface="Wingdings 2"/>
              <a:buChar char=""/>
              <a:defRPr/>
            </a:pPr>
            <a:r>
              <a:rPr lang="en-US" dirty="0"/>
              <a:t>Representatives from each department go over the plan</a:t>
            </a:r>
            <a:br>
              <a:rPr lang="en-US" dirty="0"/>
            </a:br>
            <a:endParaRPr lang="en-US" dirty="0"/>
          </a:p>
          <a:p>
            <a:pPr marL="199674" indent="-199674">
              <a:lnSpc>
                <a:spcPct val="120000"/>
              </a:lnSpc>
              <a:spcBef>
                <a:spcPts val="800"/>
              </a:spcBef>
              <a:buClr>
                <a:schemeClr val="accent3"/>
              </a:buClr>
              <a:buFont typeface="Wingdings 2"/>
              <a:buChar char=""/>
              <a:defRPr/>
            </a:pPr>
            <a:r>
              <a:rPr lang="en-US" dirty="0"/>
              <a:t>Simulation Test</a:t>
            </a:r>
          </a:p>
          <a:p>
            <a:pPr marL="465906" lvl="1" indent="-179708">
              <a:lnSpc>
                <a:spcPct val="120000"/>
              </a:lnSpc>
              <a:spcBef>
                <a:spcPts val="800"/>
              </a:spcBef>
              <a:buFont typeface="Wingdings 2"/>
              <a:buChar char=""/>
              <a:defRPr/>
            </a:pPr>
            <a:r>
              <a:rPr lang="en-US" dirty="0"/>
              <a:t>Going through a disaster scenario</a:t>
            </a:r>
          </a:p>
          <a:p>
            <a:pPr marL="465906" lvl="1" indent="-179708">
              <a:lnSpc>
                <a:spcPct val="120000"/>
              </a:lnSpc>
              <a:spcBef>
                <a:spcPts val="800"/>
              </a:spcBef>
              <a:buFont typeface="Wingdings 2"/>
              <a:buChar char=""/>
              <a:defRPr/>
            </a:pPr>
            <a:r>
              <a:rPr lang="en-US" dirty="0"/>
              <a:t>Continues up to the actual relocation to an offsite facility</a:t>
            </a:r>
          </a:p>
        </p:txBody>
      </p:sp>
    </p:spTree>
    <p:extLst>
      <p:ext uri="{BB962C8B-B14F-4D97-AF65-F5344CB8AC3E}">
        <p14:creationId xmlns:p14="http://schemas.microsoft.com/office/powerpoint/2010/main" val="746714543"/>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137375" y="365127"/>
            <a:ext cx="8118684" cy="1325563"/>
          </a:xfrm>
        </p:spPr>
        <p:txBody>
          <a:bodyPr/>
          <a:lstStyle/>
          <a:p>
            <a:pPr>
              <a:defRPr/>
            </a:pPr>
            <a:r>
              <a:rPr lang="en-US" dirty="0"/>
              <a:t>Types of Tests</a:t>
            </a:r>
          </a:p>
        </p:txBody>
      </p:sp>
      <p:sp>
        <p:nvSpPr>
          <p:cNvPr id="219140" name="Slide Number Placeholder 3"/>
          <p:cNvSpPr>
            <a:spLocks noGrp="1"/>
          </p:cNvSpPr>
          <p:nvPr>
            <p:ph type="sldNum" sz="quarter" idx="4"/>
          </p:nvPr>
        </p:nvSpPr>
        <p:spPr bwMode="auto">
          <a:xfrm>
            <a:off x="7926481" y="6356351"/>
            <a:ext cx="199688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9F9F9"/>
              </a:buClr>
              <a:buSzPct val="65000"/>
              <a:buFont typeface="Wingdings 2" panose="05020102010507070707" pitchFamily="18" charset="2"/>
              <a:buChar char=""/>
              <a:defRPr sz="2047">
                <a:solidFill>
                  <a:schemeClr val="tx1"/>
                </a:solidFill>
                <a:latin typeface="Book Antiqua" panose="02040602050305030304" pitchFamily="18" charset="0"/>
              </a:defRPr>
            </a:lvl1pPr>
            <a:lvl2pPr marL="490596" indent="-188690">
              <a:spcBef>
                <a:spcPct val="20000"/>
              </a:spcBef>
              <a:buClr>
                <a:schemeClr val="tx1"/>
              </a:buClr>
              <a:buSzPct val="80000"/>
              <a:buFont typeface="Wingdings 2" panose="05020102010507070707" pitchFamily="18" charset="2"/>
              <a:buChar char=""/>
              <a:defRPr sz="1716">
                <a:solidFill>
                  <a:schemeClr val="tx1"/>
                </a:solidFill>
                <a:latin typeface="Book Antiqua" panose="02040602050305030304" pitchFamily="18" charset="0"/>
              </a:defRPr>
            </a:lvl2pPr>
            <a:lvl3pPr marL="754761" indent="-150952">
              <a:spcBef>
                <a:spcPct val="20000"/>
              </a:spcBef>
              <a:buClr>
                <a:schemeClr val="tx1"/>
              </a:buClr>
              <a:buSzPct val="95000"/>
              <a:buFont typeface="Wingdings" panose="05000000000000000000" pitchFamily="2" charset="2"/>
              <a:buChar char=""/>
              <a:defRPr sz="1585">
                <a:solidFill>
                  <a:schemeClr val="tx1"/>
                </a:solidFill>
                <a:latin typeface="Book Antiqua" panose="02040602050305030304" pitchFamily="18" charset="0"/>
              </a:defRPr>
            </a:lvl3pPr>
            <a:lvl4pPr marL="1056666" indent="-150952">
              <a:spcBef>
                <a:spcPct val="20000"/>
              </a:spcBef>
              <a:buClr>
                <a:schemeClr val="tx1"/>
              </a:buClr>
              <a:buSzPct val="100000"/>
              <a:buFont typeface="Wingdings 3" panose="05040102010807070707" pitchFamily="18" charset="2"/>
              <a:buChar char=""/>
              <a:defRPr sz="1453">
                <a:solidFill>
                  <a:schemeClr val="tx1"/>
                </a:solidFill>
                <a:latin typeface="Book Antiqua" panose="02040602050305030304" pitchFamily="18" charset="0"/>
              </a:defRPr>
            </a:lvl4pPr>
            <a:lvl5pPr marL="1358571" indent="-150952">
              <a:spcBef>
                <a:spcPct val="20000"/>
              </a:spcBef>
              <a:buClr>
                <a:schemeClr val="tx1"/>
              </a:buClr>
              <a:buFont typeface="Wingdings 2" panose="05020102010507070707" pitchFamily="18" charset="2"/>
              <a:buChar char=""/>
              <a:defRPr sz="1453">
                <a:solidFill>
                  <a:schemeClr val="tx1"/>
                </a:solidFill>
                <a:latin typeface="Book Antiqua" panose="02040602050305030304" pitchFamily="18" charset="0"/>
              </a:defRPr>
            </a:lvl5pPr>
            <a:lvl6pPr marL="166047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6pPr>
            <a:lvl7pPr marL="1962382"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7pPr>
            <a:lvl8pPr marL="226428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8pPr>
            <a:lvl9pPr marL="2566191"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9pPr>
          </a:lstStyle>
          <a:p>
            <a:pPr>
              <a:spcBef>
                <a:spcPct val="0"/>
              </a:spcBef>
              <a:buClrTx/>
              <a:buSzTx/>
              <a:buFontTx/>
              <a:buNone/>
            </a:pPr>
            <a:fld id="{B6A6F57B-7F0D-4EC0-AD99-F739C8AC94E4}" type="slidenum">
              <a:rPr lang="en-US" altLang="en-US" sz="859">
                <a:solidFill>
                  <a:srgbClr val="BCBCBC"/>
                </a:solidFill>
                <a:latin typeface="Arial" panose="020B0604020202020204" pitchFamily="34" charset="0"/>
              </a:rPr>
              <a:pPr>
                <a:spcBef>
                  <a:spcPct val="0"/>
                </a:spcBef>
                <a:buClrTx/>
                <a:buSzTx/>
                <a:buFontTx/>
                <a:buNone/>
              </a:pPr>
              <a:t>334</a:t>
            </a:fld>
            <a:endParaRPr lang="en-US" altLang="en-US" sz="859">
              <a:solidFill>
                <a:srgbClr val="BCBCBC"/>
              </a:solidFill>
              <a:latin typeface="Arial" panose="020B0604020202020204" pitchFamily="34" charset="0"/>
            </a:endParaRPr>
          </a:p>
        </p:txBody>
      </p:sp>
      <p:sp>
        <p:nvSpPr>
          <p:cNvPr id="219139" name="Rectangle 3"/>
          <p:cNvSpPr>
            <a:spLocks noGrp="1" noChangeArrowheads="1"/>
          </p:cNvSpPr>
          <p:nvPr>
            <p:ph idx="4294967295"/>
          </p:nvPr>
        </p:nvSpPr>
        <p:spPr>
          <a:xfrm>
            <a:off x="618008" y="2099428"/>
            <a:ext cx="6163733" cy="3426883"/>
          </a:xfrm>
          <a:prstGeom prst="rect">
            <a:avLst/>
          </a:prstGeom>
        </p:spPr>
        <p:txBody>
          <a:bodyPr>
            <a:normAutofit/>
          </a:bodyPr>
          <a:lstStyle/>
          <a:p>
            <a:pPr eaLnBrk="1" hangingPunct="1"/>
            <a:r>
              <a:rPr lang="en-US" altLang="en-US" sz="2471" dirty="0"/>
              <a:t>Parallel Test</a:t>
            </a:r>
          </a:p>
          <a:p>
            <a:pPr lvl="1" eaLnBrk="1" hangingPunct="1"/>
            <a:r>
              <a:rPr lang="en-US" altLang="en-US" sz="2117" dirty="0"/>
              <a:t>Systems moved to alternate site, and processing takes place there</a:t>
            </a:r>
            <a:br>
              <a:rPr lang="en-US" altLang="en-US" sz="2117" dirty="0"/>
            </a:br>
            <a:endParaRPr lang="en-US" altLang="en-US" sz="2117" dirty="0"/>
          </a:p>
          <a:p>
            <a:pPr eaLnBrk="1" hangingPunct="1"/>
            <a:r>
              <a:rPr lang="en-US" altLang="en-US" sz="2471" dirty="0"/>
              <a:t>Full-Interruption Test</a:t>
            </a:r>
          </a:p>
          <a:p>
            <a:pPr lvl="1" eaLnBrk="1" hangingPunct="1"/>
            <a:r>
              <a:rPr lang="en-US" altLang="en-US" sz="2117" dirty="0"/>
              <a:t>Original site shut down</a:t>
            </a:r>
          </a:p>
          <a:p>
            <a:pPr lvl="1" eaLnBrk="1" hangingPunct="1"/>
            <a:r>
              <a:rPr lang="en-US" altLang="en-US" sz="2117" dirty="0"/>
              <a:t>All of processing moved to offsite facility</a:t>
            </a:r>
          </a:p>
        </p:txBody>
      </p:sp>
    </p:spTree>
    <p:extLst>
      <p:ext uri="{BB962C8B-B14F-4D97-AF65-F5344CB8AC3E}">
        <p14:creationId xmlns:p14="http://schemas.microsoft.com/office/powerpoint/2010/main" val="2257339644"/>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p:cNvSpPr>
            <a:spLocks noGrp="1" noChangeArrowheads="1"/>
          </p:cNvSpPr>
          <p:nvPr>
            <p:ph type="title"/>
          </p:nvPr>
        </p:nvSpPr>
        <p:spPr>
          <a:xfrm>
            <a:off x="1243749" y="775540"/>
            <a:ext cx="8214017" cy="1325563"/>
          </a:xfrm>
        </p:spPr>
        <p:txBody>
          <a:bodyPr/>
          <a:lstStyle/>
          <a:p>
            <a:pPr>
              <a:defRPr/>
            </a:pPr>
            <a:r>
              <a:rPr lang="en-US" dirty="0"/>
              <a:t>Post-incident Review</a:t>
            </a:r>
          </a:p>
        </p:txBody>
      </p:sp>
      <p:sp>
        <p:nvSpPr>
          <p:cNvPr id="221188" name="Slide Number Placeholder 3"/>
          <p:cNvSpPr>
            <a:spLocks noGrp="1"/>
          </p:cNvSpPr>
          <p:nvPr>
            <p:ph type="sldNum" sz="quarter" idx="4"/>
          </p:nvPr>
        </p:nvSpPr>
        <p:spPr bwMode="auto">
          <a:xfrm>
            <a:off x="7926481" y="6356351"/>
            <a:ext cx="1996888"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9F9F9"/>
              </a:buClr>
              <a:buSzPct val="65000"/>
              <a:buFont typeface="Wingdings 2" panose="05020102010507070707" pitchFamily="18" charset="2"/>
              <a:buChar char=""/>
              <a:defRPr sz="2047">
                <a:solidFill>
                  <a:schemeClr val="tx1"/>
                </a:solidFill>
                <a:latin typeface="Book Antiqua" panose="02040602050305030304" pitchFamily="18" charset="0"/>
              </a:defRPr>
            </a:lvl1pPr>
            <a:lvl2pPr marL="490596" indent="-188690">
              <a:spcBef>
                <a:spcPct val="20000"/>
              </a:spcBef>
              <a:buClr>
                <a:schemeClr val="tx1"/>
              </a:buClr>
              <a:buSzPct val="80000"/>
              <a:buFont typeface="Wingdings 2" panose="05020102010507070707" pitchFamily="18" charset="2"/>
              <a:buChar char=""/>
              <a:defRPr sz="1716">
                <a:solidFill>
                  <a:schemeClr val="tx1"/>
                </a:solidFill>
                <a:latin typeface="Book Antiqua" panose="02040602050305030304" pitchFamily="18" charset="0"/>
              </a:defRPr>
            </a:lvl2pPr>
            <a:lvl3pPr marL="754761" indent="-150952">
              <a:spcBef>
                <a:spcPct val="20000"/>
              </a:spcBef>
              <a:buClr>
                <a:schemeClr val="tx1"/>
              </a:buClr>
              <a:buSzPct val="95000"/>
              <a:buFont typeface="Wingdings" panose="05000000000000000000" pitchFamily="2" charset="2"/>
              <a:buChar char=""/>
              <a:defRPr sz="1585">
                <a:solidFill>
                  <a:schemeClr val="tx1"/>
                </a:solidFill>
                <a:latin typeface="Book Antiqua" panose="02040602050305030304" pitchFamily="18" charset="0"/>
              </a:defRPr>
            </a:lvl3pPr>
            <a:lvl4pPr marL="1056666" indent="-150952">
              <a:spcBef>
                <a:spcPct val="20000"/>
              </a:spcBef>
              <a:buClr>
                <a:schemeClr val="tx1"/>
              </a:buClr>
              <a:buSzPct val="100000"/>
              <a:buFont typeface="Wingdings 3" panose="05040102010807070707" pitchFamily="18" charset="2"/>
              <a:buChar char=""/>
              <a:defRPr sz="1453">
                <a:solidFill>
                  <a:schemeClr val="tx1"/>
                </a:solidFill>
                <a:latin typeface="Book Antiqua" panose="02040602050305030304" pitchFamily="18" charset="0"/>
              </a:defRPr>
            </a:lvl4pPr>
            <a:lvl5pPr marL="1358571" indent="-150952">
              <a:spcBef>
                <a:spcPct val="20000"/>
              </a:spcBef>
              <a:buClr>
                <a:schemeClr val="tx1"/>
              </a:buClr>
              <a:buFont typeface="Wingdings 2" panose="05020102010507070707" pitchFamily="18" charset="2"/>
              <a:buChar char=""/>
              <a:defRPr sz="1453">
                <a:solidFill>
                  <a:schemeClr val="tx1"/>
                </a:solidFill>
                <a:latin typeface="Book Antiqua" panose="02040602050305030304" pitchFamily="18" charset="0"/>
              </a:defRPr>
            </a:lvl5pPr>
            <a:lvl6pPr marL="166047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6pPr>
            <a:lvl7pPr marL="1962382"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7pPr>
            <a:lvl8pPr marL="226428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8pPr>
            <a:lvl9pPr marL="2566191"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9pPr>
          </a:lstStyle>
          <a:p>
            <a:pPr>
              <a:spcBef>
                <a:spcPct val="0"/>
              </a:spcBef>
              <a:buClrTx/>
              <a:buSzTx/>
              <a:buFontTx/>
              <a:buNone/>
            </a:pPr>
            <a:fld id="{F5ED8812-9848-4D83-AE1E-18BBCE18BD31}" type="slidenum">
              <a:rPr lang="en-US" altLang="en-US" sz="859">
                <a:solidFill>
                  <a:srgbClr val="BCBCBC"/>
                </a:solidFill>
                <a:latin typeface="Arial" panose="020B0604020202020204" pitchFamily="34" charset="0"/>
              </a:rPr>
              <a:pPr>
                <a:spcBef>
                  <a:spcPct val="0"/>
                </a:spcBef>
                <a:buClrTx/>
                <a:buSzTx/>
                <a:buFontTx/>
                <a:buNone/>
              </a:pPr>
              <a:t>335</a:t>
            </a:fld>
            <a:endParaRPr lang="en-US" altLang="en-US" sz="859">
              <a:solidFill>
                <a:srgbClr val="BCBCBC"/>
              </a:solidFill>
              <a:latin typeface="Arial" panose="020B0604020202020204" pitchFamily="34" charset="0"/>
            </a:endParaRPr>
          </a:p>
        </p:txBody>
      </p:sp>
      <p:sp>
        <p:nvSpPr>
          <p:cNvPr id="221187" name="Rectangle 6"/>
          <p:cNvSpPr>
            <a:spLocks noGrp="1" noChangeArrowheads="1"/>
          </p:cNvSpPr>
          <p:nvPr>
            <p:ph idx="4294967295"/>
          </p:nvPr>
        </p:nvSpPr>
        <p:spPr>
          <a:xfrm>
            <a:off x="0" y="2084917"/>
            <a:ext cx="7552267" cy="3426883"/>
          </a:xfrm>
          <a:prstGeom prst="rect">
            <a:avLst/>
          </a:prstGeom>
        </p:spPr>
        <p:txBody>
          <a:bodyPr>
            <a:normAutofit fontScale="92500" lnSpcReduction="10000"/>
          </a:bodyPr>
          <a:lstStyle/>
          <a:p>
            <a:pPr>
              <a:lnSpc>
                <a:spcPct val="120000"/>
              </a:lnSpc>
              <a:spcBef>
                <a:spcPts val="800"/>
              </a:spcBef>
            </a:pPr>
            <a:r>
              <a:rPr lang="en-US" altLang="en-US" sz="2471" dirty="0"/>
              <a:t>After a test or disaster has taken place:</a:t>
            </a:r>
          </a:p>
          <a:p>
            <a:pPr lvl="1">
              <a:lnSpc>
                <a:spcPct val="120000"/>
              </a:lnSpc>
              <a:spcBef>
                <a:spcPts val="800"/>
              </a:spcBef>
            </a:pPr>
            <a:r>
              <a:rPr lang="en-US" altLang="en-US" sz="2117" dirty="0"/>
              <a:t>Focus on how to improve</a:t>
            </a:r>
            <a:br>
              <a:rPr lang="en-US" altLang="en-US" sz="2117" dirty="0"/>
            </a:br>
            <a:endParaRPr lang="en-US" altLang="en-US" sz="2117" dirty="0"/>
          </a:p>
          <a:p>
            <a:pPr lvl="1">
              <a:lnSpc>
                <a:spcPct val="120000"/>
              </a:lnSpc>
              <a:spcBef>
                <a:spcPts val="800"/>
              </a:spcBef>
            </a:pPr>
            <a:r>
              <a:rPr lang="en-US" altLang="en-US" sz="2117" dirty="0"/>
              <a:t>What should have happened</a:t>
            </a:r>
            <a:br>
              <a:rPr lang="en-US" altLang="en-US" sz="2117" dirty="0"/>
            </a:br>
            <a:endParaRPr lang="en-US" altLang="en-US" sz="2117" dirty="0"/>
          </a:p>
          <a:p>
            <a:pPr lvl="1">
              <a:lnSpc>
                <a:spcPct val="120000"/>
              </a:lnSpc>
              <a:spcBef>
                <a:spcPts val="800"/>
              </a:spcBef>
            </a:pPr>
            <a:r>
              <a:rPr lang="en-US" altLang="en-US" sz="2117" dirty="0"/>
              <a:t>What should happen next</a:t>
            </a:r>
            <a:br>
              <a:rPr lang="en-US" altLang="en-US" sz="2117" dirty="0"/>
            </a:br>
            <a:endParaRPr lang="en-US" altLang="en-US" sz="2117" dirty="0"/>
          </a:p>
          <a:p>
            <a:pPr lvl="1">
              <a:lnSpc>
                <a:spcPct val="120000"/>
              </a:lnSpc>
              <a:spcBef>
                <a:spcPts val="800"/>
              </a:spcBef>
            </a:pPr>
            <a:r>
              <a:rPr lang="en-US" altLang="en-US" sz="2117" dirty="0"/>
              <a:t>Not who’s fault it was; this is not productive</a:t>
            </a:r>
          </a:p>
        </p:txBody>
      </p:sp>
    </p:spTree>
    <p:extLst>
      <p:ext uri="{BB962C8B-B14F-4D97-AF65-F5344CB8AC3E}">
        <p14:creationId xmlns:p14="http://schemas.microsoft.com/office/powerpoint/2010/main" val="2656683"/>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96"/>
          <p:cNvSpPr txBox="1">
            <a:spLocks noGrp="1"/>
          </p:cNvSpPr>
          <p:nvPr>
            <p:ph type="title"/>
          </p:nvPr>
        </p:nvSpPr>
        <p:spPr>
          <a:xfrm>
            <a:off x="838200" y="365125"/>
            <a:ext cx="99684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Maintaining the BCP </a:t>
            </a:r>
            <a:r>
              <a:rPr lang="en" dirty="0"/>
              <a:t>   </a:t>
            </a:r>
            <a:endParaRPr sz="1600" dirty="0"/>
          </a:p>
        </p:txBody>
      </p:sp>
      <p:sp>
        <p:nvSpPr>
          <p:cNvPr id="2" name="Footer Placeholder 1">
            <a:extLst>
              <a:ext uri="{FF2B5EF4-FFF2-40B4-BE49-F238E27FC236}">
                <a16:creationId xmlns:a16="http://schemas.microsoft.com/office/drawing/2014/main" id="{4B95D40F-7189-4CE9-9CC8-30E6D68075BE}"/>
              </a:ext>
            </a:extLst>
          </p:cNvPr>
          <p:cNvSpPr>
            <a:spLocks noGrp="1"/>
          </p:cNvSpPr>
          <p:nvPr>
            <p:ph type="ftr" sz="quarter" idx="11"/>
          </p:nvPr>
        </p:nvSpPr>
        <p:spPr/>
        <p:txBody>
          <a:bodyPr/>
          <a:lstStyle/>
          <a:p>
            <a:endParaRPr lang="en-US"/>
          </a:p>
        </p:txBody>
      </p:sp>
      <p:sp>
        <p:nvSpPr>
          <p:cNvPr id="861" name="Google Shape;861;p9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336</a:t>
            </a:fld>
            <a:endParaRPr/>
          </a:p>
        </p:txBody>
      </p:sp>
      <p:sp>
        <p:nvSpPr>
          <p:cNvPr id="862" name="Google Shape;862;p96"/>
          <p:cNvSpPr txBox="1">
            <a:spLocks noGrp="1"/>
          </p:cNvSpPr>
          <p:nvPr>
            <p:ph type="body" idx="4294967295"/>
          </p:nvPr>
        </p:nvSpPr>
        <p:spPr>
          <a:xfrm>
            <a:off x="394010" y="1690688"/>
            <a:ext cx="7838765" cy="3427412"/>
          </a:xfrm>
          <a:prstGeom prst="rect">
            <a:avLst/>
          </a:prstGeom>
          <a:noFill/>
          <a:ln>
            <a:noFill/>
          </a:ln>
        </p:spPr>
        <p:txBody>
          <a:bodyPr spcFirstLastPara="1" wrap="square" lIns="100767" tIns="50367" rIns="100767" bIns="50367" anchor="t" anchorCtr="0">
            <a:noAutofit/>
          </a:bodyPr>
          <a:lstStyle/>
          <a:p>
            <a:pPr marL="203195" indent="-203195">
              <a:lnSpc>
                <a:spcPct val="80000"/>
              </a:lnSpc>
              <a:buClr>
                <a:schemeClr val="dk1"/>
              </a:buClr>
              <a:buSzPts val="2400"/>
              <a:buFont typeface="Assistant"/>
              <a:buChar char="•"/>
            </a:pPr>
            <a:r>
              <a:rPr lang="en" sz="3200" dirty="0">
                <a:solidFill>
                  <a:schemeClr val="dk1"/>
                </a:solidFill>
                <a:latin typeface="Assistant"/>
                <a:ea typeface="Assistant"/>
                <a:cs typeface="Assistant"/>
                <a:sym typeface="Assistant"/>
              </a:rPr>
              <a:t>Keeping plan in date—</a:t>
            </a:r>
            <a:r>
              <a:rPr lang="en-US" sz="3200" dirty="0">
                <a:solidFill>
                  <a:schemeClr val="dk1"/>
                </a:solidFill>
                <a:latin typeface="Assistant"/>
                <a:ea typeface="Assistant"/>
                <a:cs typeface="Assistant"/>
                <a:sym typeface="Assistant"/>
              </a:rPr>
              <a:t>Revisit at least once per year or in the event of major change</a:t>
            </a:r>
            <a:endParaRPr sz="1600" dirty="0"/>
          </a:p>
          <a:p>
            <a:pPr marL="626518" lvl="1" indent="-211661">
              <a:lnSpc>
                <a:spcPct val="80000"/>
              </a:lnSpc>
              <a:spcBef>
                <a:spcPts val="400"/>
              </a:spcBef>
              <a:buClr>
                <a:schemeClr val="dk1"/>
              </a:buClr>
              <a:buSzPts val="2100"/>
              <a:buFont typeface="Assistant"/>
              <a:buChar char="•"/>
            </a:pPr>
            <a:r>
              <a:rPr lang="en" sz="2800" dirty="0">
                <a:solidFill>
                  <a:schemeClr val="dk1"/>
                </a:solidFill>
                <a:latin typeface="Assistant"/>
                <a:ea typeface="Assistant"/>
                <a:cs typeface="Assistant"/>
                <a:sym typeface="Assistant"/>
              </a:rPr>
              <a:t>Make it a part of business meetings and decisions</a:t>
            </a:r>
            <a:endParaRPr sz="1600" dirty="0"/>
          </a:p>
          <a:p>
            <a:pPr marL="626518" lvl="1" indent="-211661">
              <a:lnSpc>
                <a:spcPct val="80000"/>
              </a:lnSpc>
              <a:spcBef>
                <a:spcPts val="400"/>
              </a:spcBef>
              <a:buClr>
                <a:schemeClr val="dk1"/>
              </a:buClr>
              <a:buSzPts val="2100"/>
              <a:buFont typeface="Assistant"/>
              <a:buChar char="•"/>
            </a:pPr>
            <a:r>
              <a:rPr lang="en" sz="2800" dirty="0">
                <a:solidFill>
                  <a:schemeClr val="dk1"/>
                </a:solidFill>
                <a:latin typeface="Assistant"/>
                <a:ea typeface="Assistant"/>
                <a:cs typeface="Assistant"/>
                <a:sym typeface="Assistant"/>
              </a:rPr>
              <a:t>Centralize responsibility for updates</a:t>
            </a:r>
            <a:endParaRPr sz="1600" dirty="0"/>
          </a:p>
          <a:p>
            <a:pPr marL="626518" lvl="1" indent="-211661">
              <a:lnSpc>
                <a:spcPct val="80000"/>
              </a:lnSpc>
              <a:spcBef>
                <a:spcPts val="400"/>
              </a:spcBef>
              <a:buClr>
                <a:schemeClr val="dk1"/>
              </a:buClr>
              <a:buSzPts val="2100"/>
              <a:buFont typeface="Assistant"/>
              <a:buChar char="•"/>
            </a:pPr>
            <a:r>
              <a:rPr lang="en" sz="2800" dirty="0">
                <a:solidFill>
                  <a:schemeClr val="dk1"/>
                </a:solidFill>
                <a:latin typeface="Assistant"/>
                <a:ea typeface="Assistant"/>
                <a:cs typeface="Assistant"/>
                <a:sym typeface="Assistant"/>
              </a:rPr>
              <a:t>Part of job description</a:t>
            </a:r>
            <a:endParaRPr sz="1600" dirty="0"/>
          </a:p>
          <a:p>
            <a:pPr marL="626518" lvl="1" indent="-211661">
              <a:lnSpc>
                <a:spcPct val="80000"/>
              </a:lnSpc>
              <a:spcBef>
                <a:spcPts val="400"/>
              </a:spcBef>
              <a:buClr>
                <a:schemeClr val="dk1"/>
              </a:buClr>
              <a:buSzPts val="2100"/>
              <a:buFont typeface="Assistant"/>
              <a:buChar char="•"/>
            </a:pPr>
            <a:r>
              <a:rPr lang="en" sz="2800" dirty="0">
                <a:solidFill>
                  <a:schemeClr val="dk1"/>
                </a:solidFill>
                <a:latin typeface="Assistant"/>
                <a:ea typeface="Assistant"/>
                <a:cs typeface="Assistant"/>
                <a:sym typeface="Assistant"/>
              </a:rPr>
              <a:t>Personnel evaluations</a:t>
            </a:r>
            <a:endParaRPr sz="1600" dirty="0"/>
          </a:p>
          <a:p>
            <a:pPr marL="626518" lvl="1" indent="-211661">
              <a:lnSpc>
                <a:spcPct val="80000"/>
              </a:lnSpc>
              <a:spcBef>
                <a:spcPts val="400"/>
              </a:spcBef>
              <a:buClr>
                <a:schemeClr val="dk1"/>
              </a:buClr>
              <a:buSzPts val="2100"/>
              <a:buFont typeface="Assistant"/>
              <a:buChar char="•"/>
            </a:pPr>
            <a:r>
              <a:rPr lang="en" sz="2800" dirty="0">
                <a:solidFill>
                  <a:schemeClr val="dk1"/>
                </a:solidFill>
                <a:latin typeface="Assistant"/>
                <a:ea typeface="Assistant"/>
                <a:cs typeface="Assistant"/>
                <a:sym typeface="Assistant"/>
              </a:rPr>
              <a:t>Report regularly</a:t>
            </a:r>
            <a:endParaRPr sz="1600" dirty="0"/>
          </a:p>
          <a:p>
            <a:pPr marL="626518" lvl="1" indent="-211661">
              <a:lnSpc>
                <a:spcPct val="80000"/>
              </a:lnSpc>
              <a:spcBef>
                <a:spcPts val="400"/>
              </a:spcBef>
              <a:buClr>
                <a:schemeClr val="dk1"/>
              </a:buClr>
              <a:buSzPts val="2100"/>
              <a:buFont typeface="Assistant"/>
              <a:buChar char="•"/>
            </a:pPr>
            <a:r>
              <a:rPr lang="en" sz="2800" dirty="0">
                <a:solidFill>
                  <a:schemeClr val="dk1"/>
                </a:solidFill>
                <a:latin typeface="Assistant"/>
                <a:ea typeface="Assistant"/>
                <a:cs typeface="Assistant"/>
                <a:sym typeface="Assistant"/>
              </a:rPr>
              <a:t>Audits</a:t>
            </a:r>
            <a:endParaRPr sz="1600" dirty="0"/>
          </a:p>
          <a:p>
            <a:pPr marL="626518" lvl="1" indent="-211661">
              <a:lnSpc>
                <a:spcPct val="80000"/>
              </a:lnSpc>
              <a:spcBef>
                <a:spcPts val="400"/>
              </a:spcBef>
              <a:buClr>
                <a:schemeClr val="dk1"/>
              </a:buClr>
              <a:buSzPts val="2100"/>
              <a:buFont typeface="Assistant"/>
              <a:buChar char="•"/>
            </a:pPr>
            <a:r>
              <a:rPr lang="en" sz="2800" dirty="0">
                <a:solidFill>
                  <a:schemeClr val="dk1"/>
                </a:solidFill>
                <a:latin typeface="Assistant"/>
                <a:ea typeface="Assistant"/>
                <a:cs typeface="Assistant"/>
                <a:sym typeface="Assistant"/>
              </a:rPr>
              <a:t>As plans get revised, original copies should be retrieved and destroyed</a:t>
            </a:r>
            <a:endParaRPr sz="1600" dirty="0"/>
          </a:p>
          <a:p>
            <a:pPr marL="626518" lvl="1" indent="-33866">
              <a:lnSpc>
                <a:spcPct val="80000"/>
              </a:lnSpc>
              <a:spcBef>
                <a:spcPts val="400"/>
              </a:spcBef>
              <a:spcAft>
                <a:spcPts val="2133"/>
              </a:spcAft>
              <a:buClr>
                <a:schemeClr val="dk1"/>
              </a:buClr>
              <a:buSzPts val="2100"/>
              <a:buNone/>
            </a:pPr>
            <a:endParaRPr sz="2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93214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8F911-7ADC-480F-83FE-5BDFFA477BE2}"/>
              </a:ext>
            </a:extLst>
          </p:cNvPr>
          <p:cNvSpPr>
            <a:spLocks noGrp="1"/>
          </p:cNvSpPr>
          <p:nvPr>
            <p:ph type="title"/>
          </p:nvPr>
        </p:nvSpPr>
        <p:spPr/>
        <p:txBody>
          <a:bodyPr/>
          <a:lstStyle/>
          <a:p>
            <a:r>
              <a:rPr lang="en-US" dirty="0"/>
              <a:t>Incident Response Review</a:t>
            </a:r>
          </a:p>
        </p:txBody>
      </p:sp>
      <p:sp>
        <p:nvSpPr>
          <p:cNvPr id="3" name="Title 1">
            <a:extLst>
              <a:ext uri="{FF2B5EF4-FFF2-40B4-BE49-F238E27FC236}">
                <a16:creationId xmlns:a16="http://schemas.microsoft.com/office/drawing/2014/main" id="{83B87066-E5F7-4950-9DAB-6CC61CE65EC9}"/>
              </a:ext>
            </a:extLst>
          </p:cNvPr>
          <p:cNvSpPr txBox="1">
            <a:spLocks/>
          </p:cNvSpPr>
          <p:nvPr/>
        </p:nvSpPr>
        <p:spPr>
          <a:xfrm>
            <a:off x="838200" y="2158483"/>
            <a:ext cx="10515600" cy="39871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marL="742950" lvl="1" indent="-285750">
              <a:lnSpc>
                <a:spcPct val="120000"/>
              </a:lnSpc>
              <a:spcBef>
                <a:spcPts val="800"/>
              </a:spcBef>
              <a:buFont typeface="Arial" panose="020B0604020202020204" pitchFamily="34" charset="0"/>
              <a:buChar char="•"/>
            </a:pPr>
            <a:r>
              <a:rPr lang="en-US" sz="1700" dirty="0"/>
              <a:t>Incident Management Processes</a:t>
            </a:r>
          </a:p>
          <a:p>
            <a:pPr marL="742950" lvl="1" indent="-285750">
              <a:lnSpc>
                <a:spcPct val="120000"/>
              </a:lnSpc>
              <a:spcBef>
                <a:spcPts val="800"/>
              </a:spcBef>
              <a:buFont typeface="Arial" panose="020B0604020202020204" pitchFamily="34" charset="0"/>
              <a:buChar char="•"/>
            </a:pPr>
            <a:r>
              <a:rPr lang="en-US" sz="1700" dirty="0"/>
              <a:t>Incident Response</a:t>
            </a:r>
          </a:p>
          <a:p>
            <a:pPr marL="742950" lvl="1" indent="-285750">
              <a:lnSpc>
                <a:spcPct val="120000"/>
              </a:lnSpc>
              <a:spcBef>
                <a:spcPts val="800"/>
              </a:spcBef>
              <a:buFont typeface="Arial" panose="020B0604020202020204" pitchFamily="34" charset="0"/>
              <a:buChar char="•"/>
            </a:pPr>
            <a:r>
              <a:rPr lang="en-US" sz="1700" dirty="0"/>
              <a:t>Incident Detection</a:t>
            </a:r>
          </a:p>
          <a:p>
            <a:pPr marL="1200150" lvl="2" indent="-285750">
              <a:lnSpc>
                <a:spcPct val="120000"/>
              </a:lnSpc>
              <a:spcBef>
                <a:spcPts val="800"/>
              </a:spcBef>
              <a:buFont typeface="Arial" panose="020B0604020202020204" pitchFamily="34" charset="0"/>
              <a:buChar char="•"/>
            </a:pPr>
            <a:r>
              <a:rPr lang="en-US" sz="1700" dirty="0"/>
              <a:t>	Sniffers</a:t>
            </a:r>
          </a:p>
          <a:p>
            <a:pPr marL="1200150" lvl="2" indent="-285750">
              <a:lnSpc>
                <a:spcPct val="120000"/>
              </a:lnSpc>
              <a:spcBef>
                <a:spcPts val="800"/>
              </a:spcBef>
              <a:buFont typeface="Arial" panose="020B0604020202020204" pitchFamily="34" charset="0"/>
              <a:buChar char="•"/>
            </a:pPr>
            <a:r>
              <a:rPr lang="en-US" sz="1700" dirty="0"/>
              <a:t>	IDS</a:t>
            </a:r>
          </a:p>
          <a:p>
            <a:pPr marL="1200150" lvl="2" indent="-285750">
              <a:lnSpc>
                <a:spcPct val="120000"/>
              </a:lnSpc>
              <a:spcBef>
                <a:spcPts val="800"/>
              </a:spcBef>
              <a:buFont typeface="Arial" panose="020B0604020202020204" pitchFamily="34" charset="0"/>
              <a:buChar char="•"/>
            </a:pPr>
            <a:r>
              <a:rPr lang="en-US" sz="1700" dirty="0"/>
              <a:t>	IPS</a:t>
            </a:r>
          </a:p>
          <a:p>
            <a:pPr marL="285750" indent="-285750">
              <a:lnSpc>
                <a:spcPct val="120000"/>
              </a:lnSpc>
              <a:spcBef>
                <a:spcPts val="800"/>
              </a:spcBef>
              <a:buFont typeface="Arial" panose="020B0604020202020204" pitchFamily="34" charset="0"/>
              <a:buChar char="•"/>
            </a:pPr>
            <a:r>
              <a:rPr lang="en-US" sz="1700" dirty="0">
                <a:latin typeface="+mn-lt"/>
                <a:ea typeface="+mn-ea"/>
                <a:cs typeface="+mn-cs"/>
              </a:rPr>
              <a:t>	Business Continuity</a:t>
            </a:r>
          </a:p>
          <a:p>
            <a:pPr marL="285750" indent="-285750">
              <a:lnSpc>
                <a:spcPct val="120000"/>
              </a:lnSpc>
              <a:spcBef>
                <a:spcPts val="800"/>
              </a:spcBef>
              <a:buFont typeface="Arial" panose="020B0604020202020204" pitchFamily="34" charset="0"/>
              <a:buChar char="•"/>
            </a:pPr>
            <a:r>
              <a:rPr lang="en-US" sz="1700" dirty="0">
                <a:latin typeface="+mn-lt"/>
                <a:ea typeface="+mn-ea"/>
                <a:cs typeface="+mn-cs"/>
              </a:rPr>
              <a:t>	Disaster Recovery</a:t>
            </a:r>
          </a:p>
        </p:txBody>
      </p:sp>
    </p:spTree>
    <p:extLst>
      <p:ext uri="{BB962C8B-B14F-4D97-AF65-F5344CB8AC3E}">
        <p14:creationId xmlns:p14="http://schemas.microsoft.com/office/powerpoint/2010/main" val="88735516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C5850-B134-4BF4-823A-41E24764CE97}"/>
              </a:ext>
            </a:extLst>
          </p:cNvPr>
          <p:cNvSpPr>
            <a:spLocks noGrp="1"/>
          </p:cNvSpPr>
          <p:nvPr>
            <p:ph type="title"/>
          </p:nvPr>
        </p:nvSpPr>
        <p:spPr/>
        <p:txBody>
          <a:bodyPr/>
          <a:lstStyle/>
          <a:p>
            <a:r>
              <a:rPr lang="en-US" dirty="0"/>
              <a:t>CISM Review</a:t>
            </a:r>
          </a:p>
        </p:txBody>
      </p:sp>
      <p:sp>
        <p:nvSpPr>
          <p:cNvPr id="5" name="Text Placeholder 4">
            <a:extLst>
              <a:ext uri="{FF2B5EF4-FFF2-40B4-BE49-F238E27FC236}">
                <a16:creationId xmlns:a16="http://schemas.microsoft.com/office/drawing/2014/main" id="{FF0F6C25-E0A6-4122-A4A3-091BAC1174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DA46AD5-8320-43E9-B3C7-B78B7F566962}"/>
              </a:ext>
            </a:extLst>
          </p:cNvPr>
          <p:cNvSpPr>
            <a:spLocks noGrp="1"/>
          </p:cNvSpPr>
          <p:nvPr>
            <p:ph type="sldNum" sz="quarter" idx="12"/>
          </p:nvPr>
        </p:nvSpPr>
        <p:spPr/>
        <p:txBody>
          <a:bodyPr/>
          <a:lstStyle/>
          <a:p>
            <a:fld id="{00000000-1234-1234-1234-123412341234}" type="slidenum">
              <a:rPr lang="en-US" smtClean="0"/>
              <a:pPr/>
              <a:t>338</a:t>
            </a:fld>
            <a:endParaRPr lang="en-US"/>
          </a:p>
        </p:txBody>
      </p:sp>
      <p:sp>
        <p:nvSpPr>
          <p:cNvPr id="3" name="TextBox 2">
            <a:extLst>
              <a:ext uri="{FF2B5EF4-FFF2-40B4-BE49-F238E27FC236}">
                <a16:creationId xmlns:a16="http://schemas.microsoft.com/office/drawing/2014/main" id="{14429F89-90AE-4952-A1E7-D650DFD01ACF}"/>
              </a:ext>
            </a:extLst>
          </p:cNvPr>
          <p:cNvSpPr txBox="1"/>
          <p:nvPr/>
        </p:nvSpPr>
        <p:spPr>
          <a:xfrm>
            <a:off x="5752334" y="5781323"/>
            <a:ext cx="6267833" cy="543867"/>
          </a:xfrm>
          <a:prstGeom prst="rect">
            <a:avLst/>
          </a:prstGeom>
          <a:noFill/>
        </p:spPr>
        <p:txBody>
          <a:bodyPr wrap="square" rtlCol="0">
            <a:spAutoFit/>
          </a:bodyPr>
          <a:lstStyle/>
          <a:p>
            <a:r>
              <a:rPr lang="en-US" sz="1467" dirty="0">
                <a:solidFill>
                  <a:schemeClr val="bg1"/>
                </a:solidFill>
              </a:rPr>
              <a:t>University of California, “Responding to Computer Security Incidents”</a:t>
            </a:r>
          </a:p>
          <a:p>
            <a:r>
              <a:rPr lang="en-US" sz="1467" dirty="0">
                <a:solidFill>
                  <a:schemeClr val="bg1"/>
                </a:solidFill>
              </a:rPr>
              <a:t>ISACA CISM Study Guide 2015 p. 234 </a:t>
            </a:r>
          </a:p>
        </p:txBody>
      </p:sp>
    </p:spTree>
    <p:extLst>
      <p:ext uri="{BB962C8B-B14F-4D97-AF65-F5344CB8AC3E}">
        <p14:creationId xmlns:p14="http://schemas.microsoft.com/office/powerpoint/2010/main" val="11588332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D54C3-B13F-438A-9323-B53E361298FF}"/>
              </a:ext>
            </a:extLst>
          </p:cNvPr>
          <p:cNvSpPr>
            <a:spLocks noGrp="1"/>
          </p:cNvSpPr>
          <p:nvPr>
            <p:ph type="title"/>
          </p:nvPr>
        </p:nvSpPr>
        <p:spPr/>
        <p:txBody>
          <a:bodyPr>
            <a:normAutofit fontScale="90000"/>
          </a:bodyPr>
          <a:lstStyle/>
          <a:p>
            <a:r>
              <a:rPr lang="en-US" dirty="0"/>
              <a:t>Alignment with Business Objective</a:t>
            </a:r>
            <a:br>
              <a:rPr lang="en-US" dirty="0"/>
            </a:br>
            <a:endParaRPr lang="en-US" dirty="0"/>
          </a:p>
        </p:txBody>
      </p:sp>
      <p:sp>
        <p:nvSpPr>
          <p:cNvPr id="3" name="Slide Number Placeholder 2">
            <a:extLst>
              <a:ext uri="{FF2B5EF4-FFF2-40B4-BE49-F238E27FC236}">
                <a16:creationId xmlns:a16="http://schemas.microsoft.com/office/drawing/2014/main" id="{279C252F-E771-4AF8-8637-B0D8138ADF1E}"/>
              </a:ext>
            </a:extLst>
          </p:cNvPr>
          <p:cNvSpPr>
            <a:spLocks noGrp="1"/>
          </p:cNvSpPr>
          <p:nvPr>
            <p:ph type="sldNum" sz="quarter" idx="12"/>
          </p:nvPr>
        </p:nvSpPr>
        <p:spPr/>
        <p:txBody>
          <a:bodyPr/>
          <a:lstStyle/>
          <a:p>
            <a:pPr>
              <a:defRPr/>
            </a:pPr>
            <a:fld id="{9861821A-181D-4317-92E0-2829451E9DB3}" type="slidenum">
              <a:rPr lang="en-US" smtClean="0"/>
              <a:pPr>
                <a:defRPr/>
              </a:pPr>
              <a:t>339</a:t>
            </a:fld>
            <a:endParaRPr lang="en-US" dirty="0"/>
          </a:p>
        </p:txBody>
      </p:sp>
      <p:sp>
        <p:nvSpPr>
          <p:cNvPr id="4" name="TextBox 3">
            <a:extLst>
              <a:ext uri="{FF2B5EF4-FFF2-40B4-BE49-F238E27FC236}">
                <a16:creationId xmlns:a16="http://schemas.microsoft.com/office/drawing/2014/main" id="{72C3FC1E-0617-443D-BDC7-EF6444D34E10}"/>
              </a:ext>
            </a:extLst>
          </p:cNvPr>
          <p:cNvSpPr txBox="1"/>
          <p:nvPr/>
        </p:nvSpPr>
        <p:spPr>
          <a:xfrm>
            <a:off x="1219201" y="2000739"/>
            <a:ext cx="9628553" cy="1938992"/>
          </a:xfrm>
          <a:prstGeom prst="rect">
            <a:avLst/>
          </a:prstGeom>
          <a:noFill/>
        </p:spPr>
        <p:txBody>
          <a:bodyPr wrap="square" rtlCol="0">
            <a:spAutoFit/>
          </a:bodyPr>
          <a:lstStyle/>
          <a:p>
            <a:r>
              <a:rPr lang="en-US" sz="2400" dirty="0"/>
              <a:t>Know the business First</a:t>
            </a:r>
          </a:p>
          <a:p>
            <a:r>
              <a:rPr lang="en-US" sz="2400" dirty="0"/>
              <a:t>Always focus first on alignment with business objectives</a:t>
            </a:r>
          </a:p>
          <a:p>
            <a:r>
              <a:rPr lang="en-US" sz="2400" dirty="0"/>
              <a:t>o Ensures we use resources In areas that will impact the business the most</a:t>
            </a:r>
          </a:p>
          <a:p>
            <a:r>
              <a:rPr lang="en-US" sz="2400" dirty="0"/>
              <a:t>o Helps deliver value</a:t>
            </a:r>
          </a:p>
          <a:p>
            <a:r>
              <a:rPr lang="en-US" sz="2400" dirty="0"/>
              <a:t>o Governance is accountable for approval of the alignment</a:t>
            </a:r>
          </a:p>
        </p:txBody>
      </p:sp>
    </p:spTree>
    <p:extLst>
      <p:ext uri="{BB962C8B-B14F-4D97-AF65-F5344CB8AC3E}">
        <p14:creationId xmlns:p14="http://schemas.microsoft.com/office/powerpoint/2010/main" val="617841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prstGeom prst="rect">
            <a:avLst/>
          </a:prstGeom>
        </p:spPr>
        <p:txBody>
          <a:bodyPr spcFirstLastPara="1" wrap="square" lIns="100767" tIns="50367" rIns="100767" bIns="50367" anchor="ctr" anchorCtr="0">
            <a:noAutofit/>
          </a:bodyPr>
          <a:lstStyle/>
          <a:p>
            <a:pPr algn="l"/>
            <a:r>
              <a:rPr lang="en" dirty="0"/>
              <a:t>Compliance</a:t>
            </a:r>
            <a:endParaRPr dirty="0"/>
          </a:p>
        </p:txBody>
      </p:sp>
      <p:sp>
        <p:nvSpPr>
          <p:cNvPr id="2" name="Slide Number Placeholder 1">
            <a:extLst>
              <a:ext uri="{FF2B5EF4-FFF2-40B4-BE49-F238E27FC236}">
                <a16:creationId xmlns:a16="http://schemas.microsoft.com/office/drawing/2014/main" id="{8BC9B5C5-4543-4E8C-95BE-8F83408A8B17}"/>
              </a:ext>
            </a:extLst>
          </p:cNvPr>
          <p:cNvSpPr>
            <a:spLocks noGrp="1"/>
          </p:cNvSpPr>
          <p:nvPr>
            <p:ph type="sldNum" sz="quarter" idx="4294967295"/>
          </p:nvPr>
        </p:nvSpPr>
        <p:spPr>
          <a:xfrm>
            <a:off x="9448800" y="6356350"/>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34</a:t>
            </a:fld>
            <a:endParaRPr lang="en"/>
          </a:p>
        </p:txBody>
      </p:sp>
      <p:pic>
        <p:nvPicPr>
          <p:cNvPr id="9" name="Picture 8">
            <a:extLst>
              <a:ext uri="{FF2B5EF4-FFF2-40B4-BE49-F238E27FC236}">
                <a16:creationId xmlns:a16="http://schemas.microsoft.com/office/drawing/2014/main" id="{D1E6BE5B-6418-4DB4-A435-FD3CF5BCE41B}"/>
              </a:ext>
            </a:extLst>
          </p:cNvPr>
          <p:cNvPicPr>
            <a:picLocks noChangeAspect="1"/>
          </p:cNvPicPr>
          <p:nvPr/>
        </p:nvPicPr>
        <p:blipFill>
          <a:blip r:embed="rId3"/>
          <a:stretch>
            <a:fillRect/>
          </a:stretch>
        </p:blipFill>
        <p:spPr>
          <a:xfrm>
            <a:off x="2843092" y="1490507"/>
            <a:ext cx="6927926" cy="5048405"/>
          </a:xfrm>
          <a:prstGeom prst="rect">
            <a:avLst/>
          </a:prstGeom>
        </p:spPr>
      </p:pic>
    </p:spTree>
    <p:extLst>
      <p:ext uri="{BB962C8B-B14F-4D97-AF65-F5344CB8AC3E}">
        <p14:creationId xmlns:p14="http://schemas.microsoft.com/office/powerpoint/2010/main" val="12204148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title"/>
          </p:nvPr>
        </p:nvSpPr>
        <p:spPr/>
        <p:txBody>
          <a:bodyPr>
            <a:normAutofit/>
          </a:bodyPr>
          <a:lstStyle/>
          <a:p>
            <a:pPr>
              <a:defRPr/>
            </a:pPr>
            <a:r>
              <a:rPr lang="en-US" dirty="0"/>
              <a:t>Governance</a:t>
            </a:r>
          </a:p>
        </p:txBody>
      </p:sp>
      <p:sp>
        <p:nvSpPr>
          <p:cNvPr id="3" name="Content Placeholder 2">
            <a:extLst>
              <a:ext uri="{FF2B5EF4-FFF2-40B4-BE49-F238E27FC236}">
                <a16:creationId xmlns:a16="http://schemas.microsoft.com/office/drawing/2014/main" id="{E4681AB0-1792-4477-A70C-407D186ECF4F}"/>
              </a:ext>
            </a:extLst>
          </p:cNvPr>
          <p:cNvSpPr>
            <a:spLocks noGrp="1"/>
          </p:cNvSpPr>
          <p:nvPr>
            <p:ph idx="1"/>
          </p:nvPr>
        </p:nvSpPr>
        <p:spPr/>
        <p:txBody>
          <a:bodyPr/>
          <a:lstStyle/>
          <a:p>
            <a:endParaRPr lang="en-US"/>
          </a:p>
        </p:txBody>
      </p:sp>
      <p:sp>
        <p:nvSpPr>
          <p:cNvPr id="225284" name="Slide Number Placeholder 3"/>
          <p:cNvSpPr>
            <a:spLocks noGrp="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9F9F9"/>
              </a:buClr>
              <a:buSzPct val="65000"/>
              <a:buFont typeface="Wingdings 2" panose="05020102010507070707" pitchFamily="18" charset="2"/>
              <a:buChar char=""/>
              <a:defRPr sz="2047">
                <a:solidFill>
                  <a:schemeClr val="tx1"/>
                </a:solidFill>
                <a:latin typeface="Book Antiqua" panose="02040602050305030304" pitchFamily="18" charset="0"/>
              </a:defRPr>
            </a:lvl1pPr>
            <a:lvl2pPr marL="490596" indent="-188690">
              <a:spcBef>
                <a:spcPct val="20000"/>
              </a:spcBef>
              <a:buClr>
                <a:schemeClr val="tx1"/>
              </a:buClr>
              <a:buSzPct val="80000"/>
              <a:buFont typeface="Wingdings 2" panose="05020102010507070707" pitchFamily="18" charset="2"/>
              <a:buChar char=""/>
              <a:defRPr sz="1716">
                <a:solidFill>
                  <a:schemeClr val="tx1"/>
                </a:solidFill>
                <a:latin typeface="Book Antiqua" panose="02040602050305030304" pitchFamily="18" charset="0"/>
              </a:defRPr>
            </a:lvl2pPr>
            <a:lvl3pPr marL="754761" indent="-150952">
              <a:spcBef>
                <a:spcPct val="20000"/>
              </a:spcBef>
              <a:buClr>
                <a:schemeClr val="tx1"/>
              </a:buClr>
              <a:buSzPct val="95000"/>
              <a:buFont typeface="Wingdings" panose="05000000000000000000" pitchFamily="2" charset="2"/>
              <a:buChar char=""/>
              <a:defRPr sz="1585">
                <a:solidFill>
                  <a:schemeClr val="tx1"/>
                </a:solidFill>
                <a:latin typeface="Book Antiqua" panose="02040602050305030304" pitchFamily="18" charset="0"/>
              </a:defRPr>
            </a:lvl3pPr>
            <a:lvl4pPr marL="1056666" indent="-150952">
              <a:spcBef>
                <a:spcPct val="20000"/>
              </a:spcBef>
              <a:buClr>
                <a:schemeClr val="tx1"/>
              </a:buClr>
              <a:buSzPct val="100000"/>
              <a:buFont typeface="Wingdings 3" panose="05040102010807070707" pitchFamily="18" charset="2"/>
              <a:buChar char=""/>
              <a:defRPr sz="1453">
                <a:solidFill>
                  <a:schemeClr val="tx1"/>
                </a:solidFill>
                <a:latin typeface="Book Antiqua" panose="02040602050305030304" pitchFamily="18" charset="0"/>
              </a:defRPr>
            </a:lvl4pPr>
            <a:lvl5pPr marL="1358571" indent="-150952">
              <a:spcBef>
                <a:spcPct val="20000"/>
              </a:spcBef>
              <a:buClr>
                <a:schemeClr val="tx1"/>
              </a:buClr>
              <a:buFont typeface="Wingdings 2" panose="05020102010507070707" pitchFamily="18" charset="2"/>
              <a:buChar char=""/>
              <a:defRPr sz="1453">
                <a:solidFill>
                  <a:schemeClr val="tx1"/>
                </a:solidFill>
                <a:latin typeface="Book Antiqua" panose="02040602050305030304" pitchFamily="18" charset="0"/>
              </a:defRPr>
            </a:lvl5pPr>
            <a:lvl6pPr marL="166047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6pPr>
            <a:lvl7pPr marL="1962382"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7pPr>
            <a:lvl8pPr marL="2264286"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8pPr>
            <a:lvl9pPr marL="2566191" indent="-150952" defTabSz="299809" eaLnBrk="0" fontAlgn="base" hangingPunct="0">
              <a:spcBef>
                <a:spcPct val="20000"/>
              </a:spcBef>
              <a:spcAft>
                <a:spcPct val="0"/>
              </a:spcAft>
              <a:buClr>
                <a:schemeClr val="tx1"/>
              </a:buClr>
              <a:buFont typeface="Wingdings 2" panose="05020102010507070707" pitchFamily="18" charset="2"/>
              <a:buChar char=""/>
              <a:defRPr sz="1453">
                <a:solidFill>
                  <a:schemeClr val="tx1"/>
                </a:solidFill>
                <a:latin typeface="Book Antiqua" panose="02040602050305030304" pitchFamily="18" charset="0"/>
              </a:defRPr>
            </a:lvl9pPr>
          </a:lstStyle>
          <a:p>
            <a:pPr>
              <a:spcBef>
                <a:spcPct val="0"/>
              </a:spcBef>
              <a:buClrTx/>
              <a:buSzTx/>
              <a:buFontTx/>
              <a:buNone/>
            </a:pPr>
            <a:fld id="{585C687A-C9F0-402B-A86E-75DDFCFC5CA1}" type="slidenum">
              <a:rPr lang="en-US" altLang="en-US" sz="859">
                <a:solidFill>
                  <a:srgbClr val="BCBCBC"/>
                </a:solidFill>
                <a:latin typeface="Arial" panose="020B0604020202020204" pitchFamily="34" charset="0"/>
              </a:rPr>
              <a:pPr>
                <a:spcBef>
                  <a:spcPct val="0"/>
                </a:spcBef>
                <a:buClrTx/>
                <a:buSzTx/>
                <a:buFontTx/>
                <a:buNone/>
              </a:pPr>
              <a:t>340</a:t>
            </a:fld>
            <a:endParaRPr lang="en-US" altLang="en-US" sz="859">
              <a:solidFill>
                <a:srgbClr val="BCBCBC"/>
              </a:solidFill>
              <a:latin typeface="Arial" panose="020B0604020202020204" pitchFamily="34" charset="0"/>
            </a:endParaRPr>
          </a:p>
        </p:txBody>
      </p:sp>
      <p:sp>
        <p:nvSpPr>
          <p:cNvPr id="2" name="Rectangle 1">
            <a:extLst>
              <a:ext uri="{FF2B5EF4-FFF2-40B4-BE49-F238E27FC236}">
                <a16:creationId xmlns:a16="http://schemas.microsoft.com/office/drawing/2014/main" id="{D06572FC-A83E-4905-A8EF-72D94FF1EAB8}"/>
              </a:ext>
            </a:extLst>
          </p:cNvPr>
          <p:cNvSpPr/>
          <p:nvPr/>
        </p:nvSpPr>
        <p:spPr>
          <a:xfrm>
            <a:off x="1281722" y="1828800"/>
            <a:ext cx="8641647" cy="3046988"/>
          </a:xfrm>
          <a:prstGeom prst="rect">
            <a:avLst/>
          </a:prstGeom>
        </p:spPr>
        <p:txBody>
          <a:bodyPr wrap="square">
            <a:spAutoFit/>
          </a:bodyPr>
          <a:lstStyle/>
          <a:p>
            <a:r>
              <a:rPr lang="en-US" sz="2400" dirty="0">
                <a:latin typeface="Calibri" panose="020F0502020204030204" pitchFamily="34" charset="0"/>
              </a:rPr>
              <a:t>Governance is accountable for:</a:t>
            </a:r>
          </a:p>
          <a:p>
            <a:r>
              <a:rPr lang="en-US" sz="2400" dirty="0">
                <a:latin typeface="Calibri" panose="020F0502020204030204" pitchFamily="34" charset="0"/>
              </a:rPr>
              <a:t>Risk Appetite</a:t>
            </a:r>
          </a:p>
          <a:p>
            <a:r>
              <a:rPr lang="en-US" sz="2400" dirty="0">
                <a:latin typeface="Calibri" panose="020F0502020204030204" pitchFamily="34" charset="0"/>
              </a:rPr>
              <a:t>Goals:</a:t>
            </a:r>
          </a:p>
          <a:p>
            <a:r>
              <a:rPr lang="en-US" sz="2400" dirty="0">
                <a:latin typeface="SymbolMT"/>
              </a:rPr>
              <a:t>• </a:t>
            </a:r>
            <a:r>
              <a:rPr lang="en-US" sz="2400" dirty="0">
                <a:latin typeface="Calibri" panose="020F0502020204030204" pitchFamily="34" charset="0"/>
              </a:rPr>
              <a:t>Providing strategic vision and direction</a:t>
            </a:r>
          </a:p>
          <a:p>
            <a:r>
              <a:rPr lang="en-US" sz="2400" dirty="0">
                <a:latin typeface="SymbolMT"/>
              </a:rPr>
              <a:t>• </a:t>
            </a:r>
            <a:r>
              <a:rPr lang="en-US" sz="2400" dirty="0">
                <a:latin typeface="Calibri" panose="020F0502020204030204" pitchFamily="34" charset="0"/>
              </a:rPr>
              <a:t>Maintaining Compliance with Laws and Regulations</a:t>
            </a:r>
          </a:p>
          <a:p>
            <a:r>
              <a:rPr lang="en-US" sz="2400" dirty="0">
                <a:latin typeface="SymbolMT"/>
              </a:rPr>
              <a:t>• </a:t>
            </a:r>
            <a:r>
              <a:rPr lang="en-US" sz="2400" dirty="0">
                <a:latin typeface="Calibri" panose="020F0502020204030204" pitchFamily="34" charset="0"/>
              </a:rPr>
              <a:t>Reaching security and business objectives</a:t>
            </a:r>
          </a:p>
          <a:p>
            <a:r>
              <a:rPr lang="en-US" sz="2400" dirty="0">
                <a:latin typeface="SymbolMT"/>
              </a:rPr>
              <a:t>• </a:t>
            </a:r>
            <a:r>
              <a:rPr lang="en-US" sz="2400" dirty="0">
                <a:latin typeface="Calibri" panose="020F0502020204030204" pitchFamily="34" charset="0"/>
              </a:rPr>
              <a:t>Ensure that risks are managed appropriately and proactively</a:t>
            </a:r>
          </a:p>
          <a:p>
            <a:r>
              <a:rPr lang="en-US" sz="2400" dirty="0">
                <a:latin typeface="SymbolMT"/>
              </a:rPr>
              <a:t>• </a:t>
            </a:r>
            <a:r>
              <a:rPr lang="en-US" sz="2400" dirty="0">
                <a:latin typeface="Calibri" panose="020F0502020204030204" pitchFamily="34" charset="0"/>
              </a:rPr>
              <a:t>Verify that the enterprise’s resources are used responsibly</a:t>
            </a:r>
            <a:endParaRPr lang="en-US" sz="2400" dirty="0"/>
          </a:p>
        </p:txBody>
      </p:sp>
    </p:spTree>
    <p:extLst>
      <p:ext uri="{BB962C8B-B14F-4D97-AF65-F5344CB8AC3E}">
        <p14:creationId xmlns:p14="http://schemas.microsoft.com/office/powerpoint/2010/main" val="2385194612"/>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90AC-6723-4973-B370-4689AD120FCF}"/>
              </a:ext>
            </a:extLst>
          </p:cNvPr>
          <p:cNvSpPr>
            <a:spLocks noGrp="1"/>
          </p:cNvSpPr>
          <p:nvPr>
            <p:ph type="title"/>
          </p:nvPr>
        </p:nvSpPr>
        <p:spPr/>
        <p:txBody>
          <a:bodyPr/>
          <a:lstStyle/>
          <a:p>
            <a:r>
              <a:rPr lang="en-US" dirty="0"/>
              <a:t>Management  </a:t>
            </a:r>
          </a:p>
        </p:txBody>
      </p:sp>
      <p:sp>
        <p:nvSpPr>
          <p:cNvPr id="5" name="Content Placeholder 4">
            <a:extLst>
              <a:ext uri="{FF2B5EF4-FFF2-40B4-BE49-F238E27FC236}">
                <a16:creationId xmlns:a16="http://schemas.microsoft.com/office/drawing/2014/main" id="{F3B0BB71-7004-4B3F-BE46-57D12D1A824D}"/>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1C3BF0BC-C1E7-45B9-89B1-A0E7941733D1}"/>
              </a:ext>
            </a:extLst>
          </p:cNvPr>
          <p:cNvSpPr>
            <a:spLocks noGrp="1"/>
          </p:cNvSpPr>
          <p:nvPr>
            <p:ph type="sldNum" sz="quarter" idx="12"/>
          </p:nvPr>
        </p:nvSpPr>
        <p:spPr/>
        <p:txBody>
          <a:bodyPr/>
          <a:lstStyle/>
          <a:p>
            <a:pPr>
              <a:defRPr/>
            </a:pPr>
            <a:fld id="{9861821A-181D-4317-92E0-2829451E9DB3}" type="slidenum">
              <a:rPr lang="en-US" smtClean="0"/>
              <a:pPr>
                <a:defRPr/>
              </a:pPr>
              <a:t>341</a:t>
            </a:fld>
            <a:endParaRPr lang="en-US" dirty="0"/>
          </a:p>
        </p:txBody>
      </p:sp>
      <p:sp>
        <p:nvSpPr>
          <p:cNvPr id="4" name="Rectangle 3">
            <a:extLst>
              <a:ext uri="{FF2B5EF4-FFF2-40B4-BE49-F238E27FC236}">
                <a16:creationId xmlns:a16="http://schemas.microsoft.com/office/drawing/2014/main" id="{3C0041DE-4725-4B00-A93D-68A5E30A8E57}"/>
              </a:ext>
            </a:extLst>
          </p:cNvPr>
          <p:cNvSpPr/>
          <p:nvPr/>
        </p:nvSpPr>
        <p:spPr>
          <a:xfrm>
            <a:off x="1328615" y="1688123"/>
            <a:ext cx="8581292" cy="1323632"/>
          </a:xfrm>
          <a:prstGeom prst="rect">
            <a:avLst/>
          </a:prstGeom>
        </p:spPr>
        <p:txBody>
          <a:bodyPr wrap="square">
            <a:spAutoFit/>
          </a:bodyPr>
          <a:lstStyle/>
          <a:p>
            <a:r>
              <a:rPr lang="en-US" sz="2667" dirty="0">
                <a:latin typeface="Calibri" panose="020F0502020204030204" pitchFamily="34" charset="0"/>
              </a:rPr>
              <a:t>To Determine the “how”</a:t>
            </a:r>
          </a:p>
          <a:p>
            <a:r>
              <a:rPr lang="en-US" sz="2667" dirty="0">
                <a:latin typeface="Calibri" panose="020F0502020204030204" pitchFamily="34" charset="0"/>
              </a:rPr>
              <a:t>Assesses, implements, and monitors</a:t>
            </a:r>
          </a:p>
          <a:p>
            <a:r>
              <a:rPr lang="en-US" sz="2667" dirty="0">
                <a:latin typeface="Calibri" panose="020F0502020204030204" pitchFamily="34" charset="0"/>
              </a:rPr>
              <a:t>Risk Tolerance and Thresholds</a:t>
            </a:r>
            <a:endParaRPr lang="en-US" sz="2667" dirty="0"/>
          </a:p>
        </p:txBody>
      </p:sp>
    </p:spTree>
    <p:extLst>
      <p:ext uri="{BB962C8B-B14F-4D97-AF65-F5344CB8AC3E}">
        <p14:creationId xmlns:p14="http://schemas.microsoft.com/office/powerpoint/2010/main" val="156419481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32C6A-E7B8-4A79-ADE3-0214B1C2B8C3}"/>
              </a:ext>
            </a:extLst>
          </p:cNvPr>
          <p:cNvSpPr>
            <a:spLocks noGrp="1"/>
          </p:cNvSpPr>
          <p:nvPr>
            <p:ph type="title"/>
          </p:nvPr>
        </p:nvSpPr>
        <p:spPr/>
        <p:txBody>
          <a:bodyPr/>
          <a:lstStyle/>
          <a:p>
            <a:r>
              <a:rPr lang="en-US" dirty="0"/>
              <a:t>Security Strategy should:</a:t>
            </a:r>
          </a:p>
        </p:txBody>
      </p:sp>
      <p:sp>
        <p:nvSpPr>
          <p:cNvPr id="5" name="Content Placeholder 4">
            <a:extLst>
              <a:ext uri="{FF2B5EF4-FFF2-40B4-BE49-F238E27FC236}">
                <a16:creationId xmlns:a16="http://schemas.microsoft.com/office/drawing/2014/main" id="{181281E9-DFC0-4A5A-9EF4-B30AEFBB0C0C}"/>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480C46B2-A88A-4FFF-B08B-8529D18E2C4D}"/>
              </a:ext>
            </a:extLst>
          </p:cNvPr>
          <p:cNvSpPr>
            <a:spLocks noGrp="1"/>
          </p:cNvSpPr>
          <p:nvPr>
            <p:ph type="sldNum" sz="quarter" idx="12"/>
          </p:nvPr>
        </p:nvSpPr>
        <p:spPr/>
        <p:txBody>
          <a:bodyPr/>
          <a:lstStyle/>
          <a:p>
            <a:pPr>
              <a:defRPr/>
            </a:pPr>
            <a:fld id="{9861821A-181D-4317-92E0-2829451E9DB3}" type="slidenum">
              <a:rPr lang="en-US" smtClean="0"/>
              <a:pPr>
                <a:defRPr/>
              </a:pPr>
              <a:t>342</a:t>
            </a:fld>
            <a:endParaRPr lang="en-US" dirty="0"/>
          </a:p>
        </p:txBody>
      </p:sp>
      <p:sp>
        <p:nvSpPr>
          <p:cNvPr id="4" name="Rectangle 3">
            <a:extLst>
              <a:ext uri="{FF2B5EF4-FFF2-40B4-BE49-F238E27FC236}">
                <a16:creationId xmlns:a16="http://schemas.microsoft.com/office/drawing/2014/main" id="{1D60BAE3-EB79-4F1D-BCAC-01AFDCFC0E92}"/>
              </a:ext>
            </a:extLst>
          </p:cNvPr>
          <p:cNvSpPr/>
          <p:nvPr/>
        </p:nvSpPr>
        <p:spPr>
          <a:xfrm>
            <a:off x="906584" y="1635614"/>
            <a:ext cx="9737969" cy="3785652"/>
          </a:xfrm>
          <a:prstGeom prst="rect">
            <a:avLst/>
          </a:prstGeom>
        </p:spPr>
        <p:txBody>
          <a:bodyPr wrap="square">
            <a:spAutoFit/>
          </a:bodyPr>
          <a:lstStyle/>
          <a:p>
            <a:r>
              <a:rPr lang="en-US" sz="2400" dirty="0">
                <a:latin typeface="SymbolMT"/>
              </a:rPr>
              <a:t>• </a:t>
            </a:r>
            <a:r>
              <a:rPr lang="en-US" sz="2400" dirty="0">
                <a:latin typeface="Calibri" panose="020F0502020204030204" pitchFamily="34" charset="0"/>
              </a:rPr>
              <a:t>Indicate necessary resources</a:t>
            </a:r>
          </a:p>
          <a:p>
            <a:r>
              <a:rPr lang="en-US" sz="2400" dirty="0">
                <a:latin typeface="SymbolMT"/>
              </a:rPr>
              <a:t>• </a:t>
            </a:r>
            <a:r>
              <a:rPr lang="en-US" sz="2400" dirty="0">
                <a:latin typeface="Calibri" panose="020F0502020204030204" pitchFamily="34" charset="0"/>
              </a:rPr>
              <a:t>Constraints</a:t>
            </a:r>
          </a:p>
          <a:p>
            <a:r>
              <a:rPr lang="en-US" sz="2400" dirty="0">
                <a:latin typeface="SymbolMT"/>
              </a:rPr>
              <a:t>• </a:t>
            </a:r>
            <a:r>
              <a:rPr lang="en-US" sz="2400" dirty="0">
                <a:latin typeface="Calibri" panose="020F0502020204030204" pitchFamily="34" charset="0"/>
              </a:rPr>
              <a:t>A roadmap</a:t>
            </a:r>
          </a:p>
          <a:p>
            <a:r>
              <a:rPr lang="en-US" sz="2400" dirty="0">
                <a:latin typeface="SymbolMT"/>
              </a:rPr>
              <a:t>• </a:t>
            </a:r>
            <a:r>
              <a:rPr lang="en-US" sz="2400" dirty="0">
                <a:latin typeface="Calibri" panose="020F0502020204030204" pitchFamily="34" charset="0"/>
              </a:rPr>
              <a:t>Includes people, processes, technologies and other resources</a:t>
            </a:r>
          </a:p>
          <a:p>
            <a:r>
              <a:rPr lang="en-US" sz="2400" dirty="0">
                <a:latin typeface="SymbolMT"/>
              </a:rPr>
              <a:t>• </a:t>
            </a:r>
            <a:r>
              <a:rPr lang="en-US" sz="2400" dirty="0">
                <a:latin typeface="Calibri" panose="020F0502020204030204" pitchFamily="34" charset="0"/>
              </a:rPr>
              <a:t>A security architecture: defining business drivers, resource relationships and process flows</a:t>
            </a:r>
          </a:p>
          <a:p>
            <a:r>
              <a:rPr lang="en-US" sz="2400" dirty="0">
                <a:latin typeface="SymbolMT"/>
              </a:rPr>
              <a:t>• </a:t>
            </a:r>
            <a:r>
              <a:rPr lang="en-US" sz="2400" dirty="0">
                <a:latin typeface="Calibri" panose="020F0502020204030204" pitchFamily="34" charset="0"/>
              </a:rPr>
              <a:t>Achieving the desired state is a long-term goal of a series of projects or program</a:t>
            </a:r>
          </a:p>
          <a:p>
            <a:r>
              <a:rPr lang="en-US" sz="2400" dirty="0">
                <a:latin typeface="Courier New" panose="02070309020205020404" pitchFamily="49" charset="0"/>
              </a:rPr>
              <a:t>o </a:t>
            </a:r>
            <a:r>
              <a:rPr lang="en-US" sz="2400" dirty="0">
                <a:latin typeface="Calibri" panose="020F0502020204030204" pitchFamily="34" charset="0"/>
              </a:rPr>
              <a:t>Gap analysis examines difference between current state and desired state</a:t>
            </a:r>
          </a:p>
          <a:p>
            <a:r>
              <a:rPr lang="en-US" sz="2400" dirty="0">
                <a:latin typeface="Wingdings-Regular"/>
              </a:rPr>
              <a:t> </a:t>
            </a:r>
            <a:r>
              <a:rPr lang="en-US" sz="2400" dirty="0">
                <a:latin typeface="Calibri" panose="020F0502020204030204" pitchFamily="34" charset="0"/>
              </a:rPr>
              <a:t>CMMI</a:t>
            </a:r>
            <a:endParaRPr lang="en-US" sz="2400" dirty="0"/>
          </a:p>
        </p:txBody>
      </p:sp>
    </p:spTree>
    <p:extLst>
      <p:ext uri="{BB962C8B-B14F-4D97-AF65-F5344CB8AC3E}">
        <p14:creationId xmlns:p14="http://schemas.microsoft.com/office/powerpoint/2010/main" val="299636428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9287-7B67-43A1-ADD0-38713FD83D5E}"/>
              </a:ext>
            </a:extLst>
          </p:cNvPr>
          <p:cNvSpPr>
            <a:spLocks noGrp="1"/>
          </p:cNvSpPr>
          <p:nvPr>
            <p:ph type="title"/>
          </p:nvPr>
        </p:nvSpPr>
        <p:spPr/>
        <p:txBody>
          <a:bodyPr/>
          <a:lstStyle/>
          <a:p>
            <a:r>
              <a:rPr lang="en-US" dirty="0"/>
              <a:t>Security Program </a:t>
            </a:r>
          </a:p>
        </p:txBody>
      </p:sp>
      <p:sp>
        <p:nvSpPr>
          <p:cNvPr id="5" name="Content Placeholder 4">
            <a:extLst>
              <a:ext uri="{FF2B5EF4-FFF2-40B4-BE49-F238E27FC236}">
                <a16:creationId xmlns:a16="http://schemas.microsoft.com/office/drawing/2014/main" id="{FD530A47-8C12-444C-ACA7-EB14D9A8346F}"/>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18DDA4EB-7714-4B2C-A6BB-6E5B4DD0D1AA}"/>
              </a:ext>
            </a:extLst>
          </p:cNvPr>
          <p:cNvSpPr>
            <a:spLocks noGrp="1"/>
          </p:cNvSpPr>
          <p:nvPr>
            <p:ph type="sldNum" sz="quarter" idx="12"/>
          </p:nvPr>
        </p:nvSpPr>
        <p:spPr/>
        <p:txBody>
          <a:bodyPr/>
          <a:lstStyle/>
          <a:p>
            <a:pPr>
              <a:defRPr/>
            </a:pPr>
            <a:fld id="{9861821A-181D-4317-92E0-2829451E9DB3}" type="slidenum">
              <a:rPr lang="en-US" smtClean="0"/>
              <a:pPr>
                <a:defRPr/>
              </a:pPr>
              <a:t>343</a:t>
            </a:fld>
            <a:endParaRPr lang="en-US" dirty="0"/>
          </a:p>
        </p:txBody>
      </p:sp>
      <p:sp>
        <p:nvSpPr>
          <p:cNvPr id="4" name="Rectangle 3">
            <a:extLst>
              <a:ext uri="{FF2B5EF4-FFF2-40B4-BE49-F238E27FC236}">
                <a16:creationId xmlns:a16="http://schemas.microsoft.com/office/drawing/2014/main" id="{AC555E97-C75E-4ECC-938A-95C8D92B1526}"/>
              </a:ext>
            </a:extLst>
          </p:cNvPr>
          <p:cNvSpPr/>
          <p:nvPr/>
        </p:nvSpPr>
        <p:spPr>
          <a:xfrm>
            <a:off x="640861" y="1397627"/>
            <a:ext cx="10712939" cy="5098768"/>
          </a:xfrm>
          <a:prstGeom prst="rect">
            <a:avLst/>
          </a:prstGeom>
        </p:spPr>
        <p:txBody>
          <a:bodyPr wrap="square">
            <a:spAutoFit/>
          </a:bodyPr>
          <a:lstStyle/>
          <a:p>
            <a:r>
              <a:rPr lang="en-US" sz="2400" dirty="0">
                <a:latin typeface="Calibri" panose="020F0502020204030204" pitchFamily="34" charset="0"/>
              </a:rPr>
              <a:t>Must determine goals first</a:t>
            </a:r>
          </a:p>
          <a:p>
            <a:r>
              <a:rPr lang="en-US" sz="2400" dirty="0">
                <a:latin typeface="SymbolMT"/>
              </a:rPr>
              <a:t>• </a:t>
            </a:r>
            <a:r>
              <a:rPr lang="en-US" sz="2400" dirty="0">
                <a:latin typeface="Calibri" panose="020F0502020204030204" pitchFamily="34" charset="0"/>
              </a:rPr>
              <a:t>Basis for Security Program is Risk Management</a:t>
            </a:r>
          </a:p>
          <a:p>
            <a:r>
              <a:rPr lang="en-US" sz="2400" dirty="0">
                <a:latin typeface="SymbolMT"/>
              </a:rPr>
              <a:t>• </a:t>
            </a:r>
            <a:r>
              <a:rPr lang="en-US" sz="2400" dirty="0">
                <a:latin typeface="Calibri" panose="020F0502020204030204" pitchFamily="34" charset="0"/>
              </a:rPr>
              <a:t>Elements of a security Program include</a:t>
            </a:r>
          </a:p>
          <a:p>
            <a:r>
              <a:rPr lang="en-US" sz="2400" dirty="0">
                <a:latin typeface="Courier New" panose="02070309020205020404" pitchFamily="49" charset="0"/>
              </a:rPr>
              <a:t>o </a:t>
            </a:r>
            <a:r>
              <a:rPr lang="en-US" sz="2400" dirty="0">
                <a:latin typeface="Calibri" panose="020F0502020204030204" pitchFamily="34" charset="0"/>
              </a:rPr>
              <a:t>Policies—brought statements from Senior management, not likely to change often</a:t>
            </a:r>
          </a:p>
          <a:p>
            <a:r>
              <a:rPr lang="en-US" sz="2400" dirty="0">
                <a:latin typeface="Courier New" panose="02070309020205020404" pitchFamily="49" charset="0"/>
              </a:rPr>
              <a:t>o </a:t>
            </a:r>
            <a:r>
              <a:rPr lang="en-US" sz="2400" dirty="0">
                <a:latin typeface="Calibri" panose="020F0502020204030204" pitchFamily="34" charset="0"/>
              </a:rPr>
              <a:t>Standards: Define policy—may change as technology or practices change</a:t>
            </a:r>
          </a:p>
          <a:p>
            <a:r>
              <a:rPr lang="en-US" sz="2400" dirty="0">
                <a:latin typeface="Courier New" panose="02070309020205020404" pitchFamily="49" charset="0"/>
              </a:rPr>
              <a:t>o </a:t>
            </a:r>
            <a:r>
              <a:rPr lang="en-US" sz="2400" dirty="0">
                <a:latin typeface="Calibri" panose="020F0502020204030204" pitchFamily="34" charset="0"/>
              </a:rPr>
              <a:t>Processes &amp;Procedures</a:t>
            </a:r>
          </a:p>
          <a:p>
            <a:r>
              <a:rPr lang="en-US" sz="2400" dirty="0">
                <a:latin typeface="Wingdings-Regular"/>
              </a:rPr>
              <a:t> </a:t>
            </a:r>
            <a:r>
              <a:rPr lang="en-US" sz="2400" dirty="0">
                <a:latin typeface="Calibri" panose="020F0502020204030204" pitchFamily="34" charset="0"/>
              </a:rPr>
              <a:t>Step-by-step guides</a:t>
            </a:r>
          </a:p>
          <a:p>
            <a:r>
              <a:rPr lang="en-US" sz="2400" dirty="0">
                <a:latin typeface="Wingdings-Regular"/>
              </a:rPr>
              <a:t> </a:t>
            </a:r>
            <a:r>
              <a:rPr lang="en-US" sz="2400" dirty="0">
                <a:latin typeface="Calibri" panose="020F0502020204030204" pitchFamily="34" charset="0"/>
              </a:rPr>
              <a:t>Must be formally documented </a:t>
            </a:r>
            <a:r>
              <a:rPr lang="en-US" sz="2133" dirty="0">
                <a:latin typeface="Calibri" panose="020F0502020204030204" pitchFamily="34" charset="0"/>
              </a:rPr>
              <a:t>and repeatable and sustainable</a:t>
            </a:r>
          </a:p>
          <a:p>
            <a:r>
              <a:rPr lang="en-US" sz="2400" dirty="0">
                <a:latin typeface="Courier New" panose="02070309020205020404" pitchFamily="49" charset="0"/>
              </a:rPr>
              <a:t>o </a:t>
            </a:r>
            <a:r>
              <a:rPr lang="en-US" sz="2400" dirty="0">
                <a:latin typeface="Calibri" panose="020F0502020204030204" pitchFamily="34" charset="0"/>
              </a:rPr>
              <a:t>Guidelines</a:t>
            </a:r>
          </a:p>
          <a:p>
            <a:r>
              <a:rPr lang="en-US" sz="2400" dirty="0">
                <a:latin typeface="Wingdings-Regular"/>
              </a:rPr>
              <a:t> </a:t>
            </a:r>
            <a:r>
              <a:rPr lang="en-US" sz="2400" dirty="0">
                <a:latin typeface="Calibri" panose="020F0502020204030204" pitchFamily="34" charset="0"/>
              </a:rPr>
              <a:t>Suggestions--Not mandatory</a:t>
            </a:r>
          </a:p>
          <a:p>
            <a:r>
              <a:rPr lang="en-US" sz="2400" dirty="0">
                <a:latin typeface="Courier New" panose="02070309020205020404" pitchFamily="49" charset="0"/>
              </a:rPr>
              <a:t>o </a:t>
            </a:r>
            <a:r>
              <a:rPr lang="en-US" sz="2400" dirty="0">
                <a:latin typeface="Calibri" panose="020F0502020204030204" pitchFamily="34" charset="0"/>
              </a:rPr>
              <a:t>Controls</a:t>
            </a:r>
          </a:p>
          <a:p>
            <a:r>
              <a:rPr lang="en-US" sz="2400" dirty="0">
                <a:latin typeface="Calibri" panose="020F0502020204030204" pitchFamily="34" charset="0"/>
              </a:rPr>
              <a:t>Balanced Approach: </a:t>
            </a:r>
          </a:p>
          <a:p>
            <a:pPr lvl="2"/>
            <a:r>
              <a:rPr lang="en-US" sz="2400" dirty="0"/>
              <a:t> Technical, Administrative, Physical Controls</a:t>
            </a:r>
            <a:endParaRPr lang="en-US" sz="2400" dirty="0">
              <a:latin typeface="Calibri" panose="020F0502020204030204" pitchFamily="34" charset="0"/>
            </a:endParaRPr>
          </a:p>
          <a:p>
            <a:r>
              <a:rPr lang="en-US" sz="1333" dirty="0">
                <a:latin typeface="Arial" panose="020B0604020202020204" pitchFamily="34" charset="0"/>
              </a:rPr>
              <a:t> </a:t>
            </a:r>
            <a:endParaRPr lang="en-US" sz="2400" dirty="0"/>
          </a:p>
        </p:txBody>
      </p:sp>
    </p:spTree>
    <p:extLst>
      <p:ext uri="{BB962C8B-B14F-4D97-AF65-F5344CB8AC3E}">
        <p14:creationId xmlns:p14="http://schemas.microsoft.com/office/powerpoint/2010/main" val="243056451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1D36-748D-4F2E-A16E-2156C29758DC}"/>
              </a:ext>
            </a:extLst>
          </p:cNvPr>
          <p:cNvSpPr>
            <a:spLocks noGrp="1"/>
          </p:cNvSpPr>
          <p:nvPr>
            <p:ph type="title"/>
          </p:nvPr>
        </p:nvSpPr>
        <p:spPr/>
        <p:txBody>
          <a:bodyPr/>
          <a:lstStyle/>
          <a:p>
            <a:r>
              <a:rPr lang="en-US" dirty="0"/>
              <a:t>Managerial Controls </a:t>
            </a:r>
          </a:p>
        </p:txBody>
      </p:sp>
      <p:sp>
        <p:nvSpPr>
          <p:cNvPr id="5" name="Content Placeholder 4">
            <a:extLst>
              <a:ext uri="{FF2B5EF4-FFF2-40B4-BE49-F238E27FC236}">
                <a16:creationId xmlns:a16="http://schemas.microsoft.com/office/drawing/2014/main" id="{598F0600-088B-4311-838D-7149D11B73CB}"/>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B2346B24-BD7D-48FB-962B-BAADD81952EF}"/>
              </a:ext>
            </a:extLst>
          </p:cNvPr>
          <p:cNvSpPr>
            <a:spLocks noGrp="1"/>
          </p:cNvSpPr>
          <p:nvPr>
            <p:ph type="sldNum" sz="quarter" idx="12"/>
          </p:nvPr>
        </p:nvSpPr>
        <p:spPr/>
        <p:txBody>
          <a:bodyPr/>
          <a:lstStyle/>
          <a:p>
            <a:pPr>
              <a:defRPr/>
            </a:pPr>
            <a:fld id="{9861821A-181D-4317-92E0-2829451E9DB3}" type="slidenum">
              <a:rPr lang="en-US" smtClean="0"/>
              <a:pPr>
                <a:defRPr/>
              </a:pPr>
              <a:t>344</a:t>
            </a:fld>
            <a:endParaRPr lang="en-US" dirty="0"/>
          </a:p>
        </p:txBody>
      </p:sp>
      <p:sp>
        <p:nvSpPr>
          <p:cNvPr id="4" name="Rectangle 3">
            <a:extLst>
              <a:ext uri="{FF2B5EF4-FFF2-40B4-BE49-F238E27FC236}">
                <a16:creationId xmlns:a16="http://schemas.microsoft.com/office/drawing/2014/main" id="{771BE4AE-6DBB-4F6C-9D19-78EB397DBD40}"/>
              </a:ext>
            </a:extLst>
          </p:cNvPr>
          <p:cNvSpPr/>
          <p:nvPr/>
        </p:nvSpPr>
        <p:spPr>
          <a:xfrm>
            <a:off x="797170" y="1891324"/>
            <a:ext cx="9503508" cy="3416320"/>
          </a:xfrm>
          <a:prstGeom prst="rect">
            <a:avLst/>
          </a:prstGeom>
        </p:spPr>
        <p:txBody>
          <a:bodyPr wrap="square">
            <a:spAutoFit/>
          </a:bodyPr>
          <a:lstStyle/>
          <a:p>
            <a:r>
              <a:rPr lang="en-US" sz="2400" dirty="0">
                <a:latin typeface="Wingdings-Regular"/>
              </a:rPr>
              <a:t></a:t>
            </a:r>
            <a:r>
              <a:rPr lang="en-US" sz="2400" dirty="0">
                <a:latin typeface="Calibri" panose="020F0502020204030204" pitchFamily="34" charset="0"/>
              </a:rPr>
              <a:t>Separation of Duties</a:t>
            </a:r>
          </a:p>
          <a:p>
            <a:r>
              <a:rPr lang="en-US" sz="2400" dirty="0">
                <a:latin typeface="Calibri" panose="020F0502020204030204" pitchFamily="34" charset="0"/>
              </a:rPr>
              <a:t>Mandatory Vacations</a:t>
            </a:r>
          </a:p>
          <a:p>
            <a:r>
              <a:rPr lang="en-US" sz="2400" dirty="0">
                <a:latin typeface="Wingdings-Regular"/>
              </a:rPr>
              <a:t></a:t>
            </a:r>
            <a:r>
              <a:rPr lang="en-US" sz="2400" dirty="0">
                <a:latin typeface="Calibri" panose="020F0502020204030204" pitchFamily="34" charset="0"/>
              </a:rPr>
              <a:t>Principle of least privilege</a:t>
            </a:r>
          </a:p>
          <a:p>
            <a:r>
              <a:rPr lang="en-US" sz="2400" dirty="0">
                <a:latin typeface="SymbolMT"/>
              </a:rPr>
              <a:t>• </a:t>
            </a:r>
            <a:r>
              <a:rPr lang="en-US" sz="2400" dirty="0">
                <a:latin typeface="Calibri" panose="020F0502020204030204" pitchFamily="34" charset="0"/>
              </a:rPr>
              <a:t>Limit administrative access</a:t>
            </a:r>
          </a:p>
          <a:p>
            <a:r>
              <a:rPr lang="en-US" sz="2400" dirty="0">
                <a:latin typeface="Wingdings-Regular"/>
              </a:rPr>
              <a:t></a:t>
            </a:r>
            <a:r>
              <a:rPr lang="en-US" sz="2400" dirty="0">
                <a:latin typeface="Calibri" panose="020F0502020204030204" pitchFamily="34" charset="0"/>
              </a:rPr>
              <a:t>Need to Know</a:t>
            </a:r>
          </a:p>
          <a:p>
            <a:r>
              <a:rPr lang="en-US" sz="2400" dirty="0">
                <a:latin typeface="Calibri" panose="020F0502020204030204" pitchFamily="34" charset="0"/>
              </a:rPr>
              <a:t>Dual Control</a:t>
            </a:r>
          </a:p>
          <a:p>
            <a:r>
              <a:rPr lang="en-US" sz="2400" dirty="0">
                <a:latin typeface="Calibri" panose="020F0502020204030204" pitchFamily="34" charset="0"/>
              </a:rPr>
              <a:t>Policy Enforcement</a:t>
            </a:r>
          </a:p>
          <a:p>
            <a:r>
              <a:rPr lang="en-US" sz="2400" dirty="0">
                <a:latin typeface="Calibri" panose="020F0502020204030204" pitchFamily="34" charset="0"/>
              </a:rPr>
              <a:t>Audit</a:t>
            </a:r>
          </a:p>
          <a:p>
            <a:endParaRPr lang="en-US" sz="2400" dirty="0"/>
          </a:p>
        </p:txBody>
      </p:sp>
    </p:spTree>
    <p:extLst>
      <p:ext uri="{BB962C8B-B14F-4D97-AF65-F5344CB8AC3E}">
        <p14:creationId xmlns:p14="http://schemas.microsoft.com/office/powerpoint/2010/main" val="274818783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AD139-E2E1-4BA6-AED5-C761CC0FAE31}"/>
              </a:ext>
            </a:extLst>
          </p:cNvPr>
          <p:cNvSpPr>
            <a:spLocks noGrp="1"/>
          </p:cNvSpPr>
          <p:nvPr>
            <p:ph type="title"/>
          </p:nvPr>
        </p:nvSpPr>
        <p:spPr/>
        <p:txBody>
          <a:bodyPr/>
          <a:lstStyle/>
          <a:p>
            <a:r>
              <a:rPr lang="en-US" dirty="0"/>
              <a:t>Technical Controls</a:t>
            </a:r>
          </a:p>
        </p:txBody>
      </p:sp>
      <p:sp>
        <p:nvSpPr>
          <p:cNvPr id="5" name="Content Placeholder 4">
            <a:extLst>
              <a:ext uri="{FF2B5EF4-FFF2-40B4-BE49-F238E27FC236}">
                <a16:creationId xmlns:a16="http://schemas.microsoft.com/office/drawing/2014/main" id="{5FF0EB59-6B38-4B13-9571-C3CADE42FD7A}"/>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1CCCD622-ABF8-4B52-A6BC-D666130AD36F}"/>
              </a:ext>
            </a:extLst>
          </p:cNvPr>
          <p:cNvSpPr>
            <a:spLocks noGrp="1"/>
          </p:cNvSpPr>
          <p:nvPr>
            <p:ph type="sldNum" sz="quarter" idx="12"/>
          </p:nvPr>
        </p:nvSpPr>
        <p:spPr/>
        <p:txBody>
          <a:bodyPr/>
          <a:lstStyle/>
          <a:p>
            <a:pPr>
              <a:defRPr/>
            </a:pPr>
            <a:fld id="{9861821A-181D-4317-92E0-2829451E9DB3}" type="slidenum">
              <a:rPr lang="en-US" smtClean="0"/>
              <a:pPr>
                <a:defRPr/>
              </a:pPr>
              <a:t>345</a:t>
            </a:fld>
            <a:endParaRPr lang="en-US" dirty="0"/>
          </a:p>
        </p:txBody>
      </p:sp>
      <p:sp>
        <p:nvSpPr>
          <p:cNvPr id="4" name="Rectangle 3">
            <a:extLst>
              <a:ext uri="{FF2B5EF4-FFF2-40B4-BE49-F238E27FC236}">
                <a16:creationId xmlns:a16="http://schemas.microsoft.com/office/drawing/2014/main" id="{D32FAB3E-F405-446B-B5D7-44A930EA6A30}"/>
              </a:ext>
            </a:extLst>
          </p:cNvPr>
          <p:cNvSpPr/>
          <p:nvPr/>
        </p:nvSpPr>
        <p:spPr>
          <a:xfrm>
            <a:off x="656493" y="1500554"/>
            <a:ext cx="9909908" cy="4524315"/>
          </a:xfrm>
          <a:prstGeom prst="rect">
            <a:avLst/>
          </a:prstGeom>
        </p:spPr>
        <p:txBody>
          <a:bodyPr wrap="square">
            <a:spAutoFit/>
          </a:bodyPr>
          <a:lstStyle/>
          <a:p>
            <a:r>
              <a:rPr lang="en-US" sz="2400" dirty="0">
                <a:latin typeface="Calibri" panose="020F0502020204030204" pitchFamily="34" charset="0"/>
              </a:rPr>
              <a:t>Technical(Logical)</a:t>
            </a:r>
          </a:p>
          <a:p>
            <a:r>
              <a:rPr lang="en-US" sz="2400" dirty="0">
                <a:latin typeface="Wingdings-Regular"/>
              </a:rPr>
              <a:t> </a:t>
            </a:r>
            <a:r>
              <a:rPr lang="en-US" sz="2400" dirty="0">
                <a:latin typeface="Calibri" panose="020F0502020204030204" pitchFamily="34" charset="0"/>
              </a:rPr>
              <a:t>Firewalls provide isolation between security zones (Trusted, untrusted, </a:t>
            </a:r>
            <a:r>
              <a:rPr lang="en-US" sz="2400" dirty="0" err="1">
                <a:latin typeface="Calibri" panose="020F0502020204030204" pitchFamily="34" charset="0"/>
              </a:rPr>
              <a:t>semitrusted</a:t>
            </a:r>
            <a:r>
              <a:rPr lang="en-US" sz="2400" dirty="0">
                <a:latin typeface="Calibri" panose="020F0502020204030204" pitchFamily="34" charset="0"/>
              </a:rPr>
              <a:t>)</a:t>
            </a:r>
          </a:p>
          <a:p>
            <a:r>
              <a:rPr lang="en-US" sz="2400" dirty="0">
                <a:latin typeface="SymbolMT"/>
              </a:rPr>
              <a:t>• </a:t>
            </a:r>
            <a:r>
              <a:rPr lang="en-US" sz="2400" dirty="0">
                <a:latin typeface="Calibri" panose="020F0502020204030204" pitchFamily="34" charset="0"/>
              </a:rPr>
              <a:t>Semi-trusted is DMZ (should include Web, Mail, DNS, honeypots, and</a:t>
            </a:r>
          </a:p>
          <a:p>
            <a:r>
              <a:rPr lang="en-US" sz="2400" dirty="0">
                <a:latin typeface="Calibri" panose="020F0502020204030204" pitchFamily="34" charset="0"/>
              </a:rPr>
              <a:t>IDS)—screened subnet</a:t>
            </a:r>
          </a:p>
          <a:p>
            <a:r>
              <a:rPr lang="en-US" sz="2400" dirty="0">
                <a:latin typeface="Wingdings-Regular"/>
              </a:rPr>
              <a:t> </a:t>
            </a:r>
            <a:r>
              <a:rPr lang="en-US" sz="2400" dirty="0">
                <a:latin typeface="Calibri" panose="020F0502020204030204" pitchFamily="34" charset="0"/>
              </a:rPr>
              <a:t>NAT/PAT</a:t>
            </a:r>
          </a:p>
          <a:p>
            <a:r>
              <a:rPr lang="en-US" sz="2400" dirty="0">
                <a:latin typeface="SymbolMT"/>
              </a:rPr>
              <a:t>• </a:t>
            </a:r>
            <a:r>
              <a:rPr lang="en-US" sz="2400" dirty="0">
                <a:latin typeface="Calibri" panose="020F0502020204030204" pitchFamily="34" charset="0"/>
              </a:rPr>
              <a:t>Provides protection by obscuring internal systems and allowing them to</a:t>
            </a:r>
          </a:p>
          <a:p>
            <a:r>
              <a:rPr lang="en-US" sz="2400" dirty="0">
                <a:latin typeface="Calibri" panose="020F0502020204030204" pitchFamily="34" charset="0"/>
              </a:rPr>
              <a:t>use a single external address</a:t>
            </a:r>
          </a:p>
          <a:p>
            <a:r>
              <a:rPr lang="en-US" sz="2400" dirty="0">
                <a:latin typeface="Wingdings-Regular"/>
              </a:rPr>
              <a:t> </a:t>
            </a:r>
            <a:r>
              <a:rPr lang="en-US" sz="2400" dirty="0">
                <a:latin typeface="Calibri" panose="020F0502020204030204" pitchFamily="34" charset="0"/>
              </a:rPr>
              <a:t>Single sign on allows a user to have a single username/password to access many</a:t>
            </a:r>
          </a:p>
          <a:p>
            <a:r>
              <a:rPr lang="en-US" sz="2400" dirty="0">
                <a:latin typeface="Calibri" panose="020F0502020204030204" pitchFamily="34" charset="0"/>
              </a:rPr>
              <a:t>resources</a:t>
            </a:r>
          </a:p>
          <a:p>
            <a:r>
              <a:rPr lang="en-US" sz="2400" dirty="0">
                <a:latin typeface="SymbolMT"/>
              </a:rPr>
              <a:t>• </a:t>
            </a:r>
            <a:r>
              <a:rPr lang="en-US" sz="2400" dirty="0">
                <a:latin typeface="Calibri" panose="020F0502020204030204" pitchFamily="34" charset="0"/>
              </a:rPr>
              <a:t>Kerberos is symmetric system that is ticket based to allow access.</a:t>
            </a:r>
            <a:endParaRPr lang="en-US" sz="2400" dirty="0"/>
          </a:p>
        </p:txBody>
      </p:sp>
    </p:spTree>
    <p:extLst>
      <p:ext uri="{BB962C8B-B14F-4D97-AF65-F5344CB8AC3E}">
        <p14:creationId xmlns:p14="http://schemas.microsoft.com/office/powerpoint/2010/main" val="35823427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09BC8-2E33-4812-8B62-C84D2185B238}"/>
              </a:ext>
            </a:extLst>
          </p:cNvPr>
          <p:cNvSpPr>
            <a:spLocks noGrp="1"/>
          </p:cNvSpPr>
          <p:nvPr>
            <p:ph type="title"/>
          </p:nvPr>
        </p:nvSpPr>
        <p:spPr/>
        <p:txBody>
          <a:bodyPr/>
          <a:lstStyle/>
          <a:p>
            <a:r>
              <a:rPr lang="en-US" dirty="0"/>
              <a:t>Risk</a:t>
            </a:r>
          </a:p>
        </p:txBody>
      </p:sp>
      <p:sp>
        <p:nvSpPr>
          <p:cNvPr id="5" name="Content Placeholder 4">
            <a:extLst>
              <a:ext uri="{FF2B5EF4-FFF2-40B4-BE49-F238E27FC236}">
                <a16:creationId xmlns:a16="http://schemas.microsoft.com/office/drawing/2014/main" id="{9D8E4B4F-E651-4622-B005-6C24A09584B4}"/>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11377E80-BAA5-497A-83B7-B87F85F209BF}"/>
              </a:ext>
            </a:extLst>
          </p:cNvPr>
          <p:cNvSpPr>
            <a:spLocks noGrp="1"/>
          </p:cNvSpPr>
          <p:nvPr>
            <p:ph type="sldNum" sz="quarter" idx="12"/>
          </p:nvPr>
        </p:nvSpPr>
        <p:spPr/>
        <p:txBody>
          <a:bodyPr/>
          <a:lstStyle/>
          <a:p>
            <a:pPr>
              <a:defRPr/>
            </a:pPr>
            <a:fld id="{9861821A-181D-4317-92E0-2829451E9DB3}" type="slidenum">
              <a:rPr lang="en-US" smtClean="0"/>
              <a:pPr>
                <a:defRPr/>
              </a:pPr>
              <a:t>346</a:t>
            </a:fld>
            <a:endParaRPr lang="en-US" dirty="0"/>
          </a:p>
        </p:txBody>
      </p:sp>
      <p:sp>
        <p:nvSpPr>
          <p:cNvPr id="4" name="TextBox 3">
            <a:extLst>
              <a:ext uri="{FF2B5EF4-FFF2-40B4-BE49-F238E27FC236}">
                <a16:creationId xmlns:a16="http://schemas.microsoft.com/office/drawing/2014/main" id="{0415B6E5-AEC1-484F-9C52-B455E0C74880}"/>
              </a:ext>
            </a:extLst>
          </p:cNvPr>
          <p:cNvSpPr txBox="1"/>
          <p:nvPr/>
        </p:nvSpPr>
        <p:spPr>
          <a:xfrm>
            <a:off x="1250462" y="1985108"/>
            <a:ext cx="9331569" cy="1938992"/>
          </a:xfrm>
          <a:prstGeom prst="rect">
            <a:avLst/>
          </a:prstGeom>
          <a:noFill/>
        </p:spPr>
        <p:txBody>
          <a:bodyPr wrap="square" rtlCol="0">
            <a:spAutoFit/>
          </a:bodyPr>
          <a:lstStyle/>
          <a:p>
            <a:r>
              <a:rPr lang="en-US" sz="2400" dirty="0"/>
              <a:t>ISACA’s Risk IT Lifecycle:</a:t>
            </a:r>
          </a:p>
          <a:p>
            <a:r>
              <a:rPr lang="en-US" sz="2400" dirty="0"/>
              <a:t>Identify:  ID assets, threats, vulnerabilities</a:t>
            </a:r>
          </a:p>
          <a:p>
            <a:r>
              <a:rPr lang="en-US" sz="2400" dirty="0"/>
              <a:t>Assess:  Determine Value—Qualitative and/or Quantitative</a:t>
            </a:r>
          </a:p>
          <a:p>
            <a:r>
              <a:rPr lang="en-US" sz="2400" dirty="0"/>
              <a:t>Mitigate:  Respond:  Reduce Accept Transfer</a:t>
            </a:r>
          </a:p>
          <a:p>
            <a:r>
              <a:rPr lang="en-US" sz="2400" dirty="0"/>
              <a:t>Monitor: Ongoing monitoring using KRIs and KPIs </a:t>
            </a:r>
          </a:p>
        </p:txBody>
      </p:sp>
    </p:spTree>
    <p:extLst>
      <p:ext uri="{BB962C8B-B14F-4D97-AF65-F5344CB8AC3E}">
        <p14:creationId xmlns:p14="http://schemas.microsoft.com/office/powerpoint/2010/main" val="271903248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A8C27-8211-4269-B07E-069D34DD0D3B}"/>
              </a:ext>
            </a:extLst>
          </p:cNvPr>
          <p:cNvSpPr>
            <a:spLocks noGrp="1"/>
          </p:cNvSpPr>
          <p:nvPr>
            <p:ph type="title"/>
          </p:nvPr>
        </p:nvSpPr>
        <p:spPr/>
        <p:txBody>
          <a:bodyPr/>
          <a:lstStyle/>
          <a:p>
            <a:r>
              <a:rPr lang="en-US" dirty="0"/>
              <a:t>Incident Response</a:t>
            </a:r>
          </a:p>
        </p:txBody>
      </p:sp>
      <p:sp>
        <p:nvSpPr>
          <p:cNvPr id="5" name="Content Placeholder 4">
            <a:extLst>
              <a:ext uri="{FF2B5EF4-FFF2-40B4-BE49-F238E27FC236}">
                <a16:creationId xmlns:a16="http://schemas.microsoft.com/office/drawing/2014/main" id="{3393196F-0CA7-48AD-B355-550F2ABE77DE}"/>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0CBE7582-AA9B-4180-B21E-05E38E9EAF22}"/>
              </a:ext>
            </a:extLst>
          </p:cNvPr>
          <p:cNvSpPr>
            <a:spLocks noGrp="1"/>
          </p:cNvSpPr>
          <p:nvPr>
            <p:ph type="sldNum" sz="quarter" idx="12"/>
          </p:nvPr>
        </p:nvSpPr>
        <p:spPr/>
        <p:txBody>
          <a:bodyPr/>
          <a:lstStyle/>
          <a:p>
            <a:pPr>
              <a:defRPr/>
            </a:pPr>
            <a:fld id="{9861821A-181D-4317-92E0-2829451E9DB3}" type="slidenum">
              <a:rPr lang="en-US" smtClean="0"/>
              <a:pPr>
                <a:defRPr/>
              </a:pPr>
              <a:t>347</a:t>
            </a:fld>
            <a:endParaRPr lang="en-US" dirty="0"/>
          </a:p>
        </p:txBody>
      </p:sp>
      <p:sp>
        <p:nvSpPr>
          <p:cNvPr id="4" name="Rectangle 3">
            <a:extLst>
              <a:ext uri="{FF2B5EF4-FFF2-40B4-BE49-F238E27FC236}">
                <a16:creationId xmlns:a16="http://schemas.microsoft.com/office/drawing/2014/main" id="{83B321F5-1BEF-4031-8423-7D89B4B9E4A3}"/>
              </a:ext>
            </a:extLst>
          </p:cNvPr>
          <p:cNvSpPr/>
          <p:nvPr/>
        </p:nvSpPr>
        <p:spPr>
          <a:xfrm>
            <a:off x="672123" y="1297355"/>
            <a:ext cx="8471877" cy="3786229"/>
          </a:xfrm>
          <a:prstGeom prst="rect">
            <a:avLst/>
          </a:prstGeom>
        </p:spPr>
        <p:txBody>
          <a:bodyPr wrap="square">
            <a:spAutoFit/>
          </a:bodyPr>
          <a:lstStyle/>
          <a:p>
            <a:r>
              <a:rPr lang="en-US" sz="2667" dirty="0">
                <a:latin typeface="Calibri" panose="020F0502020204030204" pitchFamily="34" charset="0"/>
              </a:rPr>
              <a:t>Incidence response goal is to minimize impact on the business</a:t>
            </a:r>
          </a:p>
          <a:p>
            <a:r>
              <a:rPr lang="en-US" sz="2667" dirty="0">
                <a:latin typeface="SymbolMT"/>
              </a:rPr>
              <a:t>• </a:t>
            </a:r>
            <a:r>
              <a:rPr lang="en-US" sz="2667" dirty="0">
                <a:latin typeface="Calibri" panose="020F0502020204030204" pitchFamily="34" charset="0"/>
              </a:rPr>
              <a:t>Investigate first---violation analysis</a:t>
            </a:r>
          </a:p>
          <a:p>
            <a:r>
              <a:rPr lang="en-US" sz="2667" dirty="0">
                <a:latin typeface="SymbolMT"/>
              </a:rPr>
              <a:t>• </a:t>
            </a:r>
            <a:r>
              <a:rPr lang="en-US" sz="2667" dirty="0">
                <a:latin typeface="Calibri" panose="020F0502020204030204" pitchFamily="34" charset="0"/>
              </a:rPr>
              <a:t>Unless instructed to do so, don’t act…notify CIRT</a:t>
            </a:r>
          </a:p>
          <a:p>
            <a:r>
              <a:rPr lang="en-US" sz="2667" dirty="0">
                <a:latin typeface="SymbolMT"/>
              </a:rPr>
              <a:t>• </a:t>
            </a:r>
            <a:r>
              <a:rPr lang="en-US" sz="2667" dirty="0">
                <a:latin typeface="Calibri" panose="020F0502020204030204" pitchFamily="34" charset="0"/>
              </a:rPr>
              <a:t>Best way to ensure controls will work is to test them—pen tests and vulnerability assessments</a:t>
            </a:r>
          </a:p>
          <a:p>
            <a:r>
              <a:rPr lang="en-US" sz="2667" dirty="0">
                <a:latin typeface="Courier New" panose="02070309020205020404" pitchFamily="49" charset="0"/>
              </a:rPr>
              <a:t>o </a:t>
            </a:r>
            <a:r>
              <a:rPr lang="en-US" sz="2667" dirty="0">
                <a:latin typeface="Calibri" panose="020F0502020204030204" pitchFamily="34" charset="0"/>
              </a:rPr>
              <a:t>Most important is that objectives are defined</a:t>
            </a:r>
          </a:p>
          <a:p>
            <a:r>
              <a:rPr lang="en-US" sz="2667" dirty="0">
                <a:latin typeface="Courier New" panose="02070309020205020404" pitchFamily="49" charset="0"/>
              </a:rPr>
              <a:t>o </a:t>
            </a:r>
            <a:r>
              <a:rPr lang="en-US" sz="2667" dirty="0">
                <a:latin typeface="Calibri" panose="020F0502020204030204" pitchFamily="34" charset="0"/>
              </a:rPr>
              <a:t>Second should be signed approval from senior management</a:t>
            </a:r>
            <a:endParaRPr lang="en-US" sz="2667" dirty="0"/>
          </a:p>
        </p:txBody>
      </p:sp>
    </p:spTree>
    <p:extLst>
      <p:ext uri="{BB962C8B-B14F-4D97-AF65-F5344CB8AC3E}">
        <p14:creationId xmlns:p14="http://schemas.microsoft.com/office/powerpoint/2010/main" val="224988407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D39A9-0618-4825-AF45-EBB0075F8F19}"/>
              </a:ext>
            </a:extLst>
          </p:cNvPr>
          <p:cNvSpPr>
            <a:spLocks noGrp="1"/>
          </p:cNvSpPr>
          <p:nvPr>
            <p:ph type="title"/>
          </p:nvPr>
        </p:nvSpPr>
        <p:spPr/>
        <p:txBody>
          <a:bodyPr/>
          <a:lstStyle/>
          <a:p>
            <a:r>
              <a:rPr lang="en-US" dirty="0"/>
              <a:t>Incident Response</a:t>
            </a:r>
          </a:p>
        </p:txBody>
      </p:sp>
      <p:sp>
        <p:nvSpPr>
          <p:cNvPr id="5" name="Content Placeholder 4">
            <a:extLst>
              <a:ext uri="{FF2B5EF4-FFF2-40B4-BE49-F238E27FC236}">
                <a16:creationId xmlns:a16="http://schemas.microsoft.com/office/drawing/2014/main" id="{3886F0ED-0D27-4B27-AA55-297F2138C870}"/>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88315F8B-6445-436E-B32B-1AA6CEACC61D}"/>
              </a:ext>
            </a:extLst>
          </p:cNvPr>
          <p:cNvSpPr>
            <a:spLocks noGrp="1"/>
          </p:cNvSpPr>
          <p:nvPr>
            <p:ph type="sldNum" sz="quarter" idx="12"/>
          </p:nvPr>
        </p:nvSpPr>
        <p:spPr/>
        <p:txBody>
          <a:bodyPr/>
          <a:lstStyle/>
          <a:p>
            <a:pPr>
              <a:defRPr/>
            </a:pPr>
            <a:fld id="{9861821A-181D-4317-92E0-2829451E9DB3}" type="slidenum">
              <a:rPr lang="en-US" smtClean="0"/>
              <a:pPr>
                <a:defRPr/>
              </a:pPr>
              <a:t>348</a:t>
            </a:fld>
            <a:endParaRPr lang="en-US" dirty="0"/>
          </a:p>
        </p:txBody>
      </p:sp>
      <p:sp>
        <p:nvSpPr>
          <p:cNvPr id="4" name="Rectangle 3">
            <a:extLst>
              <a:ext uri="{FF2B5EF4-FFF2-40B4-BE49-F238E27FC236}">
                <a16:creationId xmlns:a16="http://schemas.microsoft.com/office/drawing/2014/main" id="{DE6047F1-6236-486A-961F-A16A5DBA2F36}"/>
              </a:ext>
            </a:extLst>
          </p:cNvPr>
          <p:cNvSpPr/>
          <p:nvPr/>
        </p:nvSpPr>
        <p:spPr>
          <a:xfrm>
            <a:off x="1109784" y="1656863"/>
            <a:ext cx="8034216" cy="2554930"/>
          </a:xfrm>
          <a:prstGeom prst="rect">
            <a:avLst/>
          </a:prstGeom>
        </p:spPr>
        <p:txBody>
          <a:bodyPr wrap="square">
            <a:spAutoFit/>
          </a:bodyPr>
          <a:lstStyle/>
          <a:p>
            <a:r>
              <a:rPr lang="en-US" sz="2667" dirty="0">
                <a:latin typeface="Calibri" panose="020F0502020204030204" pitchFamily="34" charset="0"/>
              </a:rPr>
              <a:t>Segment and affected system or network</a:t>
            </a:r>
          </a:p>
          <a:p>
            <a:r>
              <a:rPr lang="en-US" sz="2667" dirty="0">
                <a:latin typeface="Courier New" panose="02070309020205020404" pitchFamily="49" charset="0"/>
              </a:rPr>
              <a:t>o </a:t>
            </a:r>
            <a:r>
              <a:rPr lang="en-US" sz="2667" dirty="0">
                <a:latin typeface="Calibri" panose="020F0502020204030204" pitchFamily="34" charset="0"/>
              </a:rPr>
              <a:t>Do NOT turn off systems, reboot, or conduct investigations</a:t>
            </a:r>
          </a:p>
          <a:p>
            <a:r>
              <a:rPr lang="en-US" sz="2667" dirty="0">
                <a:latin typeface="Courier New" panose="02070309020205020404" pitchFamily="49" charset="0"/>
              </a:rPr>
              <a:t>o </a:t>
            </a:r>
            <a:r>
              <a:rPr lang="en-US" sz="2667" dirty="0">
                <a:latin typeface="Calibri" panose="020F0502020204030204" pitchFamily="34" charset="0"/>
              </a:rPr>
              <a:t>Forensics requires collection of evidence from most to least volatile</a:t>
            </a:r>
          </a:p>
          <a:p>
            <a:r>
              <a:rPr lang="en-US" sz="2667" dirty="0">
                <a:latin typeface="Wingdings-Regular"/>
              </a:rPr>
              <a:t> </a:t>
            </a:r>
            <a:r>
              <a:rPr lang="en-US" sz="2667" dirty="0">
                <a:latin typeface="Calibri" panose="020F0502020204030204" pitchFamily="34" charset="0"/>
              </a:rPr>
              <a:t>Maintain chain of custody</a:t>
            </a:r>
            <a:endParaRPr lang="en-US" sz="2667" dirty="0"/>
          </a:p>
        </p:txBody>
      </p:sp>
    </p:spTree>
    <p:extLst>
      <p:ext uri="{BB962C8B-B14F-4D97-AF65-F5344CB8AC3E}">
        <p14:creationId xmlns:p14="http://schemas.microsoft.com/office/powerpoint/2010/main" val="149302509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1961D-FE4D-4344-91E0-412D3DF063E4}"/>
              </a:ext>
            </a:extLst>
          </p:cNvPr>
          <p:cNvSpPr>
            <a:spLocks noGrp="1"/>
          </p:cNvSpPr>
          <p:nvPr>
            <p:ph type="title"/>
          </p:nvPr>
        </p:nvSpPr>
        <p:spPr/>
        <p:txBody>
          <a:bodyPr/>
          <a:lstStyle/>
          <a:p>
            <a:r>
              <a:rPr lang="en-US" dirty="0"/>
              <a:t>Intrusion Detection</a:t>
            </a:r>
          </a:p>
        </p:txBody>
      </p:sp>
      <p:sp>
        <p:nvSpPr>
          <p:cNvPr id="5" name="Content Placeholder 4">
            <a:extLst>
              <a:ext uri="{FF2B5EF4-FFF2-40B4-BE49-F238E27FC236}">
                <a16:creationId xmlns:a16="http://schemas.microsoft.com/office/drawing/2014/main" id="{D23F593A-326D-4DFB-8564-4CA8FA12C465}"/>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3913B106-09E9-46E6-A24A-B1567F5AC489}"/>
              </a:ext>
            </a:extLst>
          </p:cNvPr>
          <p:cNvSpPr>
            <a:spLocks noGrp="1"/>
          </p:cNvSpPr>
          <p:nvPr>
            <p:ph type="sldNum" sz="quarter" idx="12"/>
          </p:nvPr>
        </p:nvSpPr>
        <p:spPr/>
        <p:txBody>
          <a:bodyPr/>
          <a:lstStyle/>
          <a:p>
            <a:pPr>
              <a:defRPr/>
            </a:pPr>
            <a:fld id="{9861821A-181D-4317-92E0-2829451E9DB3}" type="slidenum">
              <a:rPr lang="en-US" smtClean="0"/>
              <a:pPr>
                <a:defRPr/>
              </a:pPr>
              <a:t>349</a:t>
            </a:fld>
            <a:endParaRPr lang="en-US" dirty="0"/>
          </a:p>
        </p:txBody>
      </p:sp>
      <p:sp>
        <p:nvSpPr>
          <p:cNvPr id="4" name="Rectangle 3">
            <a:extLst>
              <a:ext uri="{FF2B5EF4-FFF2-40B4-BE49-F238E27FC236}">
                <a16:creationId xmlns:a16="http://schemas.microsoft.com/office/drawing/2014/main" id="{F68E10DB-F5E5-4CCC-8EDE-FFAEF71F2747}"/>
              </a:ext>
            </a:extLst>
          </p:cNvPr>
          <p:cNvSpPr/>
          <p:nvPr/>
        </p:nvSpPr>
        <p:spPr>
          <a:xfrm>
            <a:off x="969109" y="1625600"/>
            <a:ext cx="8174892" cy="2965364"/>
          </a:xfrm>
          <a:prstGeom prst="rect">
            <a:avLst/>
          </a:prstGeom>
        </p:spPr>
        <p:txBody>
          <a:bodyPr wrap="square">
            <a:spAutoFit/>
          </a:bodyPr>
          <a:lstStyle/>
          <a:p>
            <a:r>
              <a:rPr lang="en-US" sz="2667" dirty="0">
                <a:latin typeface="Calibri" panose="020F0502020204030204" pitchFamily="34" charset="0"/>
              </a:rPr>
              <a:t>Intrusion Detection System</a:t>
            </a:r>
          </a:p>
          <a:p>
            <a:r>
              <a:rPr lang="en-US" sz="2667" dirty="0">
                <a:latin typeface="Wingdings-Regular"/>
              </a:rPr>
              <a:t> </a:t>
            </a:r>
            <a:r>
              <a:rPr lang="en-US" sz="2667" dirty="0">
                <a:latin typeface="Calibri" panose="020F0502020204030204" pitchFamily="34" charset="0"/>
              </a:rPr>
              <a:t>HIDS—only examine a single host</a:t>
            </a:r>
          </a:p>
          <a:p>
            <a:r>
              <a:rPr lang="en-US" sz="2667" dirty="0">
                <a:latin typeface="Wingdings-Regular"/>
              </a:rPr>
              <a:t> </a:t>
            </a:r>
            <a:r>
              <a:rPr lang="en-US" sz="2667" dirty="0">
                <a:latin typeface="Calibri" panose="020F0502020204030204" pitchFamily="34" charset="0"/>
              </a:rPr>
              <a:t>NIDS examine a network segment.</a:t>
            </a:r>
          </a:p>
          <a:p>
            <a:r>
              <a:rPr lang="en-US" sz="2667" dirty="0">
                <a:latin typeface="SymbolMT"/>
              </a:rPr>
              <a:t>• </a:t>
            </a:r>
            <a:r>
              <a:rPr lang="en-US" sz="2667" dirty="0">
                <a:latin typeface="Calibri" panose="020F0502020204030204" pitchFamily="34" charset="0"/>
              </a:rPr>
              <a:t>Placed in DMZ and Internal network</a:t>
            </a:r>
          </a:p>
          <a:p>
            <a:r>
              <a:rPr lang="en-US" sz="2667" dirty="0">
                <a:latin typeface="Wingdings-Regular"/>
              </a:rPr>
              <a:t> </a:t>
            </a:r>
            <a:r>
              <a:rPr lang="en-US" sz="2667" dirty="0">
                <a:latin typeface="Calibri" panose="020F0502020204030204" pitchFamily="34" charset="0"/>
              </a:rPr>
              <a:t>Can look for</a:t>
            </a:r>
          </a:p>
          <a:p>
            <a:r>
              <a:rPr lang="en-US" sz="2667" dirty="0">
                <a:latin typeface="SymbolMT"/>
              </a:rPr>
              <a:t>• </a:t>
            </a:r>
            <a:r>
              <a:rPr lang="en-US" sz="2667" dirty="0">
                <a:latin typeface="Calibri" panose="020F0502020204030204" pitchFamily="34" charset="0"/>
              </a:rPr>
              <a:t>signatures (can’t detect zero day attacks)</a:t>
            </a:r>
          </a:p>
          <a:p>
            <a:r>
              <a:rPr lang="en-US" sz="2667" dirty="0">
                <a:latin typeface="SymbolMT"/>
              </a:rPr>
              <a:t>• </a:t>
            </a:r>
            <a:r>
              <a:rPr lang="en-US" sz="2667" dirty="0">
                <a:latin typeface="Calibri" panose="020F0502020204030204" pitchFamily="34" charset="0"/>
              </a:rPr>
              <a:t>behaviors (can have false positives)</a:t>
            </a:r>
            <a:endParaRPr lang="en-US" sz="2667" dirty="0"/>
          </a:p>
        </p:txBody>
      </p:sp>
    </p:spTree>
    <p:extLst>
      <p:ext uri="{BB962C8B-B14F-4D97-AF65-F5344CB8AC3E}">
        <p14:creationId xmlns:p14="http://schemas.microsoft.com/office/powerpoint/2010/main" val="470782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3"/>
          <p:cNvSpPr txBox="1">
            <a:spLocks noGrp="1"/>
          </p:cNvSpPr>
          <p:nvPr>
            <p:ph type="title"/>
          </p:nvPr>
        </p:nvSpPr>
        <p:spPr>
          <a:xfrm>
            <a:off x="1270803" y="310379"/>
            <a:ext cx="9650400" cy="773600"/>
          </a:xfrm>
          <a:prstGeom prst="rect">
            <a:avLst/>
          </a:prstGeom>
          <a:noFill/>
          <a:ln>
            <a:noFill/>
          </a:ln>
        </p:spPr>
        <p:txBody>
          <a:bodyPr spcFirstLastPara="1" wrap="square" lIns="83133" tIns="32033" rIns="83133" bIns="41567" anchor="ctr" anchorCtr="0">
            <a:noAutofit/>
          </a:bodyPr>
          <a:lstStyle/>
          <a:p>
            <a:pPr algn="r">
              <a:lnSpc>
                <a:spcPct val="90000"/>
              </a:lnSpc>
              <a:buSzPts val="3000"/>
            </a:pPr>
            <a:r>
              <a:rPr lang="en-US" b="1" dirty="0">
                <a:solidFill>
                  <a:srgbClr val="262530"/>
                </a:solidFill>
              </a:rPr>
              <a:t>Liabilities</a:t>
            </a:r>
            <a:endParaRPr b="1" dirty="0">
              <a:solidFill>
                <a:srgbClr val="262530"/>
              </a:solidFill>
            </a:endParaRPr>
          </a:p>
        </p:txBody>
      </p:sp>
      <p:sp>
        <p:nvSpPr>
          <p:cNvPr id="210" name="Google Shape;210;p33"/>
          <p:cNvSpPr txBox="1">
            <a:spLocks noGrp="1"/>
          </p:cNvSpPr>
          <p:nvPr>
            <p:ph idx="1"/>
          </p:nvPr>
        </p:nvSpPr>
        <p:spPr>
          <a:xfrm>
            <a:off x="682633" y="1644767"/>
            <a:ext cx="5127600" cy="4150800"/>
          </a:xfrm>
          <a:prstGeom prst="rect">
            <a:avLst/>
          </a:prstGeom>
          <a:noFill/>
          <a:ln>
            <a:noFill/>
          </a:ln>
        </p:spPr>
        <p:txBody>
          <a:bodyPr spcFirstLastPara="1" wrap="square" lIns="83133" tIns="16000" rIns="83133" bIns="41567" anchor="t" anchorCtr="0">
            <a:noAutofit/>
          </a:bodyPr>
          <a:lstStyle/>
          <a:p>
            <a:pPr marL="355591" indent="-313259">
              <a:lnSpc>
                <a:spcPct val="90000"/>
              </a:lnSpc>
              <a:buClr>
                <a:schemeClr val="dk1"/>
              </a:buClr>
              <a:buSzPts val="1300"/>
              <a:buFont typeface="Assistant"/>
              <a:buChar char="●"/>
            </a:pPr>
            <a:r>
              <a:rPr lang="en" sz="2267">
                <a:solidFill>
                  <a:schemeClr val="dk1"/>
                </a:solidFill>
                <a:latin typeface="Assistant"/>
                <a:ea typeface="Assistant"/>
                <a:cs typeface="Assistant"/>
                <a:sym typeface="Assistant"/>
              </a:rPr>
              <a:t>Who is responsible for the security within an organization? </a:t>
            </a:r>
            <a:endParaRPr sz="1600"/>
          </a:p>
          <a:p>
            <a:pPr marL="778914" lvl="1" indent="-321725">
              <a:lnSpc>
                <a:spcPct val="90000"/>
              </a:lnSpc>
              <a:spcBef>
                <a:spcPts val="400"/>
              </a:spcBef>
              <a:buClr>
                <a:schemeClr val="dk1"/>
              </a:buClr>
              <a:buSzPts val="1200"/>
              <a:buFont typeface="Assistant"/>
              <a:buChar char="○"/>
            </a:pPr>
            <a:r>
              <a:rPr lang="en" sz="2267">
                <a:solidFill>
                  <a:schemeClr val="dk1"/>
                </a:solidFill>
                <a:latin typeface="Assistant"/>
                <a:ea typeface="Assistant"/>
                <a:cs typeface="Assistant"/>
                <a:sym typeface="Assistant"/>
              </a:rPr>
              <a:t> Senior management</a:t>
            </a:r>
            <a:endParaRPr sz="1600"/>
          </a:p>
          <a:p>
            <a:pPr marL="355591" indent="-313259">
              <a:lnSpc>
                <a:spcPct val="90000"/>
              </a:lnSpc>
              <a:spcBef>
                <a:spcPts val="933"/>
              </a:spcBef>
              <a:buClr>
                <a:schemeClr val="dk1"/>
              </a:buClr>
              <a:buSzPts val="1300"/>
              <a:buFont typeface="Assistant"/>
              <a:buChar char="●"/>
            </a:pPr>
            <a:r>
              <a:rPr lang="en" sz="2267">
                <a:solidFill>
                  <a:schemeClr val="dk1"/>
                </a:solidFill>
                <a:latin typeface="Assistant"/>
                <a:ea typeface="Assistant"/>
                <a:cs typeface="Assistant"/>
                <a:sym typeface="Assistant"/>
              </a:rPr>
              <a:t>Are we liable in the instance of a loss?</a:t>
            </a:r>
            <a:endParaRPr sz="1600"/>
          </a:p>
          <a:p>
            <a:pPr marL="711182" lvl="1" indent="-304792">
              <a:lnSpc>
                <a:spcPct val="90000"/>
              </a:lnSpc>
              <a:spcBef>
                <a:spcPts val="400"/>
              </a:spcBef>
              <a:buClr>
                <a:schemeClr val="dk1"/>
              </a:buClr>
              <a:buSzPts val="1200"/>
              <a:buFont typeface="Assistant"/>
              <a:buChar char="○"/>
            </a:pPr>
            <a:r>
              <a:rPr lang="en" sz="2267">
                <a:solidFill>
                  <a:schemeClr val="dk1"/>
                </a:solidFill>
                <a:latin typeface="Assistant"/>
                <a:ea typeface="Assistant"/>
                <a:cs typeface="Assistant"/>
                <a:sym typeface="Assistant"/>
              </a:rPr>
              <a:t>Due Diligence </a:t>
            </a:r>
            <a:endParaRPr sz="1600"/>
          </a:p>
          <a:p>
            <a:pPr marL="711182" lvl="1" indent="-304792">
              <a:lnSpc>
                <a:spcPct val="90000"/>
              </a:lnSpc>
              <a:spcBef>
                <a:spcPts val="400"/>
              </a:spcBef>
              <a:buClr>
                <a:schemeClr val="dk1"/>
              </a:buClr>
              <a:buSzPts val="1200"/>
              <a:buFont typeface="Assistant"/>
              <a:buChar char="○"/>
            </a:pPr>
            <a:r>
              <a:rPr lang="en" sz="2267">
                <a:solidFill>
                  <a:schemeClr val="dk1"/>
                </a:solidFill>
                <a:latin typeface="Assistant"/>
                <a:ea typeface="Assistant"/>
                <a:cs typeface="Assistant"/>
                <a:sym typeface="Assistant"/>
              </a:rPr>
              <a:t>Due Care</a:t>
            </a:r>
            <a:endParaRPr sz="1600"/>
          </a:p>
          <a:p>
            <a:pPr marL="711182" lvl="1" indent="-304792">
              <a:lnSpc>
                <a:spcPct val="90000"/>
              </a:lnSpc>
              <a:spcBef>
                <a:spcPts val="400"/>
              </a:spcBef>
              <a:spcAft>
                <a:spcPts val="2133"/>
              </a:spcAft>
              <a:buClr>
                <a:schemeClr val="dk1"/>
              </a:buClr>
              <a:buSzPts val="1200"/>
              <a:buFont typeface="Assistant"/>
              <a:buChar char="○"/>
            </a:pPr>
            <a:r>
              <a:rPr lang="en" sz="2267">
                <a:solidFill>
                  <a:schemeClr val="dk1"/>
                </a:solidFill>
                <a:latin typeface="Assistant"/>
                <a:ea typeface="Assistant"/>
                <a:cs typeface="Assistant"/>
                <a:sym typeface="Assistant"/>
              </a:rPr>
              <a:t>Prudent Person Rule</a:t>
            </a:r>
            <a:endParaRPr sz="1600"/>
          </a:p>
        </p:txBody>
      </p:sp>
      <p:sp>
        <p:nvSpPr>
          <p:cNvPr id="2" name="Footer Placeholder 1">
            <a:extLst>
              <a:ext uri="{FF2B5EF4-FFF2-40B4-BE49-F238E27FC236}">
                <a16:creationId xmlns:a16="http://schemas.microsoft.com/office/drawing/2014/main" id="{FC8625C2-6753-498F-91F2-26EAF13C95D1}"/>
              </a:ext>
            </a:extLst>
          </p:cNvPr>
          <p:cNvSpPr>
            <a:spLocks noGrp="1"/>
          </p:cNvSpPr>
          <p:nvPr>
            <p:ph type="ftr" sz="quarter" idx="11"/>
          </p:nvPr>
        </p:nvSpPr>
        <p:spPr/>
        <p:txBody>
          <a:bodyPr/>
          <a:lstStyle/>
          <a:p>
            <a:endParaRPr lang="en-US"/>
          </a:p>
        </p:txBody>
      </p:sp>
      <p:sp>
        <p:nvSpPr>
          <p:cNvPr id="211" name="Google Shape;211;p3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35</a:t>
            </a:fld>
            <a:endParaRPr kern="0">
              <a:solidFill>
                <a:srgbClr val="000000"/>
              </a:solidFill>
            </a:endParaRPr>
          </a:p>
        </p:txBody>
      </p:sp>
      <p:pic>
        <p:nvPicPr>
          <p:cNvPr id="212" name="Google Shape;212;p33"/>
          <p:cNvPicPr preferRelativeResize="0"/>
          <p:nvPr/>
        </p:nvPicPr>
        <p:blipFill rotWithShape="1">
          <a:blip r:embed="rId3">
            <a:alphaModFix/>
          </a:blip>
          <a:srcRect/>
          <a:stretch/>
        </p:blipFill>
        <p:spPr>
          <a:xfrm>
            <a:off x="6096000" y="1353833"/>
            <a:ext cx="4679267" cy="4732667"/>
          </a:xfrm>
          <a:prstGeom prst="rect">
            <a:avLst/>
          </a:prstGeom>
          <a:noFill/>
          <a:ln>
            <a:noFill/>
          </a:ln>
        </p:spPr>
      </p:pic>
    </p:spTree>
    <p:extLst>
      <p:ext uri="{BB962C8B-B14F-4D97-AF65-F5344CB8AC3E}">
        <p14:creationId xmlns:p14="http://schemas.microsoft.com/office/powerpoint/2010/main" val="175087339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915B9-8F85-4FB7-8341-CE34BE61770E}"/>
              </a:ext>
            </a:extLst>
          </p:cNvPr>
          <p:cNvSpPr>
            <a:spLocks noGrp="1"/>
          </p:cNvSpPr>
          <p:nvPr>
            <p:ph type="title"/>
          </p:nvPr>
        </p:nvSpPr>
        <p:spPr/>
        <p:txBody>
          <a:bodyPr>
            <a:normAutofit fontScale="90000"/>
          </a:bodyPr>
          <a:lstStyle/>
          <a:p>
            <a:r>
              <a:rPr lang="en-US" dirty="0"/>
              <a:t>Business Continuity</a:t>
            </a:r>
            <a:br>
              <a:rPr lang="en-US" dirty="0"/>
            </a:br>
            <a:endParaRPr lang="en-US" dirty="0"/>
          </a:p>
        </p:txBody>
      </p:sp>
      <p:sp>
        <p:nvSpPr>
          <p:cNvPr id="5" name="Content Placeholder 4">
            <a:extLst>
              <a:ext uri="{FF2B5EF4-FFF2-40B4-BE49-F238E27FC236}">
                <a16:creationId xmlns:a16="http://schemas.microsoft.com/office/drawing/2014/main" id="{95B76724-F844-445B-956F-18DF9962BBE8}"/>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5C948CFF-D597-4A71-8A0A-B885F902CAFA}"/>
              </a:ext>
            </a:extLst>
          </p:cNvPr>
          <p:cNvSpPr>
            <a:spLocks noGrp="1"/>
          </p:cNvSpPr>
          <p:nvPr>
            <p:ph type="sldNum" sz="quarter" idx="12"/>
          </p:nvPr>
        </p:nvSpPr>
        <p:spPr/>
        <p:txBody>
          <a:bodyPr/>
          <a:lstStyle/>
          <a:p>
            <a:pPr>
              <a:defRPr/>
            </a:pPr>
            <a:fld id="{9861821A-181D-4317-92E0-2829451E9DB3}" type="slidenum">
              <a:rPr lang="en-US" smtClean="0"/>
              <a:pPr>
                <a:defRPr/>
              </a:pPr>
              <a:t>350</a:t>
            </a:fld>
            <a:endParaRPr lang="en-US" dirty="0"/>
          </a:p>
        </p:txBody>
      </p:sp>
      <p:sp>
        <p:nvSpPr>
          <p:cNvPr id="4" name="Rectangle 3">
            <a:extLst>
              <a:ext uri="{FF2B5EF4-FFF2-40B4-BE49-F238E27FC236}">
                <a16:creationId xmlns:a16="http://schemas.microsoft.com/office/drawing/2014/main" id="{94CC6CC6-01B4-4065-8AC4-4B4F8CA575EB}"/>
              </a:ext>
            </a:extLst>
          </p:cNvPr>
          <p:cNvSpPr/>
          <p:nvPr/>
        </p:nvSpPr>
        <p:spPr>
          <a:xfrm>
            <a:off x="234461" y="1213009"/>
            <a:ext cx="10456984" cy="4687565"/>
          </a:xfrm>
          <a:prstGeom prst="rect">
            <a:avLst/>
          </a:prstGeom>
        </p:spPr>
        <p:txBody>
          <a:bodyPr wrap="square">
            <a:spAutoFit/>
          </a:bodyPr>
          <a:lstStyle/>
          <a:p>
            <a:r>
              <a:rPr lang="en-US" sz="2133" dirty="0">
                <a:latin typeface="Calibri" panose="020F0502020204030204" pitchFamily="34" charset="0"/>
              </a:rPr>
              <a:t>Business Continuity—Start with the BIA  (prioritize based on Criticality</a:t>
            </a:r>
          </a:p>
          <a:p>
            <a:r>
              <a:rPr lang="en-US" sz="2133" dirty="0">
                <a:latin typeface="Courier New" panose="02070309020205020404" pitchFamily="49" charset="0"/>
              </a:rPr>
              <a:t>o </a:t>
            </a:r>
            <a:r>
              <a:rPr lang="en-US" sz="2133" dirty="0">
                <a:latin typeface="Calibri" panose="020F0502020204030204" pitchFamily="34" charset="0"/>
              </a:rPr>
              <a:t>Long term health of business no matter what     </a:t>
            </a:r>
          </a:p>
          <a:p>
            <a:r>
              <a:rPr lang="en-US" sz="2133" dirty="0">
                <a:latin typeface="Courier New" panose="02070309020205020404" pitchFamily="49" charset="0"/>
              </a:rPr>
              <a:t>o </a:t>
            </a:r>
            <a:r>
              <a:rPr lang="en-US" sz="2133" dirty="0">
                <a:latin typeface="Calibri" panose="020F0502020204030204" pitchFamily="34" charset="0"/>
              </a:rPr>
              <a:t>Includes a DRP focused on IT and immediacy of the disaster</a:t>
            </a:r>
          </a:p>
          <a:p>
            <a:r>
              <a:rPr lang="en-US" sz="2133" dirty="0">
                <a:latin typeface="Courier New" panose="02070309020205020404" pitchFamily="49" charset="0"/>
              </a:rPr>
              <a:t>o </a:t>
            </a:r>
            <a:r>
              <a:rPr lang="en-US" sz="2133" dirty="0">
                <a:latin typeface="Calibri" panose="020F0502020204030204" pitchFamily="34" charset="0"/>
              </a:rPr>
              <a:t>All decisions stem from BIA (must be signed off from management)</a:t>
            </a:r>
          </a:p>
          <a:p>
            <a:r>
              <a:rPr lang="en-US" sz="2133" dirty="0">
                <a:latin typeface="Wingdings-Regular"/>
              </a:rPr>
              <a:t> </a:t>
            </a:r>
            <a:r>
              <a:rPr lang="en-US" sz="2133" dirty="0">
                <a:latin typeface="Calibri" panose="020F0502020204030204" pitchFamily="34" charset="0"/>
              </a:rPr>
              <a:t>Assesses Criticality of processes/systems and prioritizes them)</a:t>
            </a:r>
          </a:p>
          <a:p>
            <a:r>
              <a:rPr lang="en-US" sz="2133" dirty="0">
                <a:latin typeface="Courier New" panose="02070309020205020404" pitchFamily="49" charset="0"/>
              </a:rPr>
              <a:t>o </a:t>
            </a:r>
            <a:r>
              <a:rPr lang="en-US" sz="2133" dirty="0">
                <a:latin typeface="Calibri" panose="020F0502020204030204" pitchFamily="34" charset="0"/>
              </a:rPr>
              <a:t>Protect human life first</a:t>
            </a:r>
          </a:p>
          <a:p>
            <a:r>
              <a:rPr lang="en-US" sz="2133" dirty="0">
                <a:latin typeface="Courier New" panose="02070309020205020404" pitchFamily="49" charset="0"/>
              </a:rPr>
              <a:t>o </a:t>
            </a:r>
            <a:r>
              <a:rPr lang="en-US" sz="2133" dirty="0">
                <a:latin typeface="Calibri" panose="020F0502020204030204" pitchFamily="34" charset="0"/>
              </a:rPr>
              <a:t>Must start with policy</a:t>
            </a:r>
          </a:p>
          <a:p>
            <a:r>
              <a:rPr lang="en-US" sz="2133" dirty="0">
                <a:latin typeface="Courier New" panose="02070309020205020404" pitchFamily="49" charset="0"/>
              </a:rPr>
              <a:t>o </a:t>
            </a:r>
            <a:r>
              <a:rPr lang="en-US" sz="2133" dirty="0">
                <a:latin typeface="Calibri" panose="020F0502020204030204" pitchFamily="34" charset="0"/>
              </a:rPr>
              <a:t>RTO—maximum amount of time a service can be inaccessible before the loss is</a:t>
            </a:r>
          </a:p>
          <a:p>
            <a:r>
              <a:rPr lang="en-US" sz="2133" dirty="0">
                <a:latin typeface="Calibri" panose="020F0502020204030204" pitchFamily="34" charset="0"/>
              </a:rPr>
              <a:t>unacceptable to senior management</a:t>
            </a:r>
          </a:p>
          <a:p>
            <a:r>
              <a:rPr lang="pt-BR" sz="2133" dirty="0">
                <a:latin typeface="Courier New" panose="02070309020205020404" pitchFamily="49" charset="0"/>
              </a:rPr>
              <a:t>o </a:t>
            </a:r>
            <a:r>
              <a:rPr lang="pt-BR" sz="2133" dirty="0">
                <a:latin typeface="Calibri" panose="020F0502020204030204" pitchFamily="34" charset="0"/>
              </a:rPr>
              <a:t>RPO—tolerance for data loss</a:t>
            </a:r>
          </a:p>
          <a:p>
            <a:r>
              <a:rPr lang="en-US" sz="2133" dirty="0">
                <a:latin typeface="Courier New" panose="02070309020205020404" pitchFamily="49" charset="0"/>
              </a:rPr>
              <a:t>o </a:t>
            </a:r>
            <a:r>
              <a:rPr lang="en-US" sz="2133" dirty="0">
                <a:latin typeface="Calibri" panose="020F0502020204030204" pitchFamily="34" charset="0"/>
              </a:rPr>
              <a:t>Cold site---facility with nothing but power/plumbing</a:t>
            </a:r>
          </a:p>
          <a:p>
            <a:r>
              <a:rPr lang="en-US" sz="2133" dirty="0">
                <a:latin typeface="Courier New" panose="02070309020205020404" pitchFamily="49" charset="0"/>
              </a:rPr>
              <a:t>o </a:t>
            </a:r>
            <a:r>
              <a:rPr lang="en-US" sz="2133" dirty="0">
                <a:latin typeface="Calibri" panose="020F0502020204030204" pitchFamily="34" charset="0"/>
              </a:rPr>
              <a:t>Warm site—nothing proprietary, but would have basic business needs (furniture,</a:t>
            </a:r>
          </a:p>
          <a:p>
            <a:r>
              <a:rPr lang="en-US" sz="2133" dirty="0">
                <a:latin typeface="Calibri" panose="020F0502020204030204" pitchFamily="34" charset="0"/>
              </a:rPr>
              <a:t>phones, </a:t>
            </a:r>
            <a:r>
              <a:rPr lang="en-US" sz="2133" dirty="0" err="1">
                <a:latin typeface="Calibri" panose="020F0502020204030204" pitchFamily="34" charset="0"/>
              </a:rPr>
              <a:t>etc</a:t>
            </a:r>
            <a:endParaRPr lang="en-US" sz="2133" dirty="0">
              <a:latin typeface="Calibri" panose="020F0502020204030204" pitchFamily="34" charset="0"/>
            </a:endParaRPr>
          </a:p>
          <a:p>
            <a:r>
              <a:rPr lang="en-US" sz="2133" dirty="0">
                <a:latin typeface="Courier New" panose="02070309020205020404" pitchFamily="49" charset="0"/>
              </a:rPr>
              <a:t>o </a:t>
            </a:r>
            <a:r>
              <a:rPr lang="en-US" sz="2133" dirty="0">
                <a:latin typeface="Calibri" panose="020F0502020204030204" pitchFamily="34" charset="0"/>
              </a:rPr>
              <a:t>Hot site---ready to go as soon as most current data is restored</a:t>
            </a:r>
          </a:p>
        </p:txBody>
      </p:sp>
    </p:spTree>
    <p:extLst>
      <p:ext uri="{BB962C8B-B14F-4D97-AF65-F5344CB8AC3E}">
        <p14:creationId xmlns:p14="http://schemas.microsoft.com/office/powerpoint/2010/main" val="393388403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2F79E-DECE-4981-85B6-D4EEA104DB5C}"/>
              </a:ext>
            </a:extLst>
          </p:cNvPr>
          <p:cNvSpPr>
            <a:spLocks noGrp="1"/>
          </p:cNvSpPr>
          <p:nvPr>
            <p:ph type="title"/>
          </p:nvPr>
        </p:nvSpPr>
        <p:spPr/>
        <p:txBody>
          <a:bodyPr/>
          <a:lstStyle/>
          <a:p>
            <a:r>
              <a:rPr lang="en-US" dirty="0"/>
              <a:t>Testing the BCP</a:t>
            </a:r>
          </a:p>
        </p:txBody>
      </p:sp>
      <p:sp>
        <p:nvSpPr>
          <p:cNvPr id="5" name="Content Placeholder 4">
            <a:extLst>
              <a:ext uri="{FF2B5EF4-FFF2-40B4-BE49-F238E27FC236}">
                <a16:creationId xmlns:a16="http://schemas.microsoft.com/office/drawing/2014/main" id="{B20C6471-8E1B-4B3A-89FB-3292886A1A78}"/>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C8FA9140-4A98-4EBB-8935-2E5BFD05F892}"/>
              </a:ext>
            </a:extLst>
          </p:cNvPr>
          <p:cNvSpPr>
            <a:spLocks noGrp="1"/>
          </p:cNvSpPr>
          <p:nvPr>
            <p:ph type="sldNum" sz="quarter" idx="12"/>
          </p:nvPr>
        </p:nvSpPr>
        <p:spPr/>
        <p:txBody>
          <a:bodyPr/>
          <a:lstStyle/>
          <a:p>
            <a:pPr>
              <a:defRPr/>
            </a:pPr>
            <a:fld id="{9861821A-181D-4317-92E0-2829451E9DB3}" type="slidenum">
              <a:rPr lang="en-US" smtClean="0"/>
              <a:pPr>
                <a:defRPr/>
              </a:pPr>
              <a:t>351</a:t>
            </a:fld>
            <a:endParaRPr lang="en-US" dirty="0"/>
          </a:p>
        </p:txBody>
      </p:sp>
      <p:sp>
        <p:nvSpPr>
          <p:cNvPr id="4" name="Rectangle 3">
            <a:extLst>
              <a:ext uri="{FF2B5EF4-FFF2-40B4-BE49-F238E27FC236}">
                <a16:creationId xmlns:a16="http://schemas.microsoft.com/office/drawing/2014/main" id="{E954B63C-7E46-456C-97CD-A776BF2D5864}"/>
              </a:ext>
            </a:extLst>
          </p:cNvPr>
          <p:cNvSpPr/>
          <p:nvPr/>
        </p:nvSpPr>
        <p:spPr>
          <a:xfrm>
            <a:off x="1172309" y="2063261"/>
            <a:ext cx="9284676" cy="3416320"/>
          </a:xfrm>
          <a:prstGeom prst="rect">
            <a:avLst/>
          </a:prstGeom>
        </p:spPr>
        <p:txBody>
          <a:bodyPr wrap="square">
            <a:spAutoFit/>
          </a:bodyPr>
          <a:lstStyle/>
          <a:p>
            <a:r>
              <a:rPr lang="en-US" sz="2400" dirty="0">
                <a:latin typeface="Calibri" panose="020F0502020204030204" pitchFamily="34" charset="0"/>
              </a:rPr>
              <a:t>Testing is essential—should mimic a disaster as much as possible.</a:t>
            </a:r>
          </a:p>
          <a:p>
            <a:r>
              <a:rPr lang="en-US" sz="2400" dirty="0">
                <a:latin typeface="Wingdings-Regular"/>
              </a:rPr>
              <a:t> </a:t>
            </a:r>
            <a:r>
              <a:rPr lang="en-US" sz="2400" dirty="0">
                <a:latin typeface="Calibri" panose="020F0502020204030204" pitchFamily="34" charset="0"/>
              </a:rPr>
              <a:t>Only use resources at offsite facility or those located outside the building</a:t>
            </a:r>
          </a:p>
          <a:p>
            <a:r>
              <a:rPr lang="en-US" sz="2400" dirty="0">
                <a:latin typeface="Wingdings-Regular"/>
              </a:rPr>
              <a:t> </a:t>
            </a:r>
            <a:r>
              <a:rPr lang="en-US" sz="2400" dirty="0">
                <a:latin typeface="Calibri" panose="020F0502020204030204" pitchFamily="34" charset="0"/>
              </a:rPr>
              <a:t>5 types of tests</a:t>
            </a:r>
          </a:p>
          <a:p>
            <a:r>
              <a:rPr lang="en-US" sz="2400" dirty="0">
                <a:latin typeface="SymbolMT"/>
              </a:rPr>
              <a:t>• </a:t>
            </a:r>
            <a:r>
              <a:rPr lang="en-US" sz="2400" dirty="0">
                <a:latin typeface="Calibri" panose="020F0502020204030204" pitchFamily="34" charset="0"/>
              </a:rPr>
              <a:t>Checklist </a:t>
            </a:r>
          </a:p>
          <a:p>
            <a:r>
              <a:rPr lang="en-US" sz="2400" dirty="0"/>
              <a:t>Tabletop (structured Walkthrough)</a:t>
            </a:r>
          </a:p>
          <a:p>
            <a:r>
              <a:rPr lang="en-US" sz="2400" dirty="0"/>
              <a:t>• Simulation</a:t>
            </a:r>
          </a:p>
          <a:p>
            <a:r>
              <a:rPr lang="en-US" sz="2400" dirty="0"/>
              <a:t>• Parallel</a:t>
            </a:r>
          </a:p>
          <a:p>
            <a:r>
              <a:rPr lang="en-US" sz="2400" dirty="0"/>
              <a:t>• Full interruption</a:t>
            </a:r>
          </a:p>
        </p:txBody>
      </p:sp>
    </p:spTree>
    <p:extLst>
      <p:ext uri="{BB962C8B-B14F-4D97-AF65-F5344CB8AC3E}">
        <p14:creationId xmlns:p14="http://schemas.microsoft.com/office/powerpoint/2010/main" val="115512414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EE702-2EDC-4F49-86B8-69A52612A597}"/>
              </a:ext>
            </a:extLst>
          </p:cNvPr>
          <p:cNvSpPr>
            <a:spLocks noGrp="1"/>
          </p:cNvSpPr>
          <p:nvPr>
            <p:ph type="title"/>
          </p:nvPr>
        </p:nvSpPr>
        <p:spPr/>
        <p:txBody>
          <a:bodyPr/>
          <a:lstStyle/>
          <a:p>
            <a:r>
              <a:rPr lang="en-US" dirty="0"/>
              <a:t>On Testing Day….</a:t>
            </a:r>
          </a:p>
        </p:txBody>
      </p:sp>
      <p:sp>
        <p:nvSpPr>
          <p:cNvPr id="3" name="Slide Number Placeholder 2">
            <a:extLst>
              <a:ext uri="{FF2B5EF4-FFF2-40B4-BE49-F238E27FC236}">
                <a16:creationId xmlns:a16="http://schemas.microsoft.com/office/drawing/2014/main" id="{36B6C5C7-1FA1-4A14-91CF-58F466B3D39C}"/>
              </a:ext>
            </a:extLst>
          </p:cNvPr>
          <p:cNvSpPr>
            <a:spLocks noGrp="1"/>
          </p:cNvSpPr>
          <p:nvPr>
            <p:ph type="sldNum" sz="quarter" idx="12"/>
          </p:nvPr>
        </p:nvSpPr>
        <p:spPr/>
        <p:txBody>
          <a:bodyPr/>
          <a:lstStyle/>
          <a:p>
            <a:pPr>
              <a:defRPr/>
            </a:pPr>
            <a:fld id="{9861821A-181D-4317-92E0-2829451E9DB3}" type="slidenum">
              <a:rPr lang="en-US" smtClean="0"/>
              <a:pPr>
                <a:defRPr/>
              </a:pPr>
              <a:t>352</a:t>
            </a:fld>
            <a:endParaRPr lang="en-US" dirty="0"/>
          </a:p>
        </p:txBody>
      </p:sp>
      <p:sp>
        <p:nvSpPr>
          <p:cNvPr id="4" name="Rectangle 3">
            <a:extLst>
              <a:ext uri="{FF2B5EF4-FFF2-40B4-BE49-F238E27FC236}">
                <a16:creationId xmlns:a16="http://schemas.microsoft.com/office/drawing/2014/main" id="{35272802-6B83-437F-8E9C-A25B08ADD736}"/>
              </a:ext>
            </a:extLst>
          </p:cNvPr>
          <p:cNvSpPr/>
          <p:nvPr/>
        </p:nvSpPr>
        <p:spPr>
          <a:xfrm>
            <a:off x="770792" y="1832035"/>
            <a:ext cx="10650416" cy="4524315"/>
          </a:xfrm>
          <a:prstGeom prst="rect">
            <a:avLst/>
          </a:prstGeom>
        </p:spPr>
        <p:txBody>
          <a:bodyPr wrap="square">
            <a:spAutoFit/>
          </a:bodyPr>
          <a:lstStyle/>
          <a:p>
            <a:r>
              <a:rPr lang="en-US" sz="2400" dirty="0">
                <a:latin typeface="Calibri" panose="020F0502020204030204" pitchFamily="34" charset="0"/>
              </a:rPr>
              <a:t>Testing Day:</a:t>
            </a:r>
          </a:p>
          <a:p>
            <a:r>
              <a:rPr lang="en-US" sz="2400" dirty="0">
                <a:latin typeface="Calibri" panose="020F0502020204030204" pitchFamily="34" charset="0"/>
              </a:rPr>
              <a:t>Get a good night’s sleep before---don’t stay up all night cramming</a:t>
            </a:r>
          </a:p>
          <a:p>
            <a:r>
              <a:rPr lang="en-US" sz="2400" dirty="0">
                <a:latin typeface="Calibri" panose="020F0502020204030204" pitchFamily="34" charset="0"/>
              </a:rPr>
              <a:t>Get up in plenty of time to get to testing center…If late for any reason, call!</a:t>
            </a:r>
          </a:p>
          <a:p>
            <a:r>
              <a:rPr lang="en-US" sz="2400" dirty="0">
                <a:latin typeface="Calibri" panose="020F0502020204030204" pitchFamily="34" charset="0"/>
              </a:rPr>
              <a:t>Be mindful of the clock—200 questions in four hours</a:t>
            </a:r>
          </a:p>
          <a:p>
            <a:r>
              <a:rPr lang="en-US" sz="2400">
                <a:latin typeface="Calibri" panose="020F0502020204030204" pitchFamily="34" charset="0"/>
              </a:rPr>
              <a:t>Choose </a:t>
            </a:r>
            <a:r>
              <a:rPr lang="en-US" sz="2400" dirty="0">
                <a:latin typeface="Calibri" panose="020F0502020204030204" pitchFamily="34" charset="0"/>
              </a:rPr>
              <a:t>the best answer. Trust your instincts</a:t>
            </a:r>
          </a:p>
          <a:p>
            <a:r>
              <a:rPr lang="en-US" sz="2400" dirty="0">
                <a:latin typeface="Calibri" panose="020F0502020204030204" pitchFamily="34" charset="0"/>
              </a:rPr>
              <a:t>Limit the number of questions you change</a:t>
            </a:r>
          </a:p>
          <a:p>
            <a:r>
              <a:rPr lang="en-US" sz="2400" dirty="0">
                <a:latin typeface="Calibri" panose="020F0502020204030204" pitchFamily="34" charset="0"/>
              </a:rPr>
              <a:t>Many questions are “MOST” or “BEST” which means multiple answers are true…which one</a:t>
            </a:r>
          </a:p>
          <a:p>
            <a:r>
              <a:rPr lang="en-US" sz="2400" dirty="0">
                <a:latin typeface="Calibri" panose="020F0502020204030204" pitchFamily="34" charset="0"/>
              </a:rPr>
              <a:t>solves the problem best, most efficiently or is most closely aligned with ISACA</a:t>
            </a:r>
          </a:p>
          <a:p>
            <a:r>
              <a:rPr lang="en-US" sz="2400" dirty="0"/>
              <a:t>*****Think alignment with business goals, risk management, cost/benefit analysis, measure</a:t>
            </a:r>
          </a:p>
          <a:p>
            <a:r>
              <a:rPr lang="en-US" sz="2400" dirty="0"/>
              <a:t>objectives</a:t>
            </a:r>
          </a:p>
        </p:txBody>
      </p:sp>
    </p:spTree>
    <p:extLst>
      <p:ext uri="{BB962C8B-B14F-4D97-AF65-F5344CB8AC3E}">
        <p14:creationId xmlns:p14="http://schemas.microsoft.com/office/powerpoint/2010/main" val="73294541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74179-A88B-49B9-BBE1-B520AB3A5DCA}"/>
              </a:ext>
            </a:extLst>
          </p:cNvPr>
          <p:cNvSpPr>
            <a:spLocks noGrp="1"/>
          </p:cNvSpPr>
          <p:nvPr>
            <p:ph type="title"/>
          </p:nvPr>
        </p:nvSpPr>
        <p:spPr/>
        <p:txBody>
          <a:bodyPr/>
          <a:lstStyle/>
          <a:p>
            <a:r>
              <a:rPr lang="en-US" dirty="0"/>
              <a:t>Review Questions </a:t>
            </a:r>
          </a:p>
        </p:txBody>
      </p:sp>
      <p:sp>
        <p:nvSpPr>
          <p:cNvPr id="5" name="Content Placeholder 4">
            <a:extLst>
              <a:ext uri="{FF2B5EF4-FFF2-40B4-BE49-F238E27FC236}">
                <a16:creationId xmlns:a16="http://schemas.microsoft.com/office/drawing/2014/main" id="{612DCDF3-3F22-4FCE-89A2-7AFA3AF2ADE5}"/>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B5DE147E-7621-41B4-B8FC-E8CFCD1BEE26}"/>
              </a:ext>
            </a:extLst>
          </p:cNvPr>
          <p:cNvSpPr>
            <a:spLocks noGrp="1"/>
          </p:cNvSpPr>
          <p:nvPr>
            <p:ph type="sldNum" sz="quarter" idx="12"/>
          </p:nvPr>
        </p:nvSpPr>
        <p:spPr/>
        <p:txBody>
          <a:bodyPr/>
          <a:lstStyle/>
          <a:p>
            <a:pPr>
              <a:defRPr/>
            </a:pPr>
            <a:fld id="{9861821A-181D-4317-92E0-2829451E9DB3}" type="slidenum">
              <a:rPr lang="en-US" smtClean="0"/>
              <a:pPr>
                <a:defRPr/>
              </a:pPr>
              <a:t>353</a:t>
            </a:fld>
            <a:endParaRPr lang="en-US" dirty="0"/>
          </a:p>
        </p:txBody>
      </p:sp>
      <p:sp>
        <p:nvSpPr>
          <p:cNvPr id="4" name="Rectangle 3">
            <a:extLst>
              <a:ext uri="{FF2B5EF4-FFF2-40B4-BE49-F238E27FC236}">
                <a16:creationId xmlns:a16="http://schemas.microsoft.com/office/drawing/2014/main" id="{A04761EC-4C1D-497B-A225-C47B35A5DBCE}"/>
              </a:ext>
            </a:extLst>
          </p:cNvPr>
          <p:cNvSpPr/>
          <p:nvPr/>
        </p:nvSpPr>
        <p:spPr>
          <a:xfrm>
            <a:off x="875322" y="1797540"/>
            <a:ext cx="9909908" cy="2308324"/>
          </a:xfrm>
          <a:prstGeom prst="rect">
            <a:avLst/>
          </a:prstGeom>
        </p:spPr>
        <p:txBody>
          <a:bodyPr wrap="square">
            <a:spAutoFit/>
          </a:bodyPr>
          <a:lstStyle/>
          <a:p>
            <a:r>
              <a:rPr lang="en-US" sz="2400" dirty="0">
                <a:latin typeface="Calibri" panose="020F0502020204030204" pitchFamily="34" charset="0"/>
              </a:rPr>
              <a:t>1. Which of the following application systems should have the shortest recovery time objective (RTO)?</a:t>
            </a:r>
          </a:p>
          <a:p>
            <a:r>
              <a:rPr lang="en-US" sz="2400" dirty="0">
                <a:latin typeface="Calibri" panose="020F0502020204030204" pitchFamily="34" charset="0"/>
              </a:rPr>
              <a:t>A. Contractor payroll</a:t>
            </a:r>
          </a:p>
          <a:p>
            <a:r>
              <a:rPr lang="en-US" sz="2400" dirty="0">
                <a:latin typeface="Calibri" panose="020F0502020204030204" pitchFamily="34" charset="0"/>
              </a:rPr>
              <a:t>B. Change management</a:t>
            </a:r>
          </a:p>
          <a:p>
            <a:r>
              <a:rPr lang="en-US" sz="2400" dirty="0">
                <a:latin typeface="Calibri" panose="020F0502020204030204" pitchFamily="34" charset="0"/>
              </a:rPr>
              <a:t>C. E-commerce web site</a:t>
            </a:r>
          </a:p>
          <a:p>
            <a:r>
              <a:rPr lang="en-US" sz="2400" dirty="0">
                <a:latin typeface="Calibri" panose="020F0502020204030204" pitchFamily="34" charset="0"/>
              </a:rPr>
              <a:t>D. Fixed asset system</a:t>
            </a:r>
            <a:endParaRPr lang="en-US" sz="2400" dirty="0"/>
          </a:p>
        </p:txBody>
      </p:sp>
    </p:spTree>
    <p:extLst>
      <p:ext uri="{BB962C8B-B14F-4D97-AF65-F5344CB8AC3E}">
        <p14:creationId xmlns:p14="http://schemas.microsoft.com/office/powerpoint/2010/main" val="228653362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3A291-AAE1-42F0-8299-C2E994131DEF}"/>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38567FE2-CF42-43EB-919C-D28179DB20D1}"/>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3424CDC3-04E0-4047-AB55-FC60B8861B4B}"/>
              </a:ext>
            </a:extLst>
          </p:cNvPr>
          <p:cNvSpPr>
            <a:spLocks noGrp="1"/>
          </p:cNvSpPr>
          <p:nvPr>
            <p:ph type="sldNum" sz="quarter" idx="12"/>
          </p:nvPr>
        </p:nvSpPr>
        <p:spPr/>
        <p:txBody>
          <a:bodyPr/>
          <a:lstStyle/>
          <a:p>
            <a:pPr>
              <a:defRPr/>
            </a:pPr>
            <a:fld id="{9861821A-181D-4317-92E0-2829451E9DB3}" type="slidenum">
              <a:rPr lang="en-US" smtClean="0"/>
              <a:pPr>
                <a:defRPr/>
              </a:pPr>
              <a:t>354</a:t>
            </a:fld>
            <a:endParaRPr lang="en-US" dirty="0"/>
          </a:p>
        </p:txBody>
      </p:sp>
      <p:sp>
        <p:nvSpPr>
          <p:cNvPr id="4" name="Rectangle 3">
            <a:extLst>
              <a:ext uri="{FF2B5EF4-FFF2-40B4-BE49-F238E27FC236}">
                <a16:creationId xmlns:a16="http://schemas.microsoft.com/office/drawing/2014/main" id="{76E4BF2D-ADA9-4C46-97B0-E9D7497A06BF}"/>
              </a:ext>
            </a:extLst>
          </p:cNvPr>
          <p:cNvSpPr/>
          <p:nvPr/>
        </p:nvSpPr>
        <p:spPr>
          <a:xfrm>
            <a:off x="1047261" y="1234833"/>
            <a:ext cx="8487508" cy="2677656"/>
          </a:xfrm>
          <a:prstGeom prst="rect">
            <a:avLst/>
          </a:prstGeom>
        </p:spPr>
        <p:txBody>
          <a:bodyPr wrap="square">
            <a:spAutoFit/>
          </a:bodyPr>
          <a:lstStyle/>
          <a:p>
            <a:r>
              <a:rPr lang="en-US" sz="2400" dirty="0">
                <a:latin typeface="Calibri" panose="020F0502020204030204" pitchFamily="34" charset="0"/>
              </a:rPr>
              <a:t>2. Which of the following would BEST ensure the success of information security governance within an</a:t>
            </a:r>
          </a:p>
          <a:p>
            <a:r>
              <a:rPr lang="en-US" sz="2400" dirty="0">
                <a:latin typeface="Calibri" panose="020F0502020204030204" pitchFamily="34" charset="0"/>
              </a:rPr>
              <a:t>organization?</a:t>
            </a:r>
          </a:p>
          <a:p>
            <a:r>
              <a:rPr lang="en-US" sz="2400" dirty="0">
                <a:latin typeface="Calibri" panose="020F0502020204030204" pitchFamily="34" charset="0"/>
              </a:rPr>
              <a:t>A. The steering committee approves all security projects.</a:t>
            </a:r>
          </a:p>
          <a:p>
            <a:r>
              <a:rPr lang="en-US" sz="2400" dirty="0">
                <a:latin typeface="Calibri" panose="020F0502020204030204" pitchFamily="34" charset="0"/>
              </a:rPr>
              <a:t>B. The security policy manual is distributed to all managers.</a:t>
            </a:r>
          </a:p>
          <a:p>
            <a:r>
              <a:rPr lang="en-US" sz="2400" dirty="0">
                <a:latin typeface="Calibri" panose="020F0502020204030204" pitchFamily="34" charset="0"/>
              </a:rPr>
              <a:t>C. Security procedures are accessible on the company intranet.</a:t>
            </a:r>
          </a:p>
          <a:p>
            <a:r>
              <a:rPr lang="en-US" sz="2400" dirty="0">
                <a:latin typeface="Calibri" panose="020F0502020204030204" pitchFamily="34" charset="0"/>
              </a:rPr>
              <a:t>D. The corporate network utilizes multiple screened subnets.</a:t>
            </a:r>
            <a:endParaRPr lang="en-US" sz="2400" dirty="0"/>
          </a:p>
        </p:txBody>
      </p:sp>
    </p:spTree>
    <p:extLst>
      <p:ext uri="{BB962C8B-B14F-4D97-AF65-F5344CB8AC3E}">
        <p14:creationId xmlns:p14="http://schemas.microsoft.com/office/powerpoint/2010/main" val="359965034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83AFB-2534-446D-89F2-AB3DA6135B8F}"/>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5BA95455-4BD8-4F36-89AE-03D827578FBD}"/>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CF39923C-8D37-4F91-9D20-081436BCDA26}"/>
              </a:ext>
            </a:extLst>
          </p:cNvPr>
          <p:cNvSpPr>
            <a:spLocks noGrp="1"/>
          </p:cNvSpPr>
          <p:nvPr>
            <p:ph type="sldNum" sz="quarter" idx="12"/>
          </p:nvPr>
        </p:nvSpPr>
        <p:spPr/>
        <p:txBody>
          <a:bodyPr/>
          <a:lstStyle/>
          <a:p>
            <a:pPr>
              <a:defRPr/>
            </a:pPr>
            <a:fld id="{9861821A-181D-4317-92E0-2829451E9DB3}" type="slidenum">
              <a:rPr lang="en-US" smtClean="0"/>
              <a:pPr>
                <a:defRPr/>
              </a:pPr>
              <a:t>355</a:t>
            </a:fld>
            <a:endParaRPr lang="en-US" dirty="0"/>
          </a:p>
        </p:txBody>
      </p:sp>
      <p:sp>
        <p:nvSpPr>
          <p:cNvPr id="4" name="Rectangle 3">
            <a:extLst>
              <a:ext uri="{FF2B5EF4-FFF2-40B4-BE49-F238E27FC236}">
                <a16:creationId xmlns:a16="http://schemas.microsoft.com/office/drawing/2014/main" id="{A9D417F4-0C0E-4CD2-8C66-F209FDEA48F6}"/>
              </a:ext>
            </a:extLst>
          </p:cNvPr>
          <p:cNvSpPr/>
          <p:nvPr/>
        </p:nvSpPr>
        <p:spPr>
          <a:xfrm>
            <a:off x="1187938" y="1203570"/>
            <a:ext cx="9097108" cy="2554930"/>
          </a:xfrm>
          <a:prstGeom prst="rect">
            <a:avLst/>
          </a:prstGeom>
        </p:spPr>
        <p:txBody>
          <a:bodyPr wrap="square">
            <a:spAutoFit/>
          </a:bodyPr>
          <a:lstStyle/>
          <a:p>
            <a:r>
              <a:rPr lang="en-US" sz="2667" dirty="0">
                <a:latin typeface="Calibri" panose="020F0502020204030204" pitchFamily="34" charset="0"/>
              </a:rPr>
              <a:t>3. Which of the following BEST indicates a successful risk management practice?</a:t>
            </a:r>
          </a:p>
          <a:p>
            <a:r>
              <a:rPr lang="en-US" sz="2667" dirty="0">
                <a:latin typeface="Calibri" panose="020F0502020204030204" pitchFamily="34" charset="0"/>
              </a:rPr>
              <a:t>A. Overall risk is quantified</a:t>
            </a:r>
          </a:p>
          <a:p>
            <a:r>
              <a:rPr lang="en-US" sz="2667" dirty="0">
                <a:latin typeface="Calibri" panose="020F0502020204030204" pitchFamily="34" charset="0"/>
              </a:rPr>
              <a:t>B. Inherent risk is eliminated</a:t>
            </a:r>
          </a:p>
          <a:p>
            <a:r>
              <a:rPr lang="en-US" sz="2667" dirty="0">
                <a:latin typeface="Calibri" panose="020F0502020204030204" pitchFamily="34" charset="0"/>
              </a:rPr>
              <a:t>C. Residual risk is minimized</a:t>
            </a:r>
          </a:p>
          <a:p>
            <a:r>
              <a:rPr lang="en-US" sz="2667" dirty="0">
                <a:latin typeface="Calibri" panose="020F0502020204030204" pitchFamily="34" charset="0"/>
              </a:rPr>
              <a:t>D. Control risk is tied to business units</a:t>
            </a:r>
            <a:endParaRPr lang="en-US" sz="2667" dirty="0"/>
          </a:p>
        </p:txBody>
      </p:sp>
    </p:spTree>
    <p:extLst>
      <p:ext uri="{BB962C8B-B14F-4D97-AF65-F5344CB8AC3E}">
        <p14:creationId xmlns:p14="http://schemas.microsoft.com/office/powerpoint/2010/main" val="294581900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3C23A4-4CD5-4A21-981D-D82BA4BC0F3C}"/>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261F5B33-8D22-4B29-9658-31687BF4FC83}"/>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CEF1D6AC-4C0F-4D06-BE56-25CFE2D5A86C}"/>
              </a:ext>
            </a:extLst>
          </p:cNvPr>
          <p:cNvSpPr>
            <a:spLocks noGrp="1"/>
          </p:cNvSpPr>
          <p:nvPr>
            <p:ph type="sldNum" sz="quarter" idx="12"/>
          </p:nvPr>
        </p:nvSpPr>
        <p:spPr/>
        <p:txBody>
          <a:bodyPr/>
          <a:lstStyle/>
          <a:p>
            <a:pPr>
              <a:defRPr/>
            </a:pPr>
            <a:fld id="{9861821A-181D-4317-92E0-2829451E9DB3}" type="slidenum">
              <a:rPr lang="en-US" smtClean="0"/>
              <a:pPr>
                <a:defRPr/>
              </a:pPr>
              <a:t>356</a:t>
            </a:fld>
            <a:endParaRPr lang="en-US" dirty="0"/>
          </a:p>
        </p:txBody>
      </p:sp>
      <p:sp>
        <p:nvSpPr>
          <p:cNvPr id="4" name="Rectangle 3">
            <a:extLst>
              <a:ext uri="{FF2B5EF4-FFF2-40B4-BE49-F238E27FC236}">
                <a16:creationId xmlns:a16="http://schemas.microsoft.com/office/drawing/2014/main" id="{CF5E4A93-13B5-4523-A6F5-62CD6BFB1AE6}"/>
              </a:ext>
            </a:extLst>
          </p:cNvPr>
          <p:cNvSpPr/>
          <p:nvPr/>
        </p:nvSpPr>
        <p:spPr>
          <a:xfrm>
            <a:off x="1078522" y="1735016"/>
            <a:ext cx="9472247" cy="2677656"/>
          </a:xfrm>
          <a:prstGeom prst="rect">
            <a:avLst/>
          </a:prstGeom>
        </p:spPr>
        <p:txBody>
          <a:bodyPr wrap="square">
            <a:spAutoFit/>
          </a:bodyPr>
          <a:lstStyle/>
          <a:p>
            <a:r>
              <a:rPr lang="en-US" sz="2400" dirty="0">
                <a:latin typeface="Calibri" panose="020F0502020204030204" pitchFamily="34" charset="0"/>
              </a:rPr>
              <a:t>4. Which of the following is characteristic of decentralized information security management across a</a:t>
            </a:r>
          </a:p>
          <a:p>
            <a:r>
              <a:rPr lang="en-US" sz="2400" dirty="0">
                <a:latin typeface="Calibri" panose="020F0502020204030204" pitchFamily="34" charset="0"/>
              </a:rPr>
              <a:t>geographically dispersed organization?</a:t>
            </a:r>
          </a:p>
          <a:p>
            <a:r>
              <a:rPr lang="en-US" sz="2400" dirty="0">
                <a:latin typeface="Calibri" panose="020F0502020204030204" pitchFamily="34" charset="0"/>
              </a:rPr>
              <a:t>A. More uniformity in quality of service</a:t>
            </a:r>
          </a:p>
          <a:p>
            <a:r>
              <a:rPr lang="en-US" sz="2400" dirty="0">
                <a:latin typeface="Calibri" panose="020F0502020204030204" pitchFamily="34" charset="0"/>
              </a:rPr>
              <a:t>B. Better adherence to policies</a:t>
            </a:r>
          </a:p>
          <a:p>
            <a:r>
              <a:rPr lang="en-US" sz="2400" dirty="0">
                <a:latin typeface="Calibri" panose="020F0502020204030204" pitchFamily="34" charset="0"/>
              </a:rPr>
              <a:t>C. More aligned to business unit needs</a:t>
            </a:r>
          </a:p>
          <a:p>
            <a:r>
              <a:rPr lang="en-US" sz="2400" dirty="0">
                <a:latin typeface="Calibri" panose="020F0502020204030204" pitchFamily="34" charset="0"/>
              </a:rPr>
              <a:t>D. Less total cost of ownership</a:t>
            </a:r>
            <a:endParaRPr lang="en-US" sz="2400" dirty="0"/>
          </a:p>
        </p:txBody>
      </p:sp>
    </p:spTree>
    <p:extLst>
      <p:ext uri="{BB962C8B-B14F-4D97-AF65-F5344CB8AC3E}">
        <p14:creationId xmlns:p14="http://schemas.microsoft.com/office/powerpoint/2010/main" val="14894318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C5C689-A39F-4970-AD46-58D9880B875D}"/>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20AAA8E4-5658-4B2F-B0F2-C4638AB1FCE5}"/>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09CAC09B-012D-4FD8-BA14-A52684A15AEA}"/>
              </a:ext>
            </a:extLst>
          </p:cNvPr>
          <p:cNvSpPr>
            <a:spLocks noGrp="1"/>
          </p:cNvSpPr>
          <p:nvPr>
            <p:ph type="sldNum" sz="quarter" idx="12"/>
          </p:nvPr>
        </p:nvSpPr>
        <p:spPr/>
        <p:txBody>
          <a:bodyPr/>
          <a:lstStyle/>
          <a:p>
            <a:pPr>
              <a:defRPr/>
            </a:pPr>
            <a:fld id="{9861821A-181D-4317-92E0-2829451E9DB3}" type="slidenum">
              <a:rPr lang="en-US" smtClean="0"/>
              <a:pPr>
                <a:defRPr/>
              </a:pPr>
              <a:t>357</a:t>
            </a:fld>
            <a:endParaRPr lang="en-US" dirty="0"/>
          </a:p>
        </p:txBody>
      </p:sp>
      <p:sp>
        <p:nvSpPr>
          <p:cNvPr id="4" name="Rectangle 3">
            <a:extLst>
              <a:ext uri="{FF2B5EF4-FFF2-40B4-BE49-F238E27FC236}">
                <a16:creationId xmlns:a16="http://schemas.microsoft.com/office/drawing/2014/main" id="{E2979794-7783-4DEE-BE1F-3C26BED4B16E}"/>
              </a:ext>
            </a:extLst>
          </p:cNvPr>
          <p:cNvSpPr/>
          <p:nvPr/>
        </p:nvSpPr>
        <p:spPr>
          <a:xfrm>
            <a:off x="750277" y="1516184"/>
            <a:ext cx="8393723" cy="2677656"/>
          </a:xfrm>
          <a:prstGeom prst="rect">
            <a:avLst/>
          </a:prstGeom>
        </p:spPr>
        <p:txBody>
          <a:bodyPr wrap="square">
            <a:spAutoFit/>
          </a:bodyPr>
          <a:lstStyle/>
          <a:p>
            <a:r>
              <a:rPr lang="en-US" sz="2400" dirty="0">
                <a:latin typeface="Calibri" panose="020F0502020204030204" pitchFamily="34" charset="0"/>
              </a:rPr>
              <a:t>5. The BEST reason for an organization to have two discrete firewalls connected directly to the Internet</a:t>
            </a:r>
          </a:p>
          <a:p>
            <a:r>
              <a:rPr lang="en-US" sz="2400" dirty="0">
                <a:latin typeface="Calibri" panose="020F0502020204030204" pitchFamily="34" charset="0"/>
              </a:rPr>
              <a:t>and to the same DMZ would be to:</a:t>
            </a:r>
          </a:p>
          <a:p>
            <a:r>
              <a:rPr lang="en-US" sz="2400" dirty="0">
                <a:latin typeface="Calibri" panose="020F0502020204030204" pitchFamily="34" charset="0"/>
              </a:rPr>
              <a:t>A. provide defense in-depth.</a:t>
            </a:r>
          </a:p>
          <a:p>
            <a:r>
              <a:rPr lang="en-US" sz="2400" dirty="0">
                <a:latin typeface="Calibri" panose="020F0502020204030204" pitchFamily="34" charset="0"/>
              </a:rPr>
              <a:t>B. separate test and production.</a:t>
            </a:r>
          </a:p>
          <a:p>
            <a:r>
              <a:rPr lang="en-US" sz="2400" dirty="0">
                <a:latin typeface="Calibri" panose="020F0502020204030204" pitchFamily="34" charset="0"/>
              </a:rPr>
              <a:t>C. permit traffic load balancing.</a:t>
            </a:r>
          </a:p>
          <a:p>
            <a:r>
              <a:rPr lang="en-US" sz="2400" dirty="0">
                <a:latin typeface="Calibri" panose="020F0502020204030204" pitchFamily="34" charset="0"/>
              </a:rPr>
              <a:t>D. prevent a denial-of-service attack.</a:t>
            </a:r>
            <a:endParaRPr lang="en-US" sz="2400" dirty="0"/>
          </a:p>
        </p:txBody>
      </p:sp>
    </p:spTree>
    <p:extLst>
      <p:ext uri="{BB962C8B-B14F-4D97-AF65-F5344CB8AC3E}">
        <p14:creationId xmlns:p14="http://schemas.microsoft.com/office/powerpoint/2010/main" val="46978053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47A4A-A703-4D57-BD77-D2BA63539F10}"/>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454F43A5-9D86-4FE6-B497-62F5BC7DFF20}"/>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4EC3A0B0-1FB6-4870-B51F-3CF896308F27}"/>
              </a:ext>
            </a:extLst>
          </p:cNvPr>
          <p:cNvSpPr>
            <a:spLocks noGrp="1"/>
          </p:cNvSpPr>
          <p:nvPr>
            <p:ph type="sldNum" sz="quarter" idx="12"/>
          </p:nvPr>
        </p:nvSpPr>
        <p:spPr/>
        <p:txBody>
          <a:bodyPr/>
          <a:lstStyle/>
          <a:p>
            <a:pPr>
              <a:defRPr/>
            </a:pPr>
            <a:fld id="{9861821A-181D-4317-92E0-2829451E9DB3}" type="slidenum">
              <a:rPr lang="en-US" smtClean="0"/>
              <a:pPr>
                <a:defRPr/>
              </a:pPr>
              <a:t>358</a:t>
            </a:fld>
            <a:endParaRPr lang="en-US" dirty="0"/>
          </a:p>
        </p:txBody>
      </p:sp>
      <p:sp>
        <p:nvSpPr>
          <p:cNvPr id="4" name="Rectangle 3">
            <a:extLst>
              <a:ext uri="{FF2B5EF4-FFF2-40B4-BE49-F238E27FC236}">
                <a16:creationId xmlns:a16="http://schemas.microsoft.com/office/drawing/2014/main" id="{AB7A0DD8-81D6-4893-87A8-0CDF065630BA}"/>
              </a:ext>
            </a:extLst>
          </p:cNvPr>
          <p:cNvSpPr/>
          <p:nvPr/>
        </p:nvSpPr>
        <p:spPr>
          <a:xfrm>
            <a:off x="812800" y="2094525"/>
            <a:ext cx="8331200" cy="2903424"/>
          </a:xfrm>
          <a:prstGeom prst="rect">
            <a:avLst/>
          </a:prstGeom>
        </p:spPr>
        <p:txBody>
          <a:bodyPr wrap="square">
            <a:spAutoFit/>
          </a:bodyPr>
          <a:lstStyle/>
          <a:p>
            <a:r>
              <a:rPr lang="en-US" sz="2400" dirty="0">
                <a:latin typeface="Calibri" panose="020F0502020204030204" pitchFamily="34" charset="0"/>
              </a:rPr>
              <a:t>6. What is the BEST way to ensure that a corporate network is adequately secured against external</a:t>
            </a:r>
          </a:p>
          <a:p>
            <a:r>
              <a:rPr lang="en-US" sz="2400" dirty="0">
                <a:latin typeface="Calibri" panose="020F0502020204030204" pitchFamily="34" charset="0"/>
              </a:rPr>
              <a:t>attack?</a:t>
            </a:r>
          </a:p>
          <a:p>
            <a:r>
              <a:rPr lang="en-US" sz="2400" dirty="0">
                <a:latin typeface="Calibri" panose="020F0502020204030204" pitchFamily="34" charset="0"/>
              </a:rPr>
              <a:t>A. Utilize an intrusion detection system.</a:t>
            </a:r>
          </a:p>
          <a:p>
            <a:r>
              <a:rPr lang="en-US" sz="2400" dirty="0">
                <a:latin typeface="Calibri" panose="020F0502020204030204" pitchFamily="34" charset="0"/>
              </a:rPr>
              <a:t>B. Establish minimum security baselines.</a:t>
            </a:r>
          </a:p>
          <a:p>
            <a:r>
              <a:rPr lang="en-US" sz="2400" dirty="0">
                <a:latin typeface="Calibri" panose="020F0502020204030204" pitchFamily="34" charset="0"/>
              </a:rPr>
              <a:t>C. Implement vendor recommended settings.</a:t>
            </a:r>
          </a:p>
          <a:p>
            <a:r>
              <a:rPr lang="en-US" sz="2400" dirty="0">
                <a:latin typeface="Calibri" panose="020F0502020204030204" pitchFamily="34" charset="0"/>
              </a:rPr>
              <a:t>D. Perform periodic penetration testing.</a:t>
            </a:r>
          </a:p>
          <a:p>
            <a:r>
              <a:rPr lang="en-US" sz="1467" dirty="0">
                <a:latin typeface="Arial" panose="020B0604020202020204" pitchFamily="34" charset="0"/>
              </a:rPr>
              <a:t>412</a:t>
            </a:r>
            <a:endParaRPr lang="en-US" sz="2400" dirty="0"/>
          </a:p>
        </p:txBody>
      </p:sp>
    </p:spTree>
    <p:extLst>
      <p:ext uri="{BB962C8B-B14F-4D97-AF65-F5344CB8AC3E}">
        <p14:creationId xmlns:p14="http://schemas.microsoft.com/office/powerpoint/2010/main" val="27248238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E584C1-2B8B-4CA7-80A6-48451AD83825}"/>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76EF04F6-2DC6-468E-BFE2-C2E306E5D2D4}"/>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729AB533-A6BB-4AAB-B4B8-CC51EFC10777}"/>
              </a:ext>
            </a:extLst>
          </p:cNvPr>
          <p:cNvSpPr>
            <a:spLocks noGrp="1"/>
          </p:cNvSpPr>
          <p:nvPr>
            <p:ph type="sldNum" sz="quarter" idx="12"/>
          </p:nvPr>
        </p:nvSpPr>
        <p:spPr/>
        <p:txBody>
          <a:bodyPr/>
          <a:lstStyle/>
          <a:p>
            <a:pPr>
              <a:defRPr/>
            </a:pPr>
            <a:fld id="{9861821A-181D-4317-92E0-2829451E9DB3}" type="slidenum">
              <a:rPr lang="en-US" smtClean="0"/>
              <a:pPr>
                <a:defRPr/>
              </a:pPr>
              <a:t>359</a:t>
            </a:fld>
            <a:endParaRPr lang="en-US" dirty="0"/>
          </a:p>
        </p:txBody>
      </p:sp>
      <p:sp>
        <p:nvSpPr>
          <p:cNvPr id="4" name="Rectangle 3">
            <a:extLst>
              <a:ext uri="{FF2B5EF4-FFF2-40B4-BE49-F238E27FC236}">
                <a16:creationId xmlns:a16="http://schemas.microsoft.com/office/drawing/2014/main" id="{3AD1D8F3-72A6-4056-97E2-CCED4C5D7DB5}"/>
              </a:ext>
            </a:extLst>
          </p:cNvPr>
          <p:cNvSpPr/>
          <p:nvPr/>
        </p:nvSpPr>
        <p:spPr>
          <a:xfrm>
            <a:off x="890953" y="2125785"/>
            <a:ext cx="9456616" cy="2965364"/>
          </a:xfrm>
          <a:prstGeom prst="rect">
            <a:avLst/>
          </a:prstGeom>
        </p:spPr>
        <p:txBody>
          <a:bodyPr wrap="square">
            <a:spAutoFit/>
          </a:bodyPr>
          <a:lstStyle/>
          <a:p>
            <a:r>
              <a:rPr lang="en-US" sz="2667" dirty="0">
                <a:latin typeface="Calibri" panose="020F0502020204030204" pitchFamily="34" charset="0"/>
              </a:rPr>
              <a:t>17. Which of the following is the MOST effective in preventing attacks that exploit weaknesses in</a:t>
            </a:r>
          </a:p>
          <a:p>
            <a:r>
              <a:rPr lang="en-US" sz="2667" dirty="0">
                <a:latin typeface="Calibri" panose="020F0502020204030204" pitchFamily="34" charset="0"/>
              </a:rPr>
              <a:t>operating systems?</a:t>
            </a:r>
          </a:p>
          <a:p>
            <a:r>
              <a:rPr lang="en-US" sz="2667" dirty="0">
                <a:latin typeface="Calibri" panose="020F0502020204030204" pitchFamily="34" charset="0"/>
              </a:rPr>
              <a:t>A. Patch management</a:t>
            </a:r>
          </a:p>
          <a:p>
            <a:r>
              <a:rPr lang="en-US" sz="2667" dirty="0">
                <a:latin typeface="Calibri" panose="020F0502020204030204" pitchFamily="34" charset="0"/>
              </a:rPr>
              <a:t>B. Change management</a:t>
            </a:r>
          </a:p>
          <a:p>
            <a:r>
              <a:rPr lang="en-US" sz="2667" dirty="0">
                <a:latin typeface="Calibri" panose="020F0502020204030204" pitchFamily="34" charset="0"/>
              </a:rPr>
              <a:t>C. Security baselines</a:t>
            </a:r>
          </a:p>
          <a:p>
            <a:r>
              <a:rPr lang="en-US" sz="2667" dirty="0">
                <a:latin typeface="Calibri" panose="020F0502020204030204" pitchFamily="34" charset="0"/>
              </a:rPr>
              <a:t>D. Acquisition management</a:t>
            </a:r>
            <a:endParaRPr lang="en-US" sz="2667" dirty="0"/>
          </a:p>
        </p:txBody>
      </p:sp>
    </p:spTree>
    <p:extLst>
      <p:ext uri="{BB962C8B-B14F-4D97-AF65-F5344CB8AC3E}">
        <p14:creationId xmlns:p14="http://schemas.microsoft.com/office/powerpoint/2010/main" val="2694482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prstGeom prst="rect">
            <a:avLst/>
          </a:prstGeom>
        </p:spPr>
        <p:txBody>
          <a:bodyPr spcFirstLastPara="1" vert="horz" lIns="91440" tIns="45720" rIns="91440" bIns="45720" rtlCol="0" anchor="b" anchorCtr="0">
            <a:normAutofit/>
          </a:bodyPr>
          <a:lstStyle/>
          <a:p>
            <a:pPr algn="l">
              <a:spcBef>
                <a:spcPct val="0"/>
              </a:spcBef>
            </a:pPr>
            <a:r>
              <a:rPr lang="en-US" sz="5100" kern="1200" dirty="0">
                <a:solidFill>
                  <a:schemeClr val="tx1">
                    <a:lumMod val="85000"/>
                    <a:lumOff val="15000"/>
                  </a:schemeClr>
                </a:solidFill>
                <a:latin typeface="+mj-lt"/>
                <a:ea typeface="+mj-ea"/>
                <a:cs typeface="+mj-cs"/>
              </a:rPr>
              <a:t>The Information Security Strategy and Road Map</a:t>
            </a:r>
          </a:p>
        </p:txBody>
      </p:sp>
      <p:sp>
        <p:nvSpPr>
          <p:cNvPr id="3" name="Text Placeholder 2">
            <a:extLst>
              <a:ext uri="{FF2B5EF4-FFF2-40B4-BE49-F238E27FC236}">
                <a16:creationId xmlns:a16="http://schemas.microsoft.com/office/drawing/2014/main" id="{46B2AA39-D34A-4605-A7C0-C7EDAAC5D752}"/>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8D6FACDB-902E-41BC-9416-ABD72D6F1A5C}"/>
              </a:ext>
            </a:extLst>
          </p:cNvPr>
          <p:cNvSpPr>
            <a:spLocks noGrp="1"/>
          </p:cNvSpPr>
          <p:nvPr>
            <p:ph type="sldNum" sz="quarter" idx="12"/>
          </p:nvPr>
        </p:nvSpPr>
        <p:spPr>
          <a:prstGeom prst="ellipse">
            <a:avLst/>
          </a:prstGeom>
          <a:solidFill>
            <a:srgbClr val="3F3F3F"/>
          </a:solidFill>
        </p:spPr>
        <p:txBody>
          <a:bodyPr vert="horz" lIns="91440" tIns="45720" rIns="91440" bIns="45720" rtlCol="0" anchor="ctr">
            <a:normAutofit/>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36</a:t>
            </a:fld>
            <a:endParaRPr lang="en-US" sz="600">
              <a:solidFill>
                <a:srgbClr val="FFFFFF"/>
              </a:solidFill>
            </a:endParaRPr>
          </a:p>
        </p:txBody>
      </p:sp>
    </p:spTree>
    <p:extLst>
      <p:ext uri="{BB962C8B-B14F-4D97-AF65-F5344CB8AC3E}">
        <p14:creationId xmlns:p14="http://schemas.microsoft.com/office/powerpoint/2010/main" val="287092623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75F91-F94E-42BA-A224-48B638A60655}"/>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24B65178-CC9D-46E7-88D9-17BDBBE88F72}"/>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520BDF35-B26A-4E0F-9BDE-5618B2C38A60}"/>
              </a:ext>
            </a:extLst>
          </p:cNvPr>
          <p:cNvSpPr>
            <a:spLocks noGrp="1"/>
          </p:cNvSpPr>
          <p:nvPr>
            <p:ph type="sldNum" sz="quarter" idx="12"/>
          </p:nvPr>
        </p:nvSpPr>
        <p:spPr/>
        <p:txBody>
          <a:bodyPr/>
          <a:lstStyle/>
          <a:p>
            <a:pPr>
              <a:defRPr/>
            </a:pPr>
            <a:fld id="{9861821A-181D-4317-92E0-2829451E9DB3}" type="slidenum">
              <a:rPr lang="en-US" smtClean="0"/>
              <a:pPr>
                <a:defRPr/>
              </a:pPr>
              <a:t>360</a:t>
            </a:fld>
            <a:endParaRPr lang="en-US" dirty="0"/>
          </a:p>
        </p:txBody>
      </p:sp>
      <p:sp>
        <p:nvSpPr>
          <p:cNvPr id="4" name="Rectangle 3">
            <a:extLst>
              <a:ext uri="{FF2B5EF4-FFF2-40B4-BE49-F238E27FC236}">
                <a16:creationId xmlns:a16="http://schemas.microsoft.com/office/drawing/2014/main" id="{E925CE6F-CB59-4A31-9FA3-9F60F468C578}"/>
              </a:ext>
            </a:extLst>
          </p:cNvPr>
          <p:cNvSpPr/>
          <p:nvPr/>
        </p:nvSpPr>
        <p:spPr>
          <a:xfrm>
            <a:off x="1172308" y="1344249"/>
            <a:ext cx="9409723" cy="4607095"/>
          </a:xfrm>
          <a:prstGeom prst="rect">
            <a:avLst/>
          </a:prstGeom>
        </p:spPr>
        <p:txBody>
          <a:bodyPr wrap="square">
            <a:spAutoFit/>
          </a:bodyPr>
          <a:lstStyle/>
          <a:p>
            <a:r>
              <a:rPr lang="en-US" sz="2667" dirty="0">
                <a:latin typeface="Calibri" panose="020F0502020204030204" pitchFamily="34" charset="0"/>
              </a:rPr>
              <a:t>7. Which of the following is MOST indicative of the failure of information security governance within an</a:t>
            </a:r>
          </a:p>
          <a:p>
            <a:r>
              <a:rPr lang="en-US" sz="2667" dirty="0">
                <a:latin typeface="Calibri" panose="020F0502020204030204" pitchFamily="34" charset="0"/>
              </a:rPr>
              <a:t>organization?</a:t>
            </a:r>
          </a:p>
          <a:p>
            <a:r>
              <a:rPr lang="en-US" sz="2667" dirty="0">
                <a:latin typeface="Calibri" panose="020F0502020204030204" pitchFamily="34" charset="0"/>
              </a:rPr>
              <a:t>A. The information security department has had difficulty filling vacancies.</a:t>
            </a:r>
          </a:p>
          <a:p>
            <a:r>
              <a:rPr lang="en-US" sz="2667" dirty="0">
                <a:latin typeface="Calibri" panose="020F0502020204030204" pitchFamily="34" charset="0"/>
              </a:rPr>
              <a:t>B. The chief information officer (CIO) approves changes to the security policy.</a:t>
            </a:r>
          </a:p>
          <a:p>
            <a:r>
              <a:rPr lang="en-US" sz="2667" dirty="0">
                <a:latin typeface="Calibri" panose="020F0502020204030204" pitchFamily="34" charset="0"/>
              </a:rPr>
              <a:t>C. The information security oversight committee only meets quarterly.</a:t>
            </a:r>
          </a:p>
          <a:p>
            <a:r>
              <a:rPr lang="en-US" sz="2667" dirty="0">
                <a:latin typeface="Calibri" panose="020F0502020204030204" pitchFamily="34" charset="0"/>
              </a:rPr>
              <a:t>D. The data center manager has final sign-off on all security projects.</a:t>
            </a:r>
            <a:endParaRPr lang="en-US" sz="2667" dirty="0"/>
          </a:p>
        </p:txBody>
      </p:sp>
    </p:spTree>
    <p:extLst>
      <p:ext uri="{BB962C8B-B14F-4D97-AF65-F5344CB8AC3E}">
        <p14:creationId xmlns:p14="http://schemas.microsoft.com/office/powerpoint/2010/main" val="15623688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5BEEB2-74BD-4E4B-A45E-F09E7BDDF46F}"/>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B6D75527-4334-459A-892B-FC67E69EA534}"/>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299D9EB9-B000-489C-A906-825B422B1142}"/>
              </a:ext>
            </a:extLst>
          </p:cNvPr>
          <p:cNvSpPr>
            <a:spLocks noGrp="1"/>
          </p:cNvSpPr>
          <p:nvPr>
            <p:ph type="sldNum" sz="quarter" idx="12"/>
          </p:nvPr>
        </p:nvSpPr>
        <p:spPr/>
        <p:txBody>
          <a:bodyPr/>
          <a:lstStyle/>
          <a:p>
            <a:pPr>
              <a:defRPr/>
            </a:pPr>
            <a:fld id="{9861821A-181D-4317-92E0-2829451E9DB3}" type="slidenum">
              <a:rPr lang="en-US" smtClean="0"/>
              <a:pPr>
                <a:defRPr/>
              </a:pPr>
              <a:t>361</a:t>
            </a:fld>
            <a:endParaRPr lang="en-US" dirty="0"/>
          </a:p>
        </p:txBody>
      </p:sp>
      <p:sp>
        <p:nvSpPr>
          <p:cNvPr id="4" name="Rectangle 3">
            <a:extLst>
              <a:ext uri="{FF2B5EF4-FFF2-40B4-BE49-F238E27FC236}">
                <a16:creationId xmlns:a16="http://schemas.microsoft.com/office/drawing/2014/main" id="{94F9D212-0502-411E-9351-DD42C7B0FC36}"/>
              </a:ext>
            </a:extLst>
          </p:cNvPr>
          <p:cNvSpPr/>
          <p:nvPr/>
        </p:nvSpPr>
        <p:spPr>
          <a:xfrm>
            <a:off x="1156678" y="1752442"/>
            <a:ext cx="7909169" cy="2965364"/>
          </a:xfrm>
          <a:prstGeom prst="rect">
            <a:avLst/>
          </a:prstGeom>
        </p:spPr>
        <p:txBody>
          <a:bodyPr wrap="square">
            <a:spAutoFit/>
          </a:bodyPr>
          <a:lstStyle/>
          <a:p>
            <a:r>
              <a:rPr lang="en-US" sz="2667" dirty="0">
                <a:latin typeface="Calibri" panose="020F0502020204030204" pitchFamily="34" charset="0"/>
              </a:rPr>
              <a:t>8. Which of the following is the MOST effective solution for preventing internal users from modifying</a:t>
            </a:r>
          </a:p>
          <a:p>
            <a:r>
              <a:rPr lang="en-US" sz="2667" dirty="0">
                <a:latin typeface="Calibri" panose="020F0502020204030204" pitchFamily="34" charset="0"/>
              </a:rPr>
              <a:t>sensitive and classified information?</a:t>
            </a:r>
          </a:p>
          <a:p>
            <a:r>
              <a:rPr lang="en-US" sz="2667" dirty="0">
                <a:latin typeface="Calibri" panose="020F0502020204030204" pitchFamily="34" charset="0"/>
              </a:rPr>
              <a:t>A. Baseline security standards</a:t>
            </a:r>
          </a:p>
          <a:p>
            <a:r>
              <a:rPr lang="en-US" sz="2667" dirty="0">
                <a:latin typeface="Calibri" panose="020F0502020204030204" pitchFamily="34" charset="0"/>
              </a:rPr>
              <a:t>B. System access logs</a:t>
            </a:r>
          </a:p>
          <a:p>
            <a:r>
              <a:rPr lang="en-US" sz="2667" dirty="0">
                <a:latin typeface="Calibri" panose="020F0502020204030204" pitchFamily="34" charset="0"/>
              </a:rPr>
              <a:t>C. Role-based access controls</a:t>
            </a:r>
          </a:p>
          <a:p>
            <a:r>
              <a:rPr lang="en-US" sz="2667" dirty="0">
                <a:latin typeface="Calibri" panose="020F0502020204030204" pitchFamily="34" charset="0"/>
              </a:rPr>
              <a:t>D. Intrusion detection system</a:t>
            </a:r>
            <a:endParaRPr lang="en-US" sz="2667" dirty="0"/>
          </a:p>
        </p:txBody>
      </p:sp>
    </p:spTree>
    <p:extLst>
      <p:ext uri="{BB962C8B-B14F-4D97-AF65-F5344CB8AC3E}">
        <p14:creationId xmlns:p14="http://schemas.microsoft.com/office/powerpoint/2010/main" val="36624202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55"/>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b="1" dirty="0">
                <a:latin typeface="Arial" panose="020B0604020202020204" pitchFamily="34" charset="0"/>
                <a:ea typeface="Assistant ExtraBold"/>
              </a:rPr>
              <a:t>What is a Security Strategy?</a:t>
            </a:r>
            <a:endParaRPr b="1" dirty="0">
              <a:latin typeface="Arial" panose="020B0604020202020204" pitchFamily="34" charset="0"/>
              <a:ea typeface="Assistant ExtraBold"/>
            </a:endParaRPr>
          </a:p>
        </p:txBody>
      </p:sp>
      <p:sp>
        <p:nvSpPr>
          <p:cNvPr id="595" name="Google Shape;595;p55"/>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10645" marR="22413" indent="0">
              <a:spcBef>
                <a:spcPts val="75"/>
              </a:spcBef>
              <a:buNone/>
            </a:pPr>
            <a:r>
              <a:rPr lang="en-US" dirty="0"/>
              <a:t>“An information security and risk management (ISRM) strategy provides an organization with a road map for information and information infrastructure protection with goals and objectives that ensure capabilities provided are aligned to business goals and the organization’s risk profile.”</a:t>
            </a:r>
            <a:endParaRPr dirty="0"/>
          </a:p>
          <a:p>
            <a:pPr marL="391637" marR="22413" indent="-296326">
              <a:spcBef>
                <a:spcPts val="75"/>
              </a:spcBef>
              <a:buNone/>
            </a:pPr>
            <a:endParaRPr lang="en-US" dirty="0"/>
          </a:p>
          <a:p>
            <a:pPr marL="391637" marR="22413" indent="-296326">
              <a:spcBef>
                <a:spcPts val="75"/>
              </a:spcBef>
              <a:buNone/>
            </a:pPr>
            <a:r>
              <a:rPr lang="en-US" dirty="0"/>
              <a:t>					--The ISACA Journal 2010</a:t>
            </a:r>
            <a:endParaRPr dirty="0"/>
          </a:p>
          <a:p>
            <a:pPr marL="391637" marR="22413" indent="-296326">
              <a:spcBef>
                <a:spcPts val="75"/>
              </a:spcBef>
              <a:buNone/>
            </a:pPr>
            <a:endParaRPr dirty="0"/>
          </a:p>
        </p:txBody>
      </p:sp>
      <p:sp>
        <p:nvSpPr>
          <p:cNvPr id="2" name="Slide Number Placeholder 1">
            <a:extLst>
              <a:ext uri="{FF2B5EF4-FFF2-40B4-BE49-F238E27FC236}">
                <a16:creationId xmlns:a16="http://schemas.microsoft.com/office/drawing/2014/main" id="{CF9042D9-12DB-4746-8FBB-A93C4C25778A}"/>
              </a:ext>
            </a:extLst>
          </p:cNvPr>
          <p:cNvSpPr>
            <a:spLocks noGrp="1"/>
          </p:cNvSpPr>
          <p:nvPr>
            <p:ph type="sldNum" sz="quarter" idx="12"/>
          </p:nvPr>
        </p:nvSpPr>
        <p:spPr/>
        <p:txBody>
          <a:bodyPr/>
          <a:lstStyle/>
          <a:p>
            <a:fld id="{00000000-1234-1234-1234-123412341234}" type="slidenum">
              <a:rPr lang="en-US" smtClean="0"/>
              <a:pPr/>
              <a:t>37</a:t>
            </a:fld>
            <a:endParaRPr lang="en-US"/>
          </a:p>
        </p:txBody>
      </p:sp>
    </p:spTree>
    <p:extLst>
      <p:ext uri="{BB962C8B-B14F-4D97-AF65-F5344CB8AC3E}">
        <p14:creationId xmlns:p14="http://schemas.microsoft.com/office/powerpoint/2010/main" val="1924453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72"/>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latin typeface="Arial" panose="020B0604020202020204" pitchFamily="34" charset="0"/>
                <a:ea typeface="Assistant ExtraBold"/>
              </a:rPr>
              <a:t>The Desired State of Security</a:t>
            </a:r>
            <a:endParaRPr dirty="0">
              <a:latin typeface="Arial" panose="020B0604020202020204" pitchFamily="34" charset="0"/>
              <a:ea typeface="Assistant ExtraBold"/>
            </a:endParaRPr>
          </a:p>
        </p:txBody>
      </p:sp>
      <p:sp>
        <p:nvSpPr>
          <p:cNvPr id="696" name="Google Shape;696;p72"/>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10645" marR="22413" indent="0">
              <a:spcBef>
                <a:spcPts val="75"/>
              </a:spcBef>
              <a:buNone/>
            </a:pPr>
            <a:r>
              <a:rPr lang="en-US" dirty="0"/>
              <a:t>The desired state of security should be defined in terms of</a:t>
            </a:r>
            <a:endParaRPr dirty="0"/>
          </a:p>
          <a:p>
            <a:pPr marL="391637" marR="22413" indent="-380990">
              <a:spcBef>
                <a:spcPts val="75"/>
              </a:spcBef>
            </a:pPr>
            <a:r>
              <a:rPr lang="en-US" dirty="0"/>
              <a:t>It should be clear to all stakeholders what the intended  security state is</a:t>
            </a:r>
            <a:endParaRPr dirty="0"/>
          </a:p>
          <a:p>
            <a:pPr marL="391637" marR="22413" indent="-380990">
              <a:spcBef>
                <a:spcPts val="75"/>
              </a:spcBef>
            </a:pPr>
            <a:r>
              <a:rPr lang="en-US" dirty="0"/>
              <a:t>The desired state according to COBIT</a:t>
            </a:r>
            <a:endParaRPr dirty="0"/>
          </a:p>
          <a:p>
            <a:pPr marL="1001222" marR="22413" lvl="1" indent="-380990">
              <a:spcBef>
                <a:spcPts val="75"/>
              </a:spcBef>
            </a:pPr>
            <a:r>
              <a:rPr lang="en-US" dirty="0"/>
              <a:t>“Protecting the interests of those relying on information, and the  processes, systems and communications that handle, store and  deliver the information, from harm resulting from failures of  availability, confidentiality and integrity”</a:t>
            </a:r>
            <a:endParaRPr dirty="0"/>
          </a:p>
          <a:p>
            <a:pPr marL="391637" marR="22413" indent="-380990">
              <a:spcBef>
                <a:spcPts val="75"/>
              </a:spcBef>
            </a:pPr>
            <a:r>
              <a:rPr lang="en-US" dirty="0"/>
              <a:t>Focuses on IT-related processes from IT governance,  management and control perspectives</a:t>
            </a:r>
            <a:endParaRPr dirty="0"/>
          </a:p>
          <a:p>
            <a:pPr marL="391637" marR="22413" indent="-296326">
              <a:spcBef>
                <a:spcPts val="75"/>
              </a:spcBef>
              <a:buNone/>
            </a:pPr>
            <a:endParaRPr dirty="0"/>
          </a:p>
        </p:txBody>
      </p:sp>
      <p:sp>
        <p:nvSpPr>
          <p:cNvPr id="2" name="Slide Number Placeholder 1">
            <a:extLst>
              <a:ext uri="{FF2B5EF4-FFF2-40B4-BE49-F238E27FC236}">
                <a16:creationId xmlns:a16="http://schemas.microsoft.com/office/drawing/2014/main" id="{C1A96782-6925-45D2-884E-D1119779AAED}"/>
              </a:ext>
            </a:extLst>
          </p:cNvPr>
          <p:cNvSpPr>
            <a:spLocks noGrp="1"/>
          </p:cNvSpPr>
          <p:nvPr>
            <p:ph type="sldNum" sz="quarter" idx="12"/>
          </p:nvPr>
        </p:nvSpPr>
        <p:spPr/>
        <p:txBody>
          <a:bodyPr/>
          <a:lstStyle/>
          <a:p>
            <a:fld id="{00000000-1234-1234-1234-123412341234}" type="slidenum">
              <a:rPr lang="en-US" smtClean="0"/>
              <a:pPr/>
              <a:t>38</a:t>
            </a:fld>
            <a:endParaRPr lang="en-US"/>
          </a:p>
        </p:txBody>
      </p:sp>
    </p:spTree>
    <p:extLst>
      <p:ext uri="{BB962C8B-B14F-4D97-AF65-F5344CB8AC3E}">
        <p14:creationId xmlns:p14="http://schemas.microsoft.com/office/powerpoint/2010/main" val="602913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8"/>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latin typeface="Arial" panose="020B0604020202020204" pitchFamily="34" charset="0"/>
                <a:ea typeface="Assistant ExtraBold"/>
              </a:rPr>
              <a:t>Information Security Strategy Objectives </a:t>
            </a:r>
            <a:endParaRPr dirty="0">
              <a:latin typeface="Arial" panose="020B0604020202020204" pitchFamily="34" charset="0"/>
              <a:ea typeface="Assistant ExtraBold"/>
            </a:endParaRPr>
          </a:p>
        </p:txBody>
      </p:sp>
      <p:sp>
        <p:nvSpPr>
          <p:cNvPr id="613" name="Google Shape;613;p58"/>
          <p:cNvSpPr txBox="1">
            <a:spLocks noGrp="1"/>
          </p:cNvSpPr>
          <p:nvPr>
            <p:ph idx="1"/>
          </p:nvPr>
        </p:nvSpPr>
        <p:spPr>
          <a:xfrm>
            <a:off x="724735" y="1918244"/>
            <a:ext cx="9854272" cy="4351338"/>
          </a:xfrm>
          <a:prstGeom prst="rect">
            <a:avLst/>
          </a:prstGeom>
          <a:noFill/>
          <a:ln>
            <a:noFill/>
          </a:ln>
        </p:spPr>
        <p:txBody>
          <a:bodyPr spcFirstLastPara="1" vert="horz" wrap="square" lIns="121900" tIns="121900" rIns="121900" bIns="121900" rtlCol="0" anchor="t" anchorCtr="0">
            <a:noAutofit/>
          </a:bodyPr>
          <a:lstStyle/>
          <a:p>
            <a:pPr marL="391637" marR="22413" indent="-380990">
              <a:spcBef>
                <a:spcPts val="75"/>
              </a:spcBef>
            </a:pPr>
            <a:r>
              <a:rPr lang="en-US" dirty="0"/>
              <a:t>The Information Security Strategy forms the basis for the  plan(s) of action required to achieve security objectives</a:t>
            </a:r>
            <a:endParaRPr dirty="0"/>
          </a:p>
          <a:p>
            <a:pPr marL="391637" marR="22413" indent="-380990">
              <a:spcBef>
                <a:spcPts val="75"/>
              </a:spcBef>
            </a:pPr>
            <a:r>
              <a:rPr lang="en-US" dirty="0"/>
              <a:t>The long-term objectives describe the “desired state”</a:t>
            </a:r>
            <a:endParaRPr dirty="0"/>
          </a:p>
          <a:p>
            <a:pPr marL="391637" marR="22413" indent="-380990">
              <a:spcBef>
                <a:spcPts val="75"/>
              </a:spcBef>
            </a:pPr>
            <a:r>
              <a:rPr lang="en-US" dirty="0"/>
              <a:t>Should describe a well-articulated vision of the desired  outcomes for a security program</a:t>
            </a:r>
            <a:endParaRPr dirty="0"/>
          </a:p>
          <a:p>
            <a:pPr marL="391637" marR="22413" indent="-380990">
              <a:spcBef>
                <a:spcPts val="75"/>
              </a:spcBef>
            </a:pPr>
            <a:r>
              <a:rPr lang="en-US" dirty="0"/>
              <a:t>Information Security Strategy objectives should be stated in  terms of specific goals directly aimed at supporting  business activities</a:t>
            </a:r>
            <a:endParaRPr dirty="0"/>
          </a:p>
          <a:p>
            <a:pPr marL="391637" marR="22413" indent="-380990">
              <a:spcBef>
                <a:spcPts val="75"/>
              </a:spcBef>
            </a:pPr>
            <a:r>
              <a:rPr lang="en-US" dirty="0"/>
              <a:t>Security Strategy must</a:t>
            </a:r>
            <a:endParaRPr dirty="0"/>
          </a:p>
          <a:p>
            <a:pPr marL="1001222" marR="22413" lvl="1" indent="-380990">
              <a:spcBef>
                <a:spcPts val="75"/>
              </a:spcBef>
            </a:pPr>
            <a:r>
              <a:rPr lang="en-US" dirty="0"/>
              <a:t>Be defined</a:t>
            </a:r>
            <a:endParaRPr dirty="0"/>
          </a:p>
          <a:p>
            <a:pPr marL="1001222" marR="22413" lvl="1" indent="-380990">
              <a:spcBef>
                <a:spcPts val="75"/>
              </a:spcBef>
            </a:pPr>
            <a:r>
              <a:rPr lang="en-US" dirty="0"/>
              <a:t>Be measurable</a:t>
            </a:r>
            <a:endParaRPr dirty="0"/>
          </a:p>
          <a:p>
            <a:pPr marL="1001222" marR="22413" lvl="1" indent="-380990">
              <a:spcBef>
                <a:spcPts val="75"/>
              </a:spcBef>
            </a:pPr>
            <a:r>
              <a:rPr lang="en-US" dirty="0"/>
              <a:t>Provide guidance</a:t>
            </a:r>
            <a:endParaRPr dirty="0"/>
          </a:p>
          <a:p>
            <a:pPr marL="1001222" marR="22413" lvl="1" indent="-296326">
              <a:spcBef>
                <a:spcPts val="75"/>
              </a:spcBef>
              <a:buNone/>
            </a:pPr>
            <a:endParaRPr dirty="0"/>
          </a:p>
          <a:p>
            <a:pPr marL="1001222" marR="22413" lvl="1" indent="-296326">
              <a:spcBef>
                <a:spcPts val="75"/>
              </a:spcBef>
              <a:buNone/>
            </a:pPr>
            <a:endParaRPr dirty="0"/>
          </a:p>
        </p:txBody>
      </p:sp>
      <p:sp>
        <p:nvSpPr>
          <p:cNvPr id="2" name="Slide Number Placeholder 1">
            <a:extLst>
              <a:ext uri="{FF2B5EF4-FFF2-40B4-BE49-F238E27FC236}">
                <a16:creationId xmlns:a16="http://schemas.microsoft.com/office/drawing/2014/main" id="{CC8CD6C4-16D5-4CA7-A171-8BE22DADB9F4}"/>
              </a:ext>
            </a:extLst>
          </p:cNvPr>
          <p:cNvSpPr>
            <a:spLocks noGrp="1"/>
          </p:cNvSpPr>
          <p:nvPr>
            <p:ph type="sldNum" sz="quarter" idx="12"/>
          </p:nvPr>
        </p:nvSpPr>
        <p:spPr/>
        <p:txBody>
          <a:bodyPr/>
          <a:lstStyle/>
          <a:p>
            <a:fld id="{00000000-1234-1234-1234-123412341234}" type="slidenum">
              <a:rPr lang="en-US" smtClean="0"/>
              <a:pPr/>
              <a:t>39</a:t>
            </a:fld>
            <a:endParaRPr lang="en-US"/>
          </a:p>
        </p:txBody>
      </p:sp>
    </p:spTree>
    <p:extLst>
      <p:ext uri="{BB962C8B-B14F-4D97-AF65-F5344CB8AC3E}">
        <p14:creationId xmlns:p14="http://schemas.microsoft.com/office/powerpoint/2010/main" val="3400980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2"/>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b="1" dirty="0">
                <a:latin typeface="Arial" panose="020B0604020202020204" pitchFamily="34" charset="0"/>
                <a:ea typeface="Assistant ExtraBold"/>
              </a:rPr>
              <a:t>Let’s Get To Know Each Other</a:t>
            </a:r>
            <a:endParaRPr b="1" dirty="0">
              <a:latin typeface="Arial" panose="020B0604020202020204" pitchFamily="34" charset="0"/>
              <a:ea typeface="Assistant ExtraBold"/>
            </a:endParaRPr>
          </a:p>
        </p:txBody>
      </p:sp>
      <p:sp>
        <p:nvSpPr>
          <p:cNvPr id="275" name="Google Shape;275;p22"/>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380990" marR="4483" indent="-380990">
              <a:spcBef>
                <a:spcPts val="97"/>
              </a:spcBef>
            </a:pPr>
            <a:r>
              <a:rPr lang="en-US" dirty="0"/>
              <a:t>Your name and surname</a:t>
            </a:r>
            <a:endParaRPr dirty="0"/>
          </a:p>
          <a:p>
            <a:pPr marL="380990" marR="4483" indent="-380990">
              <a:spcBef>
                <a:spcPts val="97"/>
              </a:spcBef>
            </a:pPr>
            <a:r>
              <a:rPr lang="en-US" dirty="0"/>
              <a:t>Your organization</a:t>
            </a:r>
            <a:endParaRPr dirty="0"/>
          </a:p>
          <a:p>
            <a:pPr marL="380990" marR="4483" indent="-380990">
              <a:spcBef>
                <a:spcPts val="97"/>
              </a:spcBef>
            </a:pPr>
            <a:r>
              <a:rPr lang="en-US" dirty="0"/>
              <a:t>Your profession (title, function, job responsibilities)</a:t>
            </a:r>
            <a:endParaRPr dirty="0"/>
          </a:p>
          <a:p>
            <a:pPr marL="380990" marR="4483" indent="-380990">
              <a:spcBef>
                <a:spcPts val="97"/>
              </a:spcBef>
            </a:pPr>
            <a:r>
              <a:rPr lang="en-US" dirty="0"/>
              <a:t>Your experience with the InfoSec/IT Audit/ITSM</a:t>
            </a:r>
            <a:endParaRPr dirty="0"/>
          </a:p>
          <a:p>
            <a:pPr marL="380990" marR="4483" indent="-380990">
              <a:spcBef>
                <a:spcPts val="97"/>
              </a:spcBef>
            </a:pPr>
            <a:r>
              <a:rPr lang="en-US" dirty="0"/>
              <a:t>Your personal “Brush with Greatness”</a:t>
            </a:r>
            <a:endParaRPr dirty="0"/>
          </a:p>
          <a:p>
            <a:pPr marL="380990" marR="4483" indent="-296326">
              <a:spcBef>
                <a:spcPts val="97"/>
              </a:spcBef>
              <a:buNone/>
            </a:pPr>
            <a:endParaRPr dirty="0"/>
          </a:p>
          <a:p>
            <a:pPr marL="380990" marR="4483" indent="-296326">
              <a:spcBef>
                <a:spcPts val="97"/>
              </a:spcBef>
              <a:buNone/>
            </a:pPr>
            <a:endParaRPr dirty="0"/>
          </a:p>
          <a:p>
            <a:pPr marL="380990" marR="4483" indent="-296326">
              <a:spcBef>
                <a:spcPts val="97"/>
              </a:spcBef>
              <a:buNone/>
            </a:pPr>
            <a:endParaRPr dirty="0"/>
          </a:p>
        </p:txBody>
      </p:sp>
      <p:sp>
        <p:nvSpPr>
          <p:cNvPr id="2" name="Slide Number Placeholder 1">
            <a:extLst>
              <a:ext uri="{FF2B5EF4-FFF2-40B4-BE49-F238E27FC236}">
                <a16:creationId xmlns:a16="http://schemas.microsoft.com/office/drawing/2014/main" id="{A47E40B3-3F3F-46B9-9DC3-03651DE51B89}"/>
              </a:ext>
            </a:extLst>
          </p:cNvPr>
          <p:cNvSpPr>
            <a:spLocks noGrp="1"/>
          </p:cNvSpPr>
          <p:nvPr>
            <p:ph type="sldNum" sz="quarter" idx="12"/>
          </p:nvPr>
        </p:nvSpPr>
        <p:spPr/>
        <p:txBody>
          <a:bodyPr/>
          <a:lstStyle/>
          <a:p>
            <a:fld id="{00000000-1234-1234-1234-123412341234}"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61"/>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latin typeface="Arial" panose="020B0604020202020204" pitchFamily="34" charset="0"/>
                <a:ea typeface="Assistant ExtraBold"/>
              </a:rPr>
              <a:t>Business Case Development</a:t>
            </a:r>
            <a:endParaRPr dirty="0">
              <a:latin typeface="Arial" panose="020B0604020202020204" pitchFamily="34" charset="0"/>
              <a:ea typeface="Assistant ExtraBold"/>
            </a:endParaRPr>
          </a:p>
        </p:txBody>
      </p:sp>
      <p:sp>
        <p:nvSpPr>
          <p:cNvPr id="631" name="Google Shape;631;p61"/>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10645" marR="22413" indent="0">
              <a:spcBef>
                <a:spcPts val="75"/>
              </a:spcBef>
              <a:buNone/>
            </a:pPr>
            <a:r>
              <a:rPr lang="en-US" sz="1600" dirty="0"/>
              <a:t>Included in the Business Case:</a:t>
            </a:r>
            <a:endParaRPr sz="1600" dirty="0"/>
          </a:p>
          <a:p>
            <a:pPr marL="391637" marR="22413" indent="-380990">
              <a:spcBef>
                <a:spcPts val="75"/>
              </a:spcBef>
            </a:pPr>
            <a:r>
              <a:rPr lang="en-US" sz="1600" dirty="0"/>
              <a:t>Reference</a:t>
            </a:r>
            <a:endParaRPr sz="1600" dirty="0"/>
          </a:p>
          <a:p>
            <a:pPr marL="391637" marR="22413" indent="-380990">
              <a:spcBef>
                <a:spcPts val="75"/>
              </a:spcBef>
            </a:pPr>
            <a:r>
              <a:rPr lang="en-US" sz="1600" dirty="0"/>
              <a:t>Context (business objectives/opportunities)</a:t>
            </a:r>
            <a:endParaRPr sz="1600" dirty="0"/>
          </a:p>
          <a:p>
            <a:pPr marL="391637" marR="22413" indent="-380990">
              <a:spcBef>
                <a:spcPts val="75"/>
              </a:spcBef>
            </a:pPr>
            <a:r>
              <a:rPr lang="en-US" sz="1600" dirty="0"/>
              <a:t>Value Proposition</a:t>
            </a:r>
            <a:endParaRPr sz="1600" dirty="0"/>
          </a:p>
          <a:p>
            <a:pPr marL="391637" marR="22413" indent="-380990">
              <a:spcBef>
                <a:spcPts val="75"/>
              </a:spcBef>
            </a:pPr>
            <a:r>
              <a:rPr lang="en-US" sz="1600" dirty="0"/>
              <a:t>Focus</a:t>
            </a:r>
            <a:endParaRPr sz="1600" dirty="0"/>
          </a:p>
          <a:p>
            <a:pPr marL="391637" marR="22413" indent="-380990">
              <a:spcBef>
                <a:spcPts val="75"/>
              </a:spcBef>
            </a:pPr>
            <a:r>
              <a:rPr lang="en-US" sz="1600" dirty="0"/>
              <a:t>Deliverables</a:t>
            </a:r>
            <a:endParaRPr sz="1600" dirty="0"/>
          </a:p>
          <a:p>
            <a:pPr marL="391637" marR="22413" indent="-380990">
              <a:spcBef>
                <a:spcPts val="75"/>
              </a:spcBef>
            </a:pPr>
            <a:r>
              <a:rPr lang="en-US" sz="1600" dirty="0"/>
              <a:t>Dependencies (CSFs)</a:t>
            </a:r>
            <a:endParaRPr sz="1600" dirty="0"/>
          </a:p>
          <a:p>
            <a:pPr marL="391637" marR="22413" indent="-380990">
              <a:spcBef>
                <a:spcPts val="75"/>
              </a:spcBef>
            </a:pPr>
            <a:r>
              <a:rPr lang="en-US" sz="1600" dirty="0"/>
              <a:t>Project metrics (KPIs, KGIs)</a:t>
            </a:r>
            <a:endParaRPr sz="1600" dirty="0"/>
          </a:p>
          <a:p>
            <a:pPr marL="391637" marR="22413" indent="-380990">
              <a:spcBef>
                <a:spcPts val="75"/>
              </a:spcBef>
            </a:pPr>
            <a:r>
              <a:rPr lang="en-US" sz="1600" dirty="0"/>
              <a:t>Workload</a:t>
            </a:r>
            <a:endParaRPr sz="1600" dirty="0"/>
          </a:p>
          <a:p>
            <a:pPr marL="391637" marR="22413" indent="-380990">
              <a:spcBef>
                <a:spcPts val="75"/>
              </a:spcBef>
            </a:pPr>
            <a:r>
              <a:rPr lang="en-US" sz="1600" dirty="0"/>
              <a:t>Requires resources</a:t>
            </a:r>
            <a:endParaRPr sz="1600" dirty="0"/>
          </a:p>
          <a:p>
            <a:pPr marL="391637" marR="22413" indent="-380990">
              <a:spcBef>
                <a:spcPts val="75"/>
              </a:spcBef>
            </a:pPr>
            <a:r>
              <a:rPr lang="en-US" sz="1600" dirty="0"/>
              <a:t>Commitments</a:t>
            </a:r>
            <a:endParaRPr sz="1600" dirty="0"/>
          </a:p>
          <a:p>
            <a:pPr marL="1001222" marR="22413" lvl="1" indent="-296326">
              <a:spcBef>
                <a:spcPts val="75"/>
              </a:spcBef>
              <a:buNone/>
            </a:pPr>
            <a:endParaRPr sz="1600" dirty="0"/>
          </a:p>
        </p:txBody>
      </p:sp>
      <p:sp>
        <p:nvSpPr>
          <p:cNvPr id="2" name="Slide Number Placeholder 1">
            <a:extLst>
              <a:ext uri="{FF2B5EF4-FFF2-40B4-BE49-F238E27FC236}">
                <a16:creationId xmlns:a16="http://schemas.microsoft.com/office/drawing/2014/main" id="{F412C7FF-01F4-4C37-AD52-A93046AD1997}"/>
              </a:ext>
            </a:extLst>
          </p:cNvPr>
          <p:cNvSpPr>
            <a:spLocks noGrp="1"/>
          </p:cNvSpPr>
          <p:nvPr>
            <p:ph type="sldNum" sz="quarter" idx="12"/>
          </p:nvPr>
        </p:nvSpPr>
        <p:spPr/>
        <p:txBody>
          <a:bodyPr/>
          <a:lstStyle/>
          <a:p>
            <a:fld id="{00000000-1234-1234-1234-123412341234}" type="slidenum">
              <a:rPr lang="en-US" smtClean="0"/>
              <a:pPr/>
              <a:t>40</a:t>
            </a:fld>
            <a:endParaRPr lang="en-US"/>
          </a:p>
        </p:txBody>
      </p:sp>
    </p:spTree>
    <p:extLst>
      <p:ext uri="{BB962C8B-B14F-4D97-AF65-F5344CB8AC3E}">
        <p14:creationId xmlns:p14="http://schemas.microsoft.com/office/powerpoint/2010/main" val="3271851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0E0DAE-F869-4CAE-8196-8AD15C6B10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716" y="1690688"/>
            <a:ext cx="6354229" cy="4361206"/>
          </a:xfrm>
          <a:prstGeom prst="rect">
            <a:avLst/>
          </a:prstGeom>
        </p:spPr>
      </p:pic>
      <p:sp>
        <p:nvSpPr>
          <p:cNvPr id="2" name="Title 1">
            <a:extLst>
              <a:ext uri="{FF2B5EF4-FFF2-40B4-BE49-F238E27FC236}">
                <a16:creationId xmlns:a16="http://schemas.microsoft.com/office/drawing/2014/main" id="{B9840341-5425-43A1-9EDE-0124422486DF}"/>
              </a:ext>
            </a:extLst>
          </p:cNvPr>
          <p:cNvSpPr>
            <a:spLocks noGrp="1"/>
          </p:cNvSpPr>
          <p:nvPr>
            <p:ph type="title"/>
          </p:nvPr>
        </p:nvSpPr>
        <p:spPr/>
        <p:txBody>
          <a:bodyPr/>
          <a:lstStyle/>
          <a:p>
            <a:r>
              <a:rPr lang="en-US" dirty="0"/>
              <a:t>Gap Analysis</a:t>
            </a:r>
          </a:p>
        </p:txBody>
      </p:sp>
      <p:sp>
        <p:nvSpPr>
          <p:cNvPr id="4" name="Footer Placeholder 3">
            <a:extLst>
              <a:ext uri="{FF2B5EF4-FFF2-40B4-BE49-F238E27FC236}">
                <a16:creationId xmlns:a16="http://schemas.microsoft.com/office/drawing/2014/main" id="{2352DA32-28B6-40E6-B0CC-95E79F7CE085}"/>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C97C2985-A971-4FD8-B981-C6C15FD2F287}"/>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41</a:t>
            </a:fld>
            <a:endParaRPr lang="en"/>
          </a:p>
        </p:txBody>
      </p:sp>
    </p:spTree>
    <p:extLst>
      <p:ext uri="{BB962C8B-B14F-4D97-AF65-F5344CB8AC3E}">
        <p14:creationId xmlns:p14="http://schemas.microsoft.com/office/powerpoint/2010/main" val="37168190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title"/>
          </p:nvPr>
        </p:nvSpPr>
        <p:spPr>
          <a:xfrm>
            <a:off x="2002373" y="121751"/>
            <a:ext cx="9598800" cy="1325600"/>
          </a:xfrm>
          <a:prstGeom prst="rect">
            <a:avLst/>
          </a:prstGeom>
          <a:noFill/>
          <a:ln>
            <a:noFill/>
          </a:ln>
        </p:spPr>
        <p:txBody>
          <a:bodyPr spcFirstLastPara="1" wrap="square" lIns="100767" tIns="50367" rIns="100767" bIns="50367" anchor="ctr" anchorCtr="0">
            <a:noAutofit/>
          </a:bodyPr>
          <a:lstStyle/>
          <a:p>
            <a:r>
              <a:rPr lang="en-US" dirty="0">
                <a:latin typeface="Assistant"/>
                <a:ea typeface="Assistant"/>
                <a:cs typeface="Assistant"/>
                <a:sym typeface="Assistant"/>
              </a:rPr>
              <a:t>Gap Analysis using </a:t>
            </a:r>
            <a:r>
              <a:rPr lang="en" dirty="0">
                <a:latin typeface="Assistant"/>
                <a:ea typeface="Assistant"/>
                <a:cs typeface="Assistant"/>
                <a:sym typeface="Assistant"/>
              </a:rPr>
              <a:t>the CMMI</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99AD0D63-AA89-4BBE-A36E-E52D0DD25970}"/>
              </a:ext>
            </a:extLst>
          </p:cNvPr>
          <p:cNvSpPr>
            <a:spLocks noGrp="1"/>
          </p:cNvSpPr>
          <p:nvPr>
            <p:ph type="ftr" sz="quarter" idx="11"/>
          </p:nvPr>
        </p:nvSpPr>
        <p:spPr/>
        <p:txBody>
          <a:bodyPr/>
          <a:lstStyle/>
          <a:p>
            <a:endParaRPr lang="en-US"/>
          </a:p>
        </p:txBody>
      </p:sp>
      <p:sp>
        <p:nvSpPr>
          <p:cNvPr id="234" name="Google Shape;234;p3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42</a:t>
            </a:fld>
            <a:endParaRPr kern="0">
              <a:solidFill>
                <a:srgbClr val="000000"/>
              </a:solidFill>
            </a:endParaRPr>
          </a:p>
        </p:txBody>
      </p:sp>
      <p:pic>
        <p:nvPicPr>
          <p:cNvPr id="5" name="Picture 4">
            <a:extLst>
              <a:ext uri="{FF2B5EF4-FFF2-40B4-BE49-F238E27FC236}">
                <a16:creationId xmlns:a16="http://schemas.microsoft.com/office/drawing/2014/main" id="{4C739CED-3566-49A5-8985-E2DE0CE8C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9120" y="1447351"/>
            <a:ext cx="9076193" cy="4864206"/>
          </a:xfrm>
          <a:prstGeom prst="rect">
            <a:avLst/>
          </a:prstGeom>
        </p:spPr>
      </p:pic>
      <p:sp>
        <p:nvSpPr>
          <p:cNvPr id="6" name="TextBox 5">
            <a:extLst>
              <a:ext uri="{FF2B5EF4-FFF2-40B4-BE49-F238E27FC236}">
                <a16:creationId xmlns:a16="http://schemas.microsoft.com/office/drawing/2014/main" id="{8D9C7633-54D2-4AE5-B20C-8FADDE45C863}"/>
              </a:ext>
            </a:extLst>
          </p:cNvPr>
          <p:cNvSpPr txBox="1"/>
          <p:nvPr/>
        </p:nvSpPr>
        <p:spPr>
          <a:xfrm>
            <a:off x="4082965" y="5605670"/>
            <a:ext cx="1470992" cy="369332"/>
          </a:xfrm>
          <a:prstGeom prst="rect">
            <a:avLst/>
          </a:prstGeom>
          <a:solidFill>
            <a:schemeClr val="bg1"/>
          </a:solidFill>
        </p:spPr>
        <p:txBody>
          <a:bodyPr wrap="square" rtlCol="0">
            <a:spAutoFit/>
          </a:bodyPr>
          <a:lstStyle/>
          <a:p>
            <a:r>
              <a:rPr lang="en-US" dirty="0"/>
              <a:t>Repeatable</a:t>
            </a:r>
          </a:p>
        </p:txBody>
      </p:sp>
    </p:spTree>
    <p:extLst>
      <p:ext uri="{BB962C8B-B14F-4D97-AF65-F5344CB8AC3E}">
        <p14:creationId xmlns:p14="http://schemas.microsoft.com/office/powerpoint/2010/main" val="489796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5"/>
          <p:cNvSpPr txBox="1">
            <a:spLocks noGrp="1"/>
          </p:cNvSpPr>
          <p:nvPr>
            <p:ph type="title"/>
          </p:nvPr>
        </p:nvSpPr>
        <p:spPr>
          <a:prstGeom prst="rect">
            <a:avLst/>
          </a:prstGeom>
          <a:noFill/>
          <a:ln>
            <a:noFill/>
          </a:ln>
        </p:spPr>
        <p:txBody>
          <a:bodyPr spcFirstLastPara="1" wrap="square" lIns="0" tIns="11700" rIns="0" bIns="0" anchor="t" anchorCtr="0">
            <a:noAutofit/>
          </a:bodyPr>
          <a:lstStyle/>
          <a:p>
            <a:pPr marL="16933"/>
            <a:r>
              <a:rPr lang="en-US" sz="3600" dirty="0">
                <a:latin typeface="Assistant"/>
                <a:ea typeface="Assistant"/>
                <a:cs typeface="Assistant"/>
                <a:sym typeface="Assistant"/>
              </a:rPr>
              <a:t>Closing the Gap: </a:t>
            </a:r>
            <a:r>
              <a:rPr lang="en" sz="3600" dirty="0">
                <a:latin typeface="Assistant"/>
                <a:ea typeface="Assistant"/>
                <a:cs typeface="Assistant"/>
                <a:sym typeface="Assistant"/>
              </a:rPr>
              <a:t>Information </a:t>
            </a:r>
            <a:r>
              <a:rPr lang="en-US" sz="3600" dirty="0">
                <a:latin typeface="Assistant"/>
                <a:ea typeface="Assistant"/>
                <a:cs typeface="Assistant"/>
                <a:sym typeface="Assistant"/>
              </a:rPr>
              <a:t>Security Strategy </a:t>
            </a:r>
            <a:endParaRPr sz="1200" dirty="0">
              <a:latin typeface="Assistant"/>
              <a:ea typeface="Assistant"/>
              <a:cs typeface="Assistant"/>
              <a:sym typeface="Assistant"/>
            </a:endParaRPr>
          </a:p>
        </p:txBody>
      </p:sp>
      <p:sp>
        <p:nvSpPr>
          <p:cNvPr id="2" name="Content Placeholder 1">
            <a:extLst>
              <a:ext uri="{FF2B5EF4-FFF2-40B4-BE49-F238E27FC236}">
                <a16:creationId xmlns:a16="http://schemas.microsoft.com/office/drawing/2014/main" id="{40015207-AA82-42ED-AD33-8B491EC0F70B}"/>
              </a:ext>
            </a:extLst>
          </p:cNvPr>
          <p:cNvSpPr>
            <a:spLocks noGrp="1"/>
          </p:cNvSpPr>
          <p:nvPr>
            <p:ph idx="1"/>
          </p:nvPr>
        </p:nvSpPr>
        <p:spPr>
          <a:xfrm>
            <a:off x="838200" y="1825625"/>
            <a:ext cx="4995272" cy="4351338"/>
          </a:xfrm>
        </p:spPr>
        <p:txBody>
          <a:bodyPr>
            <a:normAutofit fontScale="92500" lnSpcReduction="10000"/>
          </a:bodyPr>
          <a:lstStyle/>
          <a:p>
            <a:pPr marL="321725" indent="-270927" defTabSz="1219170">
              <a:buClr>
                <a:srgbClr val="000000"/>
              </a:buClr>
              <a:buSzPts val="1600"/>
              <a:buFont typeface="Assistant"/>
              <a:buChar char="●"/>
            </a:pPr>
            <a:r>
              <a:rPr lang="en-US" kern="0" dirty="0">
                <a:solidFill>
                  <a:srgbClr val="000000"/>
                </a:solidFill>
                <a:latin typeface="Assistant"/>
                <a:ea typeface="Assistant"/>
                <a:cs typeface="Assistant"/>
                <a:sym typeface="Assistant"/>
              </a:rPr>
              <a:t>Long term perspective to help move the organization from current state to desired state as detailed in gap analysis</a:t>
            </a:r>
          </a:p>
          <a:p>
            <a:pPr marL="321725" indent="-270927" defTabSz="1219170">
              <a:spcBef>
                <a:spcPts val="400"/>
              </a:spcBef>
              <a:buClr>
                <a:srgbClr val="000000"/>
              </a:buClr>
              <a:buSzPts val="1600"/>
              <a:buFont typeface="Assistant"/>
              <a:buChar char="●"/>
            </a:pPr>
            <a:r>
              <a:rPr lang="en-US" kern="0" dirty="0">
                <a:solidFill>
                  <a:srgbClr val="000000"/>
                </a:solidFill>
                <a:latin typeface="Assistant"/>
                <a:ea typeface="Assistant"/>
                <a:cs typeface="Assistant"/>
                <a:sym typeface="Assistant"/>
              </a:rPr>
              <a:t>Standard throughout the organization</a:t>
            </a:r>
          </a:p>
          <a:p>
            <a:pPr marL="321725" marR="1117572" indent="-287859" defTabSz="1219170">
              <a:lnSpc>
                <a:spcPct val="100400"/>
              </a:lnSpc>
              <a:spcBef>
                <a:spcPts val="400"/>
              </a:spcBef>
              <a:buClr>
                <a:srgbClr val="000000"/>
              </a:buClr>
              <a:buSzPts val="1600"/>
              <a:buFont typeface="Assistant"/>
              <a:buChar char="●"/>
            </a:pPr>
            <a:r>
              <a:rPr lang="en-US" kern="0" dirty="0">
                <a:solidFill>
                  <a:srgbClr val="000000"/>
                </a:solidFill>
                <a:latin typeface="Assistant"/>
                <a:ea typeface="Assistant"/>
                <a:cs typeface="Assistant"/>
                <a:sym typeface="Assistant"/>
              </a:rPr>
              <a:t>Aligned with business strategy/direction</a:t>
            </a:r>
            <a:endParaRPr lang="en-US" sz="1600" kern="0" dirty="0">
              <a:solidFill>
                <a:srgbClr val="000000"/>
              </a:solidFill>
              <a:latin typeface="Assistant"/>
              <a:ea typeface="Assistant"/>
              <a:cs typeface="Assistant"/>
              <a:sym typeface="Assistant"/>
            </a:endParaRPr>
          </a:p>
          <a:p>
            <a:pPr marL="321725" marR="203195" indent="-287859" defTabSz="1219170">
              <a:lnSpc>
                <a:spcPct val="90666"/>
              </a:lnSpc>
              <a:spcBef>
                <a:spcPts val="533"/>
              </a:spcBef>
              <a:buClr>
                <a:srgbClr val="000000"/>
              </a:buClr>
              <a:buSzPts val="1600"/>
              <a:buFont typeface="Assistant"/>
              <a:buChar char="●"/>
            </a:pPr>
            <a:r>
              <a:rPr lang="en-US" kern="0" dirty="0">
                <a:solidFill>
                  <a:srgbClr val="000000"/>
                </a:solidFill>
                <a:latin typeface="Assistant"/>
                <a:ea typeface="Assistant"/>
                <a:cs typeface="Assistant"/>
                <a:sym typeface="Assistant"/>
              </a:rPr>
              <a:t>Understands the culture of the organization</a:t>
            </a:r>
          </a:p>
          <a:p>
            <a:pPr marL="321725" marR="203195" indent="-287859" defTabSz="1219170">
              <a:lnSpc>
                <a:spcPct val="90666"/>
              </a:lnSpc>
              <a:spcBef>
                <a:spcPts val="533"/>
              </a:spcBef>
              <a:buClr>
                <a:srgbClr val="000000"/>
              </a:buClr>
              <a:buSzPts val="1600"/>
              <a:buFont typeface="Assistant"/>
              <a:buChar char="●"/>
            </a:pPr>
            <a:r>
              <a:rPr lang="en-US" kern="0" dirty="0">
                <a:solidFill>
                  <a:srgbClr val="000000"/>
                </a:solidFill>
                <a:latin typeface="Assistant"/>
                <a:ea typeface="Assistant"/>
                <a:cs typeface="Assistant"/>
                <a:sym typeface="Assistant"/>
              </a:rPr>
              <a:t>Reflects business needs and priorities</a:t>
            </a:r>
          </a:p>
          <a:p>
            <a:endParaRPr lang="en-US" dirty="0"/>
          </a:p>
        </p:txBody>
      </p:sp>
      <p:sp>
        <p:nvSpPr>
          <p:cNvPr id="226" name="Google Shape;226;p35"/>
          <p:cNvSpPr txBox="1">
            <a:spLocks noGrp="1"/>
          </p:cNvSpPr>
          <p:nvPr>
            <p:ph type="sldNum" sz="quarter" idx="4294967295"/>
          </p:nvPr>
        </p:nvSpPr>
        <p:spPr>
          <a:xfrm>
            <a:off x="9448800" y="6356350"/>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43</a:t>
            </a:fld>
            <a:endParaRPr kern="0">
              <a:solidFill>
                <a:srgbClr val="000000"/>
              </a:solidFill>
            </a:endParaRPr>
          </a:p>
        </p:txBody>
      </p:sp>
      <p:pic>
        <p:nvPicPr>
          <p:cNvPr id="7" name="Picture 6">
            <a:extLst>
              <a:ext uri="{FF2B5EF4-FFF2-40B4-BE49-F238E27FC236}">
                <a16:creationId xmlns:a16="http://schemas.microsoft.com/office/drawing/2014/main" id="{8A48AA3A-AF57-45F3-8958-BAF07BE62048}"/>
              </a:ext>
            </a:extLst>
          </p:cNvPr>
          <p:cNvPicPr>
            <a:picLocks noChangeAspect="1"/>
          </p:cNvPicPr>
          <p:nvPr/>
        </p:nvPicPr>
        <p:blipFill>
          <a:blip r:embed="rId3"/>
          <a:stretch>
            <a:fillRect/>
          </a:stretch>
        </p:blipFill>
        <p:spPr>
          <a:xfrm>
            <a:off x="6358530" y="1690688"/>
            <a:ext cx="4781950" cy="4526988"/>
          </a:xfrm>
          <a:prstGeom prst="rect">
            <a:avLst/>
          </a:prstGeom>
        </p:spPr>
      </p:pic>
      <p:sp>
        <p:nvSpPr>
          <p:cNvPr id="3" name="Rectangle 2">
            <a:extLst>
              <a:ext uri="{FF2B5EF4-FFF2-40B4-BE49-F238E27FC236}">
                <a16:creationId xmlns:a16="http://schemas.microsoft.com/office/drawing/2014/main" id="{44A74F6A-2FF4-4899-9061-A7E30FC57B33}"/>
              </a:ext>
            </a:extLst>
          </p:cNvPr>
          <p:cNvSpPr/>
          <p:nvPr/>
        </p:nvSpPr>
        <p:spPr>
          <a:xfrm>
            <a:off x="9868486" y="4452426"/>
            <a:ext cx="893299" cy="295420"/>
          </a:xfrm>
          <a:prstGeom prst="rect">
            <a:avLst/>
          </a:prstGeom>
          <a:solidFill>
            <a:srgbClr val="7B5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Compare the Two</a:t>
            </a:r>
          </a:p>
        </p:txBody>
      </p:sp>
    </p:spTree>
    <p:extLst>
      <p:ext uri="{BB962C8B-B14F-4D97-AF65-F5344CB8AC3E}">
        <p14:creationId xmlns:p14="http://schemas.microsoft.com/office/powerpoint/2010/main" val="4004081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57"/>
          <p:cNvSpPr txBox="1">
            <a:spLocks noGrp="1"/>
          </p:cNvSpPr>
          <p:nvPr>
            <p:ph type="title"/>
          </p:nvPr>
        </p:nvSpPr>
        <p:spPr>
          <a:xfrm>
            <a:off x="753698" y="969961"/>
            <a:ext cx="11360800" cy="763600"/>
          </a:xfrm>
          <a:prstGeom prst="rect">
            <a:avLst/>
          </a:prstGeom>
          <a:noFill/>
          <a:ln>
            <a:noFill/>
          </a:ln>
        </p:spPr>
        <p:txBody>
          <a:bodyPr spcFirstLastPara="1" vert="horz" wrap="square" lIns="121900" tIns="121900" rIns="121900" bIns="121900" rtlCol="0" anchor="t" anchorCtr="0">
            <a:noAutofit/>
          </a:bodyPr>
          <a:lstStyle/>
          <a:p>
            <a:r>
              <a:rPr lang="en-US" dirty="0">
                <a:latin typeface="Arial" panose="020B0604020202020204" pitchFamily="34" charset="0"/>
                <a:ea typeface="Assistant ExtraBold"/>
              </a:rPr>
              <a:t>Elements of a Strategy</a:t>
            </a:r>
            <a:endParaRPr dirty="0">
              <a:latin typeface="Arial" panose="020B0604020202020204" pitchFamily="34" charset="0"/>
              <a:ea typeface="Assistant ExtraBold"/>
            </a:endParaRPr>
          </a:p>
        </p:txBody>
      </p:sp>
      <p:sp>
        <p:nvSpPr>
          <p:cNvPr id="607" name="Google Shape;607;p57"/>
          <p:cNvSpPr txBox="1">
            <a:spLocks noGrp="1"/>
          </p:cNvSpPr>
          <p:nvPr>
            <p:ph type="body" idx="1"/>
          </p:nvPr>
        </p:nvSpPr>
        <p:spPr>
          <a:xfrm>
            <a:off x="753698" y="1579881"/>
            <a:ext cx="8251989" cy="4953711"/>
          </a:xfrm>
          <a:prstGeom prst="rect">
            <a:avLst/>
          </a:prstGeom>
          <a:noFill/>
          <a:ln>
            <a:noFill/>
          </a:ln>
        </p:spPr>
        <p:txBody>
          <a:bodyPr spcFirstLastPara="1" vert="horz" wrap="square" lIns="121900" tIns="121900" rIns="121900" bIns="121900" rtlCol="0" anchor="t" anchorCtr="0">
            <a:noAutofit/>
          </a:bodyPr>
          <a:lstStyle/>
          <a:p>
            <a:pPr marL="391637" marR="22413" indent="-380990">
              <a:spcBef>
                <a:spcPts val="75"/>
              </a:spcBef>
            </a:pPr>
            <a:r>
              <a:rPr lang="en-US" dirty="0"/>
              <a:t>A security strategy needs to include</a:t>
            </a:r>
            <a:endParaRPr dirty="0"/>
          </a:p>
          <a:p>
            <a:pPr marL="1001222" marR="22413" lvl="1" indent="-380990">
              <a:spcBef>
                <a:spcPts val="75"/>
              </a:spcBef>
            </a:pPr>
            <a:r>
              <a:rPr lang="en-US" dirty="0"/>
              <a:t>Resources needed</a:t>
            </a:r>
            <a:endParaRPr dirty="0"/>
          </a:p>
          <a:p>
            <a:pPr marL="1001222" marR="22413" lvl="1" indent="-380990">
              <a:spcBef>
                <a:spcPts val="75"/>
              </a:spcBef>
            </a:pPr>
            <a:r>
              <a:rPr lang="en-US" dirty="0"/>
              <a:t>Constraints</a:t>
            </a:r>
            <a:endParaRPr dirty="0"/>
          </a:p>
          <a:p>
            <a:pPr marL="1001222" marR="22413" lvl="1" indent="-380990">
              <a:spcBef>
                <a:spcPts val="75"/>
              </a:spcBef>
            </a:pPr>
            <a:r>
              <a:rPr lang="en-US" dirty="0"/>
              <a:t>A road map (A broad plan for achieving the organizational goals)</a:t>
            </a:r>
            <a:endParaRPr dirty="0"/>
          </a:p>
          <a:p>
            <a:pPr marL="1610806" marR="22413" lvl="2" indent="-380990">
              <a:spcBef>
                <a:spcPts val="75"/>
              </a:spcBef>
            </a:pPr>
            <a:r>
              <a:rPr lang="en-US" dirty="0"/>
              <a:t>Includes people, processes, technologies and other resources </a:t>
            </a:r>
            <a:endParaRPr dirty="0"/>
          </a:p>
          <a:p>
            <a:pPr marL="1610806" marR="22413" lvl="2" indent="-380990">
              <a:spcBef>
                <a:spcPts val="75"/>
              </a:spcBef>
            </a:pPr>
            <a:r>
              <a:rPr lang="en-US" dirty="0"/>
              <a:t>A security architecture: defining business drivers, resource relationships and process flows</a:t>
            </a:r>
            <a:endParaRPr dirty="0"/>
          </a:p>
          <a:p>
            <a:pPr marL="1001222" marR="22413" lvl="1" indent="-380990">
              <a:spcBef>
                <a:spcPts val="75"/>
              </a:spcBef>
            </a:pPr>
            <a:r>
              <a:rPr lang="en-US" dirty="0"/>
              <a:t>Achieving the desired state is a  long-term goal of a series of  projects or program</a:t>
            </a:r>
            <a:endParaRPr dirty="0"/>
          </a:p>
          <a:p>
            <a:pPr marL="1001222" marR="22413" lvl="1" indent="-296326">
              <a:spcBef>
                <a:spcPts val="75"/>
              </a:spcBef>
              <a:buNone/>
            </a:pPr>
            <a:endParaRPr dirty="0"/>
          </a:p>
          <a:p>
            <a:pPr marL="1001222" marR="22413" lvl="1" indent="-296326">
              <a:spcBef>
                <a:spcPts val="75"/>
              </a:spcBef>
              <a:buNone/>
            </a:pPr>
            <a:endParaRPr dirty="0"/>
          </a:p>
        </p:txBody>
      </p:sp>
      <p:sp>
        <p:nvSpPr>
          <p:cNvPr id="2" name="Slide Number Placeholder 1">
            <a:extLst>
              <a:ext uri="{FF2B5EF4-FFF2-40B4-BE49-F238E27FC236}">
                <a16:creationId xmlns:a16="http://schemas.microsoft.com/office/drawing/2014/main" id="{FA9B9F3B-E4C4-4BEC-821A-2ED80870D176}"/>
              </a:ext>
            </a:extLst>
          </p:cNvPr>
          <p:cNvSpPr>
            <a:spLocks noGrp="1"/>
          </p:cNvSpPr>
          <p:nvPr>
            <p:ph type="sldNum" idx="12"/>
          </p:nvPr>
        </p:nvSpPr>
        <p:spPr/>
        <p:txBody>
          <a:bodyPr/>
          <a:lstStyle/>
          <a:p>
            <a:fld id="{00000000-1234-1234-1234-123412341234}" type="slidenum">
              <a:rPr lang="en-US" smtClean="0"/>
              <a:pPr/>
              <a:t>44</a:t>
            </a:fld>
            <a:endParaRPr lang="en-US"/>
          </a:p>
        </p:txBody>
      </p:sp>
    </p:spTree>
    <p:extLst>
      <p:ext uri="{BB962C8B-B14F-4D97-AF65-F5344CB8AC3E}">
        <p14:creationId xmlns:p14="http://schemas.microsoft.com/office/powerpoint/2010/main" val="16171460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7"/>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SzPts val="2300"/>
            </a:pPr>
            <a:r>
              <a:rPr lang="en" sz="3067" dirty="0">
                <a:latin typeface="Assistant"/>
                <a:ea typeface="Assistant"/>
                <a:cs typeface="Assistant"/>
                <a:sym typeface="Assistant"/>
              </a:rPr>
              <a:t>Objectives of an Information Security Strategy</a:t>
            </a:r>
            <a:endParaRPr sz="1600" dirty="0">
              <a:latin typeface="Assistant"/>
              <a:ea typeface="Assistant"/>
              <a:cs typeface="Assistant"/>
              <a:sym typeface="Assistant"/>
            </a:endParaRPr>
          </a:p>
        </p:txBody>
      </p:sp>
      <p:sp>
        <p:nvSpPr>
          <p:cNvPr id="4" name="Content Placeholder 3">
            <a:extLst>
              <a:ext uri="{FF2B5EF4-FFF2-40B4-BE49-F238E27FC236}">
                <a16:creationId xmlns:a16="http://schemas.microsoft.com/office/drawing/2014/main" id="{B90DDD7A-5066-422A-B34C-78298EB01227}"/>
              </a:ext>
            </a:extLst>
          </p:cNvPr>
          <p:cNvSpPr>
            <a:spLocks noGrp="1"/>
          </p:cNvSpPr>
          <p:nvPr>
            <p:ph idx="1"/>
          </p:nvPr>
        </p:nvSpPr>
        <p:spPr/>
        <p:txBody>
          <a:bodyPr/>
          <a:lstStyle/>
          <a:p>
            <a:r>
              <a:rPr lang="en-US" kern="0" dirty="0">
                <a:solidFill>
                  <a:srgbClr val="000000"/>
                </a:solidFill>
                <a:latin typeface="Assistant"/>
                <a:ea typeface="Assistant"/>
                <a:cs typeface="Assistant"/>
                <a:sym typeface="Assistant"/>
              </a:rPr>
              <a:t>Begin with an understanding of the long-term objectives of the organization.  Strategy should describe a well-articulated vision of the desired outcomes for a security program through SMART objectives </a:t>
            </a:r>
          </a:p>
          <a:p>
            <a:endParaRPr lang="en-US" dirty="0"/>
          </a:p>
        </p:txBody>
      </p:sp>
      <p:sp>
        <p:nvSpPr>
          <p:cNvPr id="2" name="Footer Placeholder 1">
            <a:extLst>
              <a:ext uri="{FF2B5EF4-FFF2-40B4-BE49-F238E27FC236}">
                <a16:creationId xmlns:a16="http://schemas.microsoft.com/office/drawing/2014/main" id="{52EE9C1E-B3D4-4C71-B611-0D0A79A95F06}"/>
              </a:ext>
            </a:extLst>
          </p:cNvPr>
          <p:cNvSpPr>
            <a:spLocks noGrp="1"/>
          </p:cNvSpPr>
          <p:nvPr>
            <p:ph type="ftr" sz="quarter" idx="11"/>
          </p:nvPr>
        </p:nvSpPr>
        <p:spPr/>
        <p:txBody>
          <a:bodyPr/>
          <a:lstStyle/>
          <a:p>
            <a:endParaRPr lang="en-US"/>
          </a:p>
        </p:txBody>
      </p:sp>
      <p:sp>
        <p:nvSpPr>
          <p:cNvPr id="243" name="Google Shape;243;p37"/>
          <p:cNvSpPr txBox="1">
            <a:spLocks noGrp="1"/>
          </p:cNvSpPr>
          <p:nvPr>
            <p:ph type="sldNum" sz="quarter" idx="4294967295"/>
          </p:nvPr>
        </p:nvSpPr>
        <p:spPr>
          <a:xfrm>
            <a:off x="9448800" y="6356350"/>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45</a:t>
            </a:fld>
            <a:endParaRPr kern="0">
              <a:solidFill>
                <a:srgbClr val="000000"/>
              </a:solidFill>
            </a:endParaRPr>
          </a:p>
        </p:txBody>
      </p:sp>
      <p:sp>
        <p:nvSpPr>
          <p:cNvPr id="241" name="Google Shape;241;p37"/>
          <p:cNvSpPr txBox="1"/>
          <p:nvPr/>
        </p:nvSpPr>
        <p:spPr>
          <a:xfrm>
            <a:off x="991792" y="1262859"/>
            <a:ext cx="10584400" cy="1661200"/>
          </a:xfrm>
          <a:prstGeom prst="rect">
            <a:avLst/>
          </a:prstGeom>
          <a:noFill/>
          <a:ln>
            <a:noFill/>
          </a:ln>
        </p:spPr>
        <p:txBody>
          <a:bodyPr spcFirstLastPara="1" wrap="square" lIns="0" tIns="61133" rIns="0" bIns="0" anchor="t" anchorCtr="0">
            <a:noAutofit/>
          </a:bodyPr>
          <a:lstStyle/>
          <a:p>
            <a:pPr marL="423323" indent="-287859" defTabSz="1219170">
              <a:spcBef>
                <a:spcPts val="533"/>
              </a:spcBef>
              <a:buClr>
                <a:srgbClr val="000000"/>
              </a:buClr>
              <a:buSzPts val="1500"/>
            </a:pPr>
            <a:endParaRPr sz="2667" kern="0" dirty="0">
              <a:solidFill>
                <a:srgbClr val="000000"/>
              </a:solidFill>
              <a:latin typeface="Times"/>
              <a:ea typeface="Times"/>
              <a:cs typeface="Times"/>
              <a:sym typeface="Times"/>
            </a:endParaRPr>
          </a:p>
        </p:txBody>
      </p:sp>
      <p:pic>
        <p:nvPicPr>
          <p:cNvPr id="3" name="Picture 2">
            <a:extLst>
              <a:ext uri="{FF2B5EF4-FFF2-40B4-BE49-F238E27FC236}">
                <a16:creationId xmlns:a16="http://schemas.microsoft.com/office/drawing/2014/main" id="{354A99FC-4522-4EC6-B903-BFA9621731B8}"/>
              </a:ext>
            </a:extLst>
          </p:cNvPr>
          <p:cNvPicPr>
            <a:picLocks noChangeAspect="1"/>
          </p:cNvPicPr>
          <p:nvPr/>
        </p:nvPicPr>
        <p:blipFill>
          <a:blip r:embed="rId3"/>
          <a:stretch>
            <a:fillRect/>
          </a:stretch>
        </p:blipFill>
        <p:spPr>
          <a:xfrm>
            <a:off x="3376378" y="3339430"/>
            <a:ext cx="5815227" cy="2601549"/>
          </a:xfrm>
          <a:prstGeom prst="rect">
            <a:avLst/>
          </a:prstGeom>
        </p:spPr>
      </p:pic>
    </p:spTree>
    <p:extLst>
      <p:ext uri="{BB962C8B-B14F-4D97-AF65-F5344CB8AC3E}">
        <p14:creationId xmlns:p14="http://schemas.microsoft.com/office/powerpoint/2010/main" val="13842796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E704C-4739-4A0A-84E5-540E6DAAA795}"/>
              </a:ext>
            </a:extLst>
          </p:cNvPr>
          <p:cNvSpPr>
            <a:spLocks noGrp="1"/>
          </p:cNvSpPr>
          <p:nvPr>
            <p:ph type="title"/>
          </p:nvPr>
        </p:nvSpPr>
        <p:spPr/>
        <p:txBody>
          <a:bodyPr/>
          <a:lstStyle/>
          <a:p>
            <a:r>
              <a:rPr lang="en-US" dirty="0"/>
              <a:t>Information Security Road Map</a:t>
            </a:r>
          </a:p>
        </p:txBody>
      </p:sp>
      <p:pic>
        <p:nvPicPr>
          <p:cNvPr id="4" name="Picture 3">
            <a:extLst>
              <a:ext uri="{FF2B5EF4-FFF2-40B4-BE49-F238E27FC236}">
                <a16:creationId xmlns:a16="http://schemas.microsoft.com/office/drawing/2014/main" id="{CA6C9921-04F7-4EC4-9A51-D237CA0454D7}"/>
              </a:ext>
            </a:extLst>
          </p:cNvPr>
          <p:cNvPicPr>
            <a:picLocks noChangeAspect="1"/>
          </p:cNvPicPr>
          <p:nvPr/>
        </p:nvPicPr>
        <p:blipFill>
          <a:blip r:embed="rId2"/>
          <a:stretch>
            <a:fillRect/>
          </a:stretch>
        </p:blipFill>
        <p:spPr>
          <a:xfrm>
            <a:off x="3013628" y="1731505"/>
            <a:ext cx="5516322" cy="5126495"/>
          </a:xfrm>
          <a:prstGeom prst="rect">
            <a:avLst/>
          </a:prstGeom>
        </p:spPr>
      </p:pic>
    </p:spTree>
    <p:extLst>
      <p:ext uri="{BB962C8B-B14F-4D97-AF65-F5344CB8AC3E}">
        <p14:creationId xmlns:p14="http://schemas.microsoft.com/office/powerpoint/2010/main" val="31907686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prstGeom prst="rect">
            <a:avLst/>
          </a:prstGeom>
        </p:spPr>
        <p:txBody>
          <a:bodyPr spcFirstLastPara="1" vert="horz" lIns="91440" tIns="45720" rIns="91440" bIns="45720" rtlCol="0" anchor="b" anchorCtr="0">
            <a:normAutofit/>
          </a:bodyPr>
          <a:lstStyle/>
          <a:p>
            <a:pPr algn="l">
              <a:spcBef>
                <a:spcPct val="0"/>
              </a:spcBef>
            </a:pPr>
            <a:r>
              <a:rPr lang="en-US" sz="5600" kern="1200" dirty="0">
                <a:solidFill>
                  <a:schemeClr val="tx1">
                    <a:lumMod val="85000"/>
                    <a:lumOff val="15000"/>
                  </a:schemeClr>
                </a:solidFill>
                <a:latin typeface="+mj-lt"/>
                <a:ea typeface="+mj-ea"/>
                <a:cs typeface="+mj-cs"/>
              </a:rPr>
              <a:t>Information Security Frameworks</a:t>
            </a:r>
          </a:p>
        </p:txBody>
      </p:sp>
      <p:sp>
        <p:nvSpPr>
          <p:cNvPr id="3" name="Text Placeholder 2">
            <a:extLst>
              <a:ext uri="{FF2B5EF4-FFF2-40B4-BE49-F238E27FC236}">
                <a16:creationId xmlns:a16="http://schemas.microsoft.com/office/drawing/2014/main" id="{CA73C569-0652-4E0E-8FB0-E10283AA4ACD}"/>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2CCCE3DB-3A3E-45C8-B24B-7DDF4A542662}"/>
              </a:ext>
            </a:extLst>
          </p:cNvPr>
          <p:cNvSpPr>
            <a:spLocks noGrp="1"/>
          </p:cNvSpPr>
          <p:nvPr>
            <p:ph type="sldNum" sz="quarter" idx="12"/>
          </p:nvPr>
        </p:nvSpPr>
        <p:spPr>
          <a:prstGeom prst="ellipse">
            <a:avLst/>
          </a:prstGeom>
          <a:solidFill>
            <a:srgbClr val="3F3F3F"/>
          </a:solidFill>
        </p:spPr>
        <p:txBody>
          <a:bodyPr vert="horz" lIns="91440" tIns="45720" rIns="91440" bIns="45720" rtlCol="0" anchor="ctr">
            <a:normAutofit/>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47</a:t>
            </a:fld>
            <a:endParaRPr lang="en-US" sz="600">
              <a:solidFill>
                <a:srgbClr val="FFFFFF"/>
              </a:solidFill>
            </a:endParaRPr>
          </a:p>
        </p:txBody>
      </p:sp>
    </p:spTree>
    <p:extLst>
      <p:ext uri="{BB962C8B-B14F-4D97-AF65-F5344CB8AC3E}">
        <p14:creationId xmlns:p14="http://schemas.microsoft.com/office/powerpoint/2010/main" val="8550503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38"/>
          <p:cNvPicPr preferRelativeResize="0"/>
          <p:nvPr/>
        </p:nvPicPr>
        <p:blipFill rotWithShape="1">
          <a:blip r:embed="rId3">
            <a:alphaModFix/>
          </a:blip>
          <a:srcRect/>
          <a:stretch/>
        </p:blipFill>
        <p:spPr>
          <a:xfrm>
            <a:off x="5650667" y="1166369"/>
            <a:ext cx="6541333" cy="4928801"/>
          </a:xfrm>
          <a:prstGeom prst="rect">
            <a:avLst/>
          </a:prstGeom>
          <a:noFill/>
          <a:ln>
            <a:noFill/>
          </a:ln>
        </p:spPr>
      </p:pic>
      <p:sp>
        <p:nvSpPr>
          <p:cNvPr id="251" name="Google Shape;251;p38"/>
          <p:cNvSpPr txBox="1">
            <a:spLocks noGrp="1"/>
          </p:cNvSpPr>
          <p:nvPr>
            <p:ph type="title"/>
          </p:nvPr>
        </p:nvSpPr>
        <p:spPr>
          <a:prstGeom prst="rect">
            <a:avLst/>
          </a:prstGeom>
          <a:noFill/>
          <a:ln>
            <a:noFill/>
          </a:ln>
        </p:spPr>
        <p:txBody>
          <a:bodyPr spcFirstLastPara="1" wrap="square" lIns="83133" tIns="32033" rIns="83133" bIns="41567" anchor="ctr" anchorCtr="0">
            <a:noAutofit/>
          </a:bodyPr>
          <a:lstStyle/>
          <a:p>
            <a:pPr>
              <a:lnSpc>
                <a:spcPct val="90000"/>
              </a:lnSpc>
              <a:buSzPts val="3000"/>
            </a:pPr>
            <a:r>
              <a:rPr lang="en" b="1" dirty="0">
                <a:solidFill>
                  <a:srgbClr val="262530"/>
                </a:solidFill>
              </a:rPr>
              <a:t>Frameworks:  ISO 27001</a:t>
            </a:r>
            <a:r>
              <a:rPr lang="en" sz="4000" dirty="0">
                <a:latin typeface="Assistant"/>
                <a:ea typeface="Assistant"/>
                <a:cs typeface="Assistant"/>
                <a:sym typeface="Assistant"/>
              </a:rPr>
              <a:t>  </a:t>
            </a:r>
            <a:endParaRPr sz="1600" dirty="0"/>
          </a:p>
        </p:txBody>
      </p:sp>
      <p:sp>
        <p:nvSpPr>
          <p:cNvPr id="252" name="Google Shape;252;p38"/>
          <p:cNvSpPr txBox="1">
            <a:spLocks noGrp="1"/>
          </p:cNvSpPr>
          <p:nvPr>
            <p:ph idx="1"/>
          </p:nvPr>
        </p:nvSpPr>
        <p:spPr>
          <a:xfrm>
            <a:off x="333723" y="1825625"/>
            <a:ext cx="5212747" cy="4351338"/>
          </a:xfrm>
          <a:prstGeom prst="rect">
            <a:avLst/>
          </a:prstGeom>
          <a:noFill/>
          <a:ln>
            <a:noFill/>
          </a:ln>
        </p:spPr>
        <p:txBody>
          <a:bodyPr spcFirstLastPara="1" wrap="square" lIns="100767" tIns="50367" rIns="100767" bIns="50367" anchor="t" anchorCtr="0">
            <a:noAutofit/>
          </a:bodyPr>
          <a:lstStyle/>
          <a:p>
            <a:pPr marL="203195" indent="-177796">
              <a:lnSpc>
                <a:spcPct val="115000"/>
              </a:lnSpc>
              <a:buClr>
                <a:schemeClr val="dk1"/>
              </a:buClr>
              <a:buSzPts val="1300"/>
              <a:buFont typeface="Arial"/>
              <a:buChar char="●"/>
            </a:pPr>
            <a:r>
              <a:rPr lang="en" sz="1400" dirty="0">
                <a:solidFill>
                  <a:schemeClr val="dk1"/>
                </a:solidFill>
                <a:latin typeface="Assistant"/>
                <a:ea typeface="Assistant"/>
                <a:cs typeface="Assistant"/>
                <a:sym typeface="Assistant"/>
              </a:rPr>
              <a:t>Standard Framework for implementing and managing an ISMS based on the </a:t>
            </a:r>
            <a:r>
              <a:rPr lang="en" sz="1400" b="1" dirty="0">
                <a:solidFill>
                  <a:schemeClr val="dk1"/>
                </a:solidFill>
                <a:latin typeface="Assistant"/>
                <a:ea typeface="Assistant"/>
                <a:cs typeface="Assistant"/>
                <a:sym typeface="Assistant"/>
              </a:rPr>
              <a:t>PDCA</a:t>
            </a:r>
            <a:r>
              <a:rPr lang="en" sz="1400" dirty="0">
                <a:solidFill>
                  <a:schemeClr val="dk1"/>
                </a:solidFill>
                <a:latin typeface="Assistant"/>
                <a:ea typeface="Assistant"/>
                <a:cs typeface="Assistant"/>
                <a:sym typeface="Assistant"/>
              </a:rPr>
              <a:t> model</a:t>
            </a:r>
            <a:endParaRPr sz="1400" dirty="0"/>
          </a:p>
          <a:p>
            <a:pPr marL="203195" indent="-177796">
              <a:lnSpc>
                <a:spcPct val="115000"/>
              </a:lnSpc>
              <a:spcBef>
                <a:spcPts val="933"/>
              </a:spcBef>
              <a:buClr>
                <a:schemeClr val="dk1"/>
              </a:buClr>
              <a:buSzPts val="1300"/>
              <a:buFont typeface="Assistant"/>
              <a:buChar char="●"/>
            </a:pPr>
            <a:r>
              <a:rPr lang="en" sz="1400" dirty="0">
                <a:solidFill>
                  <a:schemeClr val="dk1"/>
                </a:solidFill>
                <a:latin typeface="Assistant"/>
                <a:ea typeface="Assistant"/>
                <a:cs typeface="Assistant"/>
                <a:sym typeface="Assistant"/>
              </a:rPr>
              <a:t>Requires senior management to </a:t>
            </a:r>
            <a:endParaRPr sz="1400" dirty="0"/>
          </a:p>
          <a:p>
            <a:pPr marL="626518" lvl="1" indent="-194728">
              <a:lnSpc>
                <a:spcPct val="115000"/>
              </a:lnSpc>
              <a:spcBef>
                <a:spcPts val="400"/>
              </a:spcBef>
              <a:buClr>
                <a:schemeClr val="dk1"/>
              </a:buClr>
              <a:buSzPts val="1300"/>
              <a:buFont typeface="Assistant"/>
              <a:buChar char="○"/>
            </a:pPr>
            <a:r>
              <a:rPr lang="en" sz="1400" dirty="0">
                <a:solidFill>
                  <a:schemeClr val="dk1"/>
                </a:solidFill>
                <a:latin typeface="Assistant"/>
                <a:ea typeface="Assistant"/>
                <a:cs typeface="Assistant"/>
                <a:sym typeface="Assistant"/>
              </a:rPr>
              <a:t>Systematically examine the organization's information security risks, taking account of the threats, vulnerabilities, and impacts;</a:t>
            </a:r>
            <a:endParaRPr sz="1400" dirty="0"/>
          </a:p>
          <a:p>
            <a:pPr marL="626518" lvl="1" indent="-194728">
              <a:lnSpc>
                <a:spcPct val="115000"/>
              </a:lnSpc>
              <a:spcBef>
                <a:spcPts val="400"/>
              </a:spcBef>
              <a:buClr>
                <a:schemeClr val="dk1"/>
              </a:buClr>
              <a:buSzPts val="1300"/>
              <a:buFont typeface="Assistant"/>
              <a:buChar char="○"/>
            </a:pPr>
            <a:r>
              <a:rPr lang="en" sz="1400" dirty="0">
                <a:solidFill>
                  <a:schemeClr val="dk1"/>
                </a:solidFill>
                <a:latin typeface="Assistant"/>
                <a:ea typeface="Assistant"/>
                <a:cs typeface="Assistant"/>
                <a:sym typeface="Assistant"/>
              </a:rPr>
              <a:t>Design and implement a coherent and comprehensive suite of information security controls and/or other forms of risk treatment (such as risk avoidance or risk transfer) to address those risks that are deemed unacceptable; </a:t>
            </a:r>
          </a:p>
          <a:p>
            <a:pPr marL="626518" lvl="1" indent="-194728">
              <a:lnSpc>
                <a:spcPct val="115000"/>
              </a:lnSpc>
              <a:spcBef>
                <a:spcPts val="400"/>
              </a:spcBef>
              <a:buClr>
                <a:schemeClr val="dk1"/>
              </a:buClr>
              <a:buSzPts val="1300"/>
              <a:buFont typeface="Assistant"/>
              <a:buChar char="○"/>
            </a:pPr>
            <a:r>
              <a:rPr lang="en" sz="1400" dirty="0">
                <a:solidFill>
                  <a:schemeClr val="dk1"/>
                </a:solidFill>
                <a:latin typeface="Assistant"/>
                <a:ea typeface="Assistant"/>
                <a:cs typeface="Assistant"/>
                <a:sym typeface="Assistant"/>
              </a:rPr>
              <a:t>Adopt an overarching management process to ensure that the information security controls continue to meet the organization's information security needs on an ongoing basis.</a:t>
            </a:r>
            <a:endParaRPr sz="1400" dirty="0"/>
          </a:p>
        </p:txBody>
      </p:sp>
      <p:sp>
        <p:nvSpPr>
          <p:cNvPr id="2" name="Footer Placeholder 1">
            <a:extLst>
              <a:ext uri="{FF2B5EF4-FFF2-40B4-BE49-F238E27FC236}">
                <a16:creationId xmlns:a16="http://schemas.microsoft.com/office/drawing/2014/main" id="{E9234DE7-8943-46F2-9175-A93D25E44E5F}"/>
              </a:ext>
            </a:extLst>
          </p:cNvPr>
          <p:cNvSpPr>
            <a:spLocks noGrp="1"/>
          </p:cNvSpPr>
          <p:nvPr>
            <p:ph type="ftr" sz="quarter" idx="11"/>
          </p:nvPr>
        </p:nvSpPr>
        <p:spPr/>
        <p:txBody>
          <a:bodyPr/>
          <a:lstStyle/>
          <a:p>
            <a:endParaRPr lang="en-US"/>
          </a:p>
        </p:txBody>
      </p:sp>
      <p:sp>
        <p:nvSpPr>
          <p:cNvPr id="253" name="Google Shape;253;p38"/>
          <p:cNvSpPr txBox="1">
            <a:spLocks noGrp="1"/>
          </p:cNvSpPr>
          <p:nvPr>
            <p:ph type="sldNum" sz="quarter" idx="12"/>
          </p:nvPr>
        </p:nvSpPr>
        <p:spPr>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48</a:t>
            </a:fld>
            <a:endParaRPr kern="0">
              <a:solidFill>
                <a:srgbClr val="000000"/>
              </a:solidFill>
            </a:endParaRPr>
          </a:p>
        </p:txBody>
      </p:sp>
    </p:spTree>
    <p:extLst>
      <p:ext uri="{BB962C8B-B14F-4D97-AF65-F5344CB8AC3E}">
        <p14:creationId xmlns:p14="http://schemas.microsoft.com/office/powerpoint/2010/main" val="1744766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0045C-D851-48A5-94CD-2E93C6FF3A69}"/>
              </a:ext>
            </a:extLst>
          </p:cNvPr>
          <p:cNvSpPr>
            <a:spLocks noGrp="1"/>
          </p:cNvSpPr>
          <p:nvPr>
            <p:ph type="title"/>
          </p:nvPr>
        </p:nvSpPr>
        <p:spPr/>
        <p:txBody>
          <a:bodyPr/>
          <a:lstStyle/>
          <a:p>
            <a:r>
              <a:rPr lang="en-US" dirty="0"/>
              <a:t>ISO 27000 Standards</a:t>
            </a:r>
          </a:p>
        </p:txBody>
      </p:sp>
      <p:sp>
        <p:nvSpPr>
          <p:cNvPr id="3" name="Content Placeholder 2">
            <a:extLst>
              <a:ext uri="{FF2B5EF4-FFF2-40B4-BE49-F238E27FC236}">
                <a16:creationId xmlns:a16="http://schemas.microsoft.com/office/drawing/2014/main" id="{69D9D478-17A0-46C6-B79F-710B8C5FEAAC}"/>
              </a:ext>
            </a:extLst>
          </p:cNvPr>
          <p:cNvSpPr>
            <a:spLocks noGrp="1"/>
          </p:cNvSpPr>
          <p:nvPr>
            <p:ph idx="1"/>
          </p:nvPr>
        </p:nvSpPr>
        <p:spPr/>
        <p:txBody>
          <a:bodyPr>
            <a:normAutofit fontScale="62500" lnSpcReduction="20000"/>
          </a:bodyPr>
          <a:lstStyle/>
          <a:p>
            <a:r>
              <a:rPr lang="en-US" b="1" dirty="0"/>
              <a:t>Which standard to use from the ISO 27000 series and when</a:t>
            </a:r>
          </a:p>
          <a:p>
            <a:r>
              <a:rPr lang="en-US" dirty="0"/>
              <a:t>27001:  A framework designed to develop, build, implement, assess and improve an ISMS (Information Security Management System)</a:t>
            </a:r>
          </a:p>
          <a:p>
            <a:r>
              <a:rPr lang="en-US" dirty="0"/>
              <a:t>27002:  Describes the implementation of the controls referenced in Appendix A of ISO 27001.  </a:t>
            </a:r>
          </a:p>
          <a:p>
            <a:pPr lvl="1"/>
            <a:r>
              <a:rPr lang="en-US" dirty="0"/>
              <a:t>Specifies 15 Domains, 35 control objectives (each of which is supported by at least one control) and 114 controls</a:t>
            </a:r>
          </a:p>
          <a:p>
            <a:r>
              <a:rPr lang="en-US" dirty="0"/>
              <a:t>27003:2017:  Provides practical guidance for the implementation of an Information Security Management System (ISMS) in an organization based on ISO/IEC 27001.</a:t>
            </a:r>
          </a:p>
          <a:p>
            <a:r>
              <a:rPr lang="en-US" dirty="0"/>
              <a:t>ISO/IEC 27004:2016 provides guidelines intended to assist organizations in evaluating the information security performance and the effectiveness of an information security management system in order to fulfil the requirements of ISO/IEC 27001.  It establishes:</a:t>
            </a:r>
          </a:p>
          <a:p>
            <a:pPr lvl="1"/>
            <a:r>
              <a:rPr lang="en-US" dirty="0"/>
              <a:t>The monitoring and measurement of information security performance </a:t>
            </a:r>
          </a:p>
          <a:p>
            <a:pPr lvl="1"/>
            <a:r>
              <a:rPr lang="en-US" dirty="0"/>
              <a:t>the monitoring and measurement of the effectiveness of an information security management system (ISMS) including its processes and controls </a:t>
            </a:r>
          </a:p>
          <a:p>
            <a:pPr lvl="1"/>
            <a:r>
              <a:rPr lang="en-US" dirty="0"/>
              <a:t>The analysis and evaluation of the results of monitoring and measurement</a:t>
            </a:r>
          </a:p>
          <a:p>
            <a:r>
              <a:rPr lang="en-US" dirty="0"/>
              <a:t>ISO 27005:  Provides guidelines for Information Security Risk Management for organizations following ISO 27001 Framework</a:t>
            </a:r>
          </a:p>
          <a:p>
            <a:endParaRPr lang="en-US" dirty="0"/>
          </a:p>
        </p:txBody>
      </p:sp>
      <p:sp>
        <p:nvSpPr>
          <p:cNvPr id="4" name="Footer Placeholder 3">
            <a:extLst>
              <a:ext uri="{FF2B5EF4-FFF2-40B4-BE49-F238E27FC236}">
                <a16:creationId xmlns:a16="http://schemas.microsoft.com/office/drawing/2014/main" id="{B5878C38-844C-46AB-BAE5-7CE8BD391D4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FC7A9B4-E883-401C-8619-C44BFFBC4D58}"/>
              </a:ext>
            </a:extLst>
          </p:cNvPr>
          <p:cNvSpPr>
            <a:spLocks noGrp="1"/>
          </p:cNvSpPr>
          <p:nvPr>
            <p:ph type="sldNum" sz="quarter" idx="12"/>
          </p:nvPr>
        </p:nvSpPr>
        <p:spPr>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49</a:t>
            </a:fld>
            <a:endParaRPr lang="en-US" altLang="en-US" dirty="0"/>
          </a:p>
        </p:txBody>
      </p:sp>
    </p:spTree>
    <p:extLst>
      <p:ext uri="{BB962C8B-B14F-4D97-AF65-F5344CB8AC3E}">
        <p14:creationId xmlns:p14="http://schemas.microsoft.com/office/powerpoint/2010/main" val="634628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9"/>
          <p:cNvSpPr/>
          <p:nvPr/>
        </p:nvSpPr>
        <p:spPr>
          <a:xfrm>
            <a:off x="8231393" y="6095552"/>
            <a:ext cx="78441" cy="136152"/>
          </a:xfrm>
          <a:custGeom>
            <a:avLst/>
            <a:gdLst/>
            <a:ahLst/>
            <a:cxnLst/>
            <a:rect l="l" t="t" r="r" b="b"/>
            <a:pathLst>
              <a:path w="88900" h="154304" extrusionOk="0">
                <a:moveTo>
                  <a:pt x="57911" y="153924"/>
                </a:moveTo>
                <a:lnTo>
                  <a:pt x="35051" y="153924"/>
                </a:lnTo>
                <a:lnTo>
                  <a:pt x="50291" y="152400"/>
                </a:lnTo>
                <a:lnTo>
                  <a:pt x="65531" y="146304"/>
                </a:lnTo>
                <a:lnTo>
                  <a:pt x="79247" y="134112"/>
                </a:lnTo>
                <a:lnTo>
                  <a:pt x="83819" y="114300"/>
                </a:lnTo>
                <a:lnTo>
                  <a:pt x="70103" y="91440"/>
                </a:lnTo>
                <a:lnTo>
                  <a:pt x="41147" y="79248"/>
                </a:lnTo>
                <a:lnTo>
                  <a:pt x="12191" y="68580"/>
                </a:lnTo>
                <a:lnTo>
                  <a:pt x="0" y="42672"/>
                </a:lnTo>
                <a:lnTo>
                  <a:pt x="4571" y="24384"/>
                </a:lnTo>
                <a:lnTo>
                  <a:pt x="15239" y="10668"/>
                </a:lnTo>
                <a:lnTo>
                  <a:pt x="32003" y="3048"/>
                </a:lnTo>
                <a:lnTo>
                  <a:pt x="50291" y="0"/>
                </a:lnTo>
                <a:lnTo>
                  <a:pt x="71627" y="3048"/>
                </a:lnTo>
                <a:lnTo>
                  <a:pt x="76199" y="4572"/>
                </a:lnTo>
                <a:lnTo>
                  <a:pt x="50291" y="4572"/>
                </a:lnTo>
                <a:lnTo>
                  <a:pt x="33527" y="7620"/>
                </a:lnTo>
                <a:lnTo>
                  <a:pt x="18287" y="13716"/>
                </a:lnTo>
                <a:lnTo>
                  <a:pt x="7619" y="25908"/>
                </a:lnTo>
                <a:lnTo>
                  <a:pt x="3047" y="42672"/>
                </a:lnTo>
                <a:lnTo>
                  <a:pt x="16763" y="65532"/>
                </a:lnTo>
                <a:lnTo>
                  <a:pt x="45719" y="76200"/>
                </a:lnTo>
                <a:lnTo>
                  <a:pt x="74675" y="88392"/>
                </a:lnTo>
                <a:lnTo>
                  <a:pt x="88391" y="114300"/>
                </a:lnTo>
                <a:lnTo>
                  <a:pt x="82295" y="135636"/>
                </a:lnTo>
                <a:lnTo>
                  <a:pt x="70103" y="149352"/>
                </a:lnTo>
                <a:lnTo>
                  <a:pt x="57911" y="153924"/>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97" name="Google Shape;97;p19"/>
          <p:cNvSpPr/>
          <p:nvPr/>
        </p:nvSpPr>
        <p:spPr>
          <a:xfrm>
            <a:off x="8181638" y="6099586"/>
            <a:ext cx="32497" cy="132229"/>
          </a:xfrm>
          <a:custGeom>
            <a:avLst/>
            <a:gdLst/>
            <a:ahLst/>
            <a:cxnLst/>
            <a:rect l="l" t="t" r="r" b="b"/>
            <a:pathLst>
              <a:path w="36829" h="149859" extrusionOk="0">
                <a:moveTo>
                  <a:pt x="4572" y="149351"/>
                </a:moveTo>
                <a:lnTo>
                  <a:pt x="0" y="149351"/>
                </a:lnTo>
                <a:lnTo>
                  <a:pt x="32004" y="0"/>
                </a:lnTo>
                <a:lnTo>
                  <a:pt x="36576" y="0"/>
                </a:lnTo>
                <a:lnTo>
                  <a:pt x="4572" y="149351"/>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98" name="Google Shape;98;p19"/>
          <p:cNvSpPr/>
          <p:nvPr/>
        </p:nvSpPr>
        <p:spPr>
          <a:xfrm>
            <a:off x="8310731" y="6099586"/>
            <a:ext cx="102533" cy="132229"/>
          </a:xfrm>
          <a:custGeom>
            <a:avLst/>
            <a:gdLst/>
            <a:ahLst/>
            <a:cxnLst/>
            <a:rect l="l" t="t" r="r" b="b"/>
            <a:pathLst>
              <a:path w="116204" h="149859" extrusionOk="0">
                <a:moveTo>
                  <a:pt x="4572" y="149351"/>
                </a:moveTo>
                <a:lnTo>
                  <a:pt x="0" y="149351"/>
                </a:lnTo>
                <a:lnTo>
                  <a:pt x="92964" y="0"/>
                </a:lnTo>
                <a:lnTo>
                  <a:pt x="97536" y="0"/>
                </a:lnTo>
                <a:lnTo>
                  <a:pt x="99060" y="6095"/>
                </a:lnTo>
                <a:lnTo>
                  <a:pt x="94488" y="6095"/>
                </a:lnTo>
                <a:lnTo>
                  <a:pt x="38100" y="96011"/>
                </a:lnTo>
                <a:lnTo>
                  <a:pt x="115824" y="96011"/>
                </a:lnTo>
                <a:lnTo>
                  <a:pt x="115824" y="100583"/>
                </a:lnTo>
                <a:lnTo>
                  <a:pt x="35052" y="100583"/>
                </a:lnTo>
                <a:lnTo>
                  <a:pt x="4572" y="149351"/>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99" name="Google Shape;99;p19"/>
          <p:cNvSpPr/>
          <p:nvPr/>
        </p:nvSpPr>
        <p:spPr>
          <a:xfrm>
            <a:off x="8275770" y="6099586"/>
            <a:ext cx="45943" cy="38100"/>
          </a:xfrm>
          <a:custGeom>
            <a:avLst/>
            <a:gdLst/>
            <a:ahLst/>
            <a:cxnLst/>
            <a:rect l="l" t="t" r="r" b="b"/>
            <a:pathLst>
              <a:path w="52070" h="43179" extrusionOk="0">
                <a:moveTo>
                  <a:pt x="51816" y="42672"/>
                </a:moveTo>
                <a:lnTo>
                  <a:pt x="47244" y="42672"/>
                </a:lnTo>
                <a:lnTo>
                  <a:pt x="45720" y="22860"/>
                </a:lnTo>
                <a:lnTo>
                  <a:pt x="35052" y="9144"/>
                </a:lnTo>
                <a:lnTo>
                  <a:pt x="19812" y="3048"/>
                </a:lnTo>
                <a:lnTo>
                  <a:pt x="0" y="0"/>
                </a:lnTo>
                <a:lnTo>
                  <a:pt x="25908" y="0"/>
                </a:lnTo>
                <a:lnTo>
                  <a:pt x="38100" y="6096"/>
                </a:lnTo>
                <a:lnTo>
                  <a:pt x="48768" y="21336"/>
                </a:lnTo>
                <a:lnTo>
                  <a:pt x="51816" y="42672"/>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00" name="Google Shape;100;p19"/>
          <p:cNvSpPr/>
          <p:nvPr/>
        </p:nvSpPr>
        <p:spPr>
          <a:xfrm>
            <a:off x="8394103" y="6104965"/>
            <a:ext cx="19051" cy="79561"/>
          </a:xfrm>
          <a:custGeom>
            <a:avLst/>
            <a:gdLst/>
            <a:ahLst/>
            <a:cxnLst/>
            <a:rect l="l" t="t" r="r" b="b"/>
            <a:pathLst>
              <a:path w="21590" h="90170" extrusionOk="0">
                <a:moveTo>
                  <a:pt x="21335" y="89916"/>
                </a:moveTo>
                <a:lnTo>
                  <a:pt x="16764" y="89916"/>
                </a:lnTo>
                <a:lnTo>
                  <a:pt x="0" y="0"/>
                </a:lnTo>
                <a:lnTo>
                  <a:pt x="4571" y="0"/>
                </a:lnTo>
                <a:lnTo>
                  <a:pt x="21335" y="89916"/>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01" name="Google Shape;101;p19"/>
          <p:cNvSpPr/>
          <p:nvPr/>
        </p:nvSpPr>
        <p:spPr>
          <a:xfrm>
            <a:off x="8212567" y="6188336"/>
            <a:ext cx="70037" cy="47065"/>
          </a:xfrm>
          <a:custGeom>
            <a:avLst/>
            <a:gdLst/>
            <a:ahLst/>
            <a:cxnLst/>
            <a:rect l="l" t="t" r="r" b="b"/>
            <a:pathLst>
              <a:path w="79375" h="53340" extrusionOk="0">
                <a:moveTo>
                  <a:pt x="56388" y="53340"/>
                </a:moveTo>
                <a:lnTo>
                  <a:pt x="32004" y="50292"/>
                </a:lnTo>
                <a:lnTo>
                  <a:pt x="13716" y="39624"/>
                </a:lnTo>
                <a:lnTo>
                  <a:pt x="3048" y="22860"/>
                </a:lnTo>
                <a:lnTo>
                  <a:pt x="0" y="0"/>
                </a:lnTo>
                <a:lnTo>
                  <a:pt x="4572" y="0"/>
                </a:lnTo>
                <a:lnTo>
                  <a:pt x="6096" y="19812"/>
                </a:lnTo>
                <a:lnTo>
                  <a:pt x="16764" y="36576"/>
                </a:lnTo>
                <a:lnTo>
                  <a:pt x="33528" y="45720"/>
                </a:lnTo>
                <a:lnTo>
                  <a:pt x="56388" y="48768"/>
                </a:lnTo>
                <a:lnTo>
                  <a:pt x="79248" y="48768"/>
                </a:lnTo>
                <a:lnTo>
                  <a:pt x="73152" y="51816"/>
                </a:lnTo>
                <a:lnTo>
                  <a:pt x="56388" y="53340"/>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02" name="Google Shape;102;p19"/>
          <p:cNvSpPr/>
          <p:nvPr/>
        </p:nvSpPr>
        <p:spPr>
          <a:xfrm>
            <a:off x="8410239" y="6188337"/>
            <a:ext cx="11205" cy="43143"/>
          </a:xfrm>
          <a:custGeom>
            <a:avLst/>
            <a:gdLst/>
            <a:ahLst/>
            <a:cxnLst/>
            <a:rect l="l" t="t" r="r" b="b"/>
            <a:pathLst>
              <a:path w="12700" h="48895" extrusionOk="0">
                <a:moveTo>
                  <a:pt x="12192" y="48767"/>
                </a:moveTo>
                <a:lnTo>
                  <a:pt x="9144" y="48767"/>
                </a:lnTo>
                <a:lnTo>
                  <a:pt x="0" y="0"/>
                </a:lnTo>
                <a:lnTo>
                  <a:pt x="3048" y="0"/>
                </a:lnTo>
                <a:lnTo>
                  <a:pt x="12192" y="48767"/>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03" name="Google Shape;103;p19"/>
          <p:cNvSpPr/>
          <p:nvPr/>
        </p:nvSpPr>
        <p:spPr>
          <a:xfrm>
            <a:off x="8437132" y="6095552"/>
            <a:ext cx="90208" cy="140073"/>
          </a:xfrm>
          <a:custGeom>
            <a:avLst/>
            <a:gdLst/>
            <a:ahLst/>
            <a:cxnLst/>
            <a:rect l="l" t="t" r="r" b="b"/>
            <a:pathLst>
              <a:path w="102234" h="158750" extrusionOk="0">
                <a:moveTo>
                  <a:pt x="57911" y="158495"/>
                </a:moveTo>
                <a:lnTo>
                  <a:pt x="33527" y="153923"/>
                </a:lnTo>
                <a:lnTo>
                  <a:pt x="15239" y="141731"/>
                </a:lnTo>
                <a:lnTo>
                  <a:pt x="3047" y="121919"/>
                </a:lnTo>
                <a:lnTo>
                  <a:pt x="0" y="97535"/>
                </a:lnTo>
                <a:lnTo>
                  <a:pt x="4571" y="62483"/>
                </a:lnTo>
                <a:lnTo>
                  <a:pt x="19811" y="32003"/>
                </a:lnTo>
                <a:lnTo>
                  <a:pt x="45719" y="9143"/>
                </a:lnTo>
                <a:lnTo>
                  <a:pt x="80771" y="0"/>
                </a:lnTo>
                <a:lnTo>
                  <a:pt x="102107" y="4571"/>
                </a:lnTo>
                <a:lnTo>
                  <a:pt x="80771" y="4571"/>
                </a:lnTo>
                <a:lnTo>
                  <a:pt x="47243" y="12191"/>
                </a:lnTo>
                <a:lnTo>
                  <a:pt x="24383" y="33527"/>
                </a:lnTo>
                <a:lnTo>
                  <a:pt x="9143" y="62483"/>
                </a:lnTo>
                <a:lnTo>
                  <a:pt x="3047" y="97535"/>
                </a:lnTo>
                <a:lnTo>
                  <a:pt x="7619" y="121919"/>
                </a:lnTo>
                <a:lnTo>
                  <a:pt x="19811" y="140207"/>
                </a:lnTo>
                <a:lnTo>
                  <a:pt x="36575" y="150875"/>
                </a:lnTo>
                <a:lnTo>
                  <a:pt x="57911" y="153923"/>
                </a:lnTo>
                <a:lnTo>
                  <a:pt x="82295" y="153923"/>
                </a:lnTo>
                <a:lnTo>
                  <a:pt x="57911" y="158495"/>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04" name="Google Shape;104;p19"/>
          <p:cNvSpPr/>
          <p:nvPr/>
        </p:nvSpPr>
        <p:spPr>
          <a:xfrm>
            <a:off x="8544710" y="6099586"/>
            <a:ext cx="103655" cy="132229"/>
          </a:xfrm>
          <a:custGeom>
            <a:avLst/>
            <a:gdLst/>
            <a:ahLst/>
            <a:cxnLst/>
            <a:rect l="l" t="t" r="r" b="b"/>
            <a:pathLst>
              <a:path w="117475" h="149859" extrusionOk="0">
                <a:moveTo>
                  <a:pt x="4572" y="149351"/>
                </a:moveTo>
                <a:lnTo>
                  <a:pt x="0" y="149351"/>
                </a:lnTo>
                <a:lnTo>
                  <a:pt x="94488" y="0"/>
                </a:lnTo>
                <a:lnTo>
                  <a:pt x="97536" y="0"/>
                </a:lnTo>
                <a:lnTo>
                  <a:pt x="99060" y="6095"/>
                </a:lnTo>
                <a:lnTo>
                  <a:pt x="94488" y="6095"/>
                </a:lnTo>
                <a:lnTo>
                  <a:pt x="38100" y="96011"/>
                </a:lnTo>
                <a:lnTo>
                  <a:pt x="115824" y="96011"/>
                </a:lnTo>
                <a:lnTo>
                  <a:pt x="117348" y="100583"/>
                </a:lnTo>
                <a:lnTo>
                  <a:pt x="35052" y="100583"/>
                </a:lnTo>
                <a:lnTo>
                  <a:pt x="4572" y="149351"/>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05" name="Google Shape;105;p19"/>
          <p:cNvSpPr/>
          <p:nvPr/>
        </p:nvSpPr>
        <p:spPr>
          <a:xfrm>
            <a:off x="8508403" y="6099587"/>
            <a:ext cx="49867" cy="39220"/>
          </a:xfrm>
          <a:custGeom>
            <a:avLst/>
            <a:gdLst/>
            <a:ahLst/>
            <a:cxnLst/>
            <a:rect l="l" t="t" r="r" b="b"/>
            <a:pathLst>
              <a:path w="56515" h="44450" extrusionOk="0">
                <a:moveTo>
                  <a:pt x="56388" y="44196"/>
                </a:moveTo>
                <a:lnTo>
                  <a:pt x="51816" y="44196"/>
                </a:lnTo>
                <a:lnTo>
                  <a:pt x="47244" y="25908"/>
                </a:lnTo>
                <a:lnTo>
                  <a:pt x="35052" y="12192"/>
                </a:lnTo>
                <a:lnTo>
                  <a:pt x="18288" y="3048"/>
                </a:lnTo>
                <a:lnTo>
                  <a:pt x="0" y="0"/>
                </a:lnTo>
                <a:lnTo>
                  <a:pt x="22860" y="0"/>
                </a:lnTo>
                <a:lnTo>
                  <a:pt x="39624" y="9144"/>
                </a:lnTo>
                <a:lnTo>
                  <a:pt x="51816" y="24384"/>
                </a:lnTo>
                <a:lnTo>
                  <a:pt x="56388" y="44196"/>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06" name="Google Shape;106;p19"/>
          <p:cNvSpPr/>
          <p:nvPr/>
        </p:nvSpPr>
        <p:spPr>
          <a:xfrm>
            <a:off x="8628081" y="6104965"/>
            <a:ext cx="19051" cy="79561"/>
          </a:xfrm>
          <a:custGeom>
            <a:avLst/>
            <a:gdLst/>
            <a:ahLst/>
            <a:cxnLst/>
            <a:rect l="l" t="t" r="r" b="b"/>
            <a:pathLst>
              <a:path w="21590" h="90170" extrusionOk="0">
                <a:moveTo>
                  <a:pt x="21335" y="89916"/>
                </a:moveTo>
                <a:lnTo>
                  <a:pt x="16763" y="89916"/>
                </a:lnTo>
                <a:lnTo>
                  <a:pt x="0" y="0"/>
                </a:lnTo>
                <a:lnTo>
                  <a:pt x="4571" y="0"/>
                </a:lnTo>
                <a:lnTo>
                  <a:pt x="21335" y="89916"/>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07" name="Google Shape;107;p19"/>
          <p:cNvSpPr/>
          <p:nvPr/>
        </p:nvSpPr>
        <p:spPr>
          <a:xfrm>
            <a:off x="8488232" y="6185649"/>
            <a:ext cx="63313" cy="45943"/>
          </a:xfrm>
          <a:custGeom>
            <a:avLst/>
            <a:gdLst/>
            <a:ahLst/>
            <a:cxnLst/>
            <a:rect l="l" t="t" r="r" b="b"/>
            <a:pathLst>
              <a:path w="71754" h="52070" extrusionOk="0">
                <a:moveTo>
                  <a:pt x="24383" y="51816"/>
                </a:moveTo>
                <a:lnTo>
                  <a:pt x="0" y="51816"/>
                </a:lnTo>
                <a:lnTo>
                  <a:pt x="22859" y="48768"/>
                </a:lnTo>
                <a:lnTo>
                  <a:pt x="41147" y="38100"/>
                </a:lnTo>
                <a:lnTo>
                  <a:pt x="56387" y="21336"/>
                </a:lnTo>
                <a:lnTo>
                  <a:pt x="67055" y="0"/>
                </a:lnTo>
                <a:lnTo>
                  <a:pt x="71627" y="0"/>
                </a:lnTo>
                <a:lnTo>
                  <a:pt x="60959" y="22860"/>
                </a:lnTo>
                <a:lnTo>
                  <a:pt x="45719" y="39624"/>
                </a:lnTo>
                <a:lnTo>
                  <a:pt x="24383" y="51816"/>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08" name="Google Shape;108;p19"/>
          <p:cNvSpPr/>
          <p:nvPr/>
        </p:nvSpPr>
        <p:spPr>
          <a:xfrm>
            <a:off x="8644218" y="6188337"/>
            <a:ext cx="12327" cy="43143"/>
          </a:xfrm>
          <a:custGeom>
            <a:avLst/>
            <a:gdLst/>
            <a:ahLst/>
            <a:cxnLst/>
            <a:rect l="l" t="t" r="r" b="b"/>
            <a:pathLst>
              <a:path w="13970" h="48895" extrusionOk="0">
                <a:moveTo>
                  <a:pt x="13716" y="48767"/>
                </a:moveTo>
                <a:lnTo>
                  <a:pt x="9143" y="48767"/>
                </a:lnTo>
                <a:lnTo>
                  <a:pt x="0" y="0"/>
                </a:lnTo>
                <a:lnTo>
                  <a:pt x="4571" y="0"/>
                </a:lnTo>
                <a:lnTo>
                  <a:pt x="13716" y="48767"/>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09" name="Google Shape;109;p19"/>
          <p:cNvSpPr/>
          <p:nvPr/>
        </p:nvSpPr>
        <p:spPr>
          <a:xfrm>
            <a:off x="8668422" y="6086138"/>
            <a:ext cx="59391" cy="93009"/>
          </a:xfrm>
          <a:custGeom>
            <a:avLst/>
            <a:gdLst/>
            <a:ahLst/>
            <a:cxnLst/>
            <a:rect l="l" t="t" r="r" b="b"/>
            <a:pathLst>
              <a:path w="67309" h="105409" extrusionOk="0">
                <a:moveTo>
                  <a:pt x="51816" y="105155"/>
                </a:moveTo>
                <a:lnTo>
                  <a:pt x="32004" y="100583"/>
                </a:lnTo>
                <a:lnTo>
                  <a:pt x="15240" y="89915"/>
                </a:lnTo>
                <a:lnTo>
                  <a:pt x="4572" y="73151"/>
                </a:lnTo>
                <a:lnTo>
                  <a:pt x="0" y="51815"/>
                </a:lnTo>
                <a:lnTo>
                  <a:pt x="4572" y="32003"/>
                </a:lnTo>
                <a:lnTo>
                  <a:pt x="15240" y="15239"/>
                </a:lnTo>
                <a:lnTo>
                  <a:pt x="32004" y="4571"/>
                </a:lnTo>
                <a:lnTo>
                  <a:pt x="51816" y="0"/>
                </a:lnTo>
                <a:lnTo>
                  <a:pt x="67056" y="3047"/>
                </a:lnTo>
                <a:lnTo>
                  <a:pt x="51816" y="3047"/>
                </a:lnTo>
                <a:lnTo>
                  <a:pt x="33528" y="6095"/>
                </a:lnTo>
                <a:lnTo>
                  <a:pt x="16764" y="16763"/>
                </a:lnTo>
                <a:lnTo>
                  <a:pt x="6096" y="33527"/>
                </a:lnTo>
                <a:lnTo>
                  <a:pt x="3048" y="51815"/>
                </a:lnTo>
                <a:lnTo>
                  <a:pt x="6096" y="71627"/>
                </a:lnTo>
                <a:lnTo>
                  <a:pt x="16764" y="86867"/>
                </a:lnTo>
                <a:lnTo>
                  <a:pt x="33528" y="97535"/>
                </a:lnTo>
                <a:lnTo>
                  <a:pt x="51816" y="102107"/>
                </a:lnTo>
                <a:lnTo>
                  <a:pt x="67056" y="102107"/>
                </a:lnTo>
                <a:lnTo>
                  <a:pt x="51816" y="105155"/>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10" name="Google Shape;110;p19"/>
          <p:cNvSpPr/>
          <p:nvPr/>
        </p:nvSpPr>
        <p:spPr>
          <a:xfrm>
            <a:off x="8714144" y="6088828"/>
            <a:ext cx="47065" cy="87405"/>
          </a:xfrm>
          <a:custGeom>
            <a:avLst/>
            <a:gdLst/>
            <a:ahLst/>
            <a:cxnLst/>
            <a:rect l="l" t="t" r="r" b="b"/>
            <a:pathLst>
              <a:path w="53340" h="99059" extrusionOk="0">
                <a:moveTo>
                  <a:pt x="15240" y="99059"/>
                </a:moveTo>
                <a:lnTo>
                  <a:pt x="0" y="99059"/>
                </a:lnTo>
                <a:lnTo>
                  <a:pt x="19812" y="94487"/>
                </a:lnTo>
                <a:lnTo>
                  <a:pt x="35052" y="83819"/>
                </a:lnTo>
                <a:lnTo>
                  <a:pt x="45720" y="68579"/>
                </a:lnTo>
                <a:lnTo>
                  <a:pt x="50292" y="48767"/>
                </a:lnTo>
                <a:lnTo>
                  <a:pt x="45720" y="30479"/>
                </a:lnTo>
                <a:lnTo>
                  <a:pt x="35052" y="13715"/>
                </a:lnTo>
                <a:lnTo>
                  <a:pt x="19812" y="3047"/>
                </a:lnTo>
                <a:lnTo>
                  <a:pt x="0" y="0"/>
                </a:lnTo>
                <a:lnTo>
                  <a:pt x="15240" y="0"/>
                </a:lnTo>
                <a:lnTo>
                  <a:pt x="21336" y="1523"/>
                </a:lnTo>
                <a:lnTo>
                  <a:pt x="38100" y="12191"/>
                </a:lnTo>
                <a:lnTo>
                  <a:pt x="48768" y="28955"/>
                </a:lnTo>
                <a:lnTo>
                  <a:pt x="53340" y="48767"/>
                </a:lnTo>
                <a:lnTo>
                  <a:pt x="48768" y="70103"/>
                </a:lnTo>
                <a:lnTo>
                  <a:pt x="38100" y="86867"/>
                </a:lnTo>
                <a:lnTo>
                  <a:pt x="21336" y="97535"/>
                </a:lnTo>
                <a:lnTo>
                  <a:pt x="15240" y="99059"/>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11" name="Google Shape;111;p19"/>
          <p:cNvSpPr/>
          <p:nvPr/>
        </p:nvSpPr>
        <p:spPr>
          <a:xfrm>
            <a:off x="8699351" y="6106310"/>
            <a:ext cx="31376" cy="53788"/>
          </a:xfrm>
          <a:custGeom>
            <a:avLst/>
            <a:gdLst/>
            <a:ahLst/>
            <a:cxnLst/>
            <a:rect l="l" t="t" r="r" b="b"/>
            <a:pathLst>
              <a:path w="35559" h="60959" extrusionOk="0">
                <a:moveTo>
                  <a:pt x="3048" y="60959"/>
                </a:moveTo>
                <a:lnTo>
                  <a:pt x="0" y="60959"/>
                </a:lnTo>
                <a:lnTo>
                  <a:pt x="0" y="0"/>
                </a:lnTo>
                <a:lnTo>
                  <a:pt x="19812" y="0"/>
                </a:lnTo>
                <a:lnTo>
                  <a:pt x="28956" y="1523"/>
                </a:lnTo>
                <a:lnTo>
                  <a:pt x="32004" y="3047"/>
                </a:lnTo>
                <a:lnTo>
                  <a:pt x="3048" y="3047"/>
                </a:lnTo>
                <a:lnTo>
                  <a:pt x="3048" y="30479"/>
                </a:lnTo>
                <a:lnTo>
                  <a:pt x="35052" y="30479"/>
                </a:lnTo>
                <a:lnTo>
                  <a:pt x="32004" y="32003"/>
                </a:lnTo>
                <a:lnTo>
                  <a:pt x="3048" y="32003"/>
                </a:lnTo>
                <a:lnTo>
                  <a:pt x="3048" y="60959"/>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12" name="Google Shape;112;p19"/>
          <p:cNvSpPr/>
          <p:nvPr/>
        </p:nvSpPr>
        <p:spPr>
          <a:xfrm>
            <a:off x="8723555" y="6109000"/>
            <a:ext cx="6724" cy="1681"/>
          </a:xfrm>
          <a:custGeom>
            <a:avLst/>
            <a:gdLst/>
            <a:ahLst/>
            <a:cxnLst/>
            <a:rect l="l" t="t" r="r" b="b"/>
            <a:pathLst>
              <a:path w="7620" h="1904" extrusionOk="0">
                <a:moveTo>
                  <a:pt x="7619" y="1523"/>
                </a:moveTo>
                <a:lnTo>
                  <a:pt x="0" y="0"/>
                </a:lnTo>
                <a:lnTo>
                  <a:pt x="4571" y="0"/>
                </a:lnTo>
                <a:lnTo>
                  <a:pt x="7619" y="1523"/>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13" name="Google Shape;113;p19"/>
          <p:cNvSpPr/>
          <p:nvPr/>
        </p:nvSpPr>
        <p:spPr>
          <a:xfrm>
            <a:off x="8730280" y="6110344"/>
            <a:ext cx="1681" cy="2801"/>
          </a:xfrm>
          <a:custGeom>
            <a:avLst/>
            <a:gdLst/>
            <a:ahLst/>
            <a:cxnLst/>
            <a:rect l="l" t="t" r="r" b="b"/>
            <a:pathLst>
              <a:path w="1904" h="3175" extrusionOk="0">
                <a:moveTo>
                  <a:pt x="1523" y="3048"/>
                </a:moveTo>
                <a:lnTo>
                  <a:pt x="0" y="0"/>
                </a:lnTo>
                <a:lnTo>
                  <a:pt x="1523" y="1524"/>
                </a:lnTo>
                <a:lnTo>
                  <a:pt x="1523" y="3048"/>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14" name="Google Shape;114;p19"/>
          <p:cNvSpPr/>
          <p:nvPr/>
        </p:nvSpPr>
        <p:spPr>
          <a:xfrm>
            <a:off x="8722210" y="6113033"/>
            <a:ext cx="12327" cy="20171"/>
          </a:xfrm>
          <a:custGeom>
            <a:avLst/>
            <a:gdLst/>
            <a:ahLst/>
            <a:cxnLst/>
            <a:rect l="l" t="t" r="r" b="b"/>
            <a:pathLst>
              <a:path w="13970" h="22859" extrusionOk="0">
                <a:moveTo>
                  <a:pt x="9144" y="22859"/>
                </a:moveTo>
                <a:lnTo>
                  <a:pt x="0" y="22859"/>
                </a:lnTo>
                <a:lnTo>
                  <a:pt x="10668" y="21335"/>
                </a:lnTo>
                <a:lnTo>
                  <a:pt x="10668" y="0"/>
                </a:lnTo>
                <a:lnTo>
                  <a:pt x="12192" y="1523"/>
                </a:lnTo>
                <a:lnTo>
                  <a:pt x="13716" y="9143"/>
                </a:lnTo>
                <a:lnTo>
                  <a:pt x="13716" y="19811"/>
                </a:lnTo>
                <a:lnTo>
                  <a:pt x="9144" y="22859"/>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15" name="Google Shape;115;p19"/>
          <p:cNvSpPr/>
          <p:nvPr/>
        </p:nvSpPr>
        <p:spPr>
          <a:xfrm>
            <a:off x="8718176" y="6134550"/>
            <a:ext cx="19051" cy="25772"/>
          </a:xfrm>
          <a:custGeom>
            <a:avLst/>
            <a:gdLst/>
            <a:ahLst/>
            <a:cxnLst/>
            <a:rect l="l" t="t" r="r" b="b"/>
            <a:pathLst>
              <a:path w="21590" h="29209" extrusionOk="0">
                <a:moveTo>
                  <a:pt x="21335" y="28956"/>
                </a:moveTo>
                <a:lnTo>
                  <a:pt x="16764" y="28956"/>
                </a:lnTo>
                <a:lnTo>
                  <a:pt x="0" y="0"/>
                </a:lnTo>
                <a:lnTo>
                  <a:pt x="3048" y="0"/>
                </a:lnTo>
                <a:lnTo>
                  <a:pt x="21335" y="28956"/>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16" name="Google Shape;116;p19"/>
          <p:cNvSpPr/>
          <p:nvPr/>
        </p:nvSpPr>
        <p:spPr>
          <a:xfrm>
            <a:off x="8828443" y="6134548"/>
            <a:ext cx="56589" cy="95811"/>
          </a:xfrm>
          <a:custGeom>
            <a:avLst/>
            <a:gdLst/>
            <a:ahLst/>
            <a:cxnLst/>
            <a:rect l="l" t="t" r="r" b="b"/>
            <a:pathLst>
              <a:path w="64134" h="108584" extrusionOk="0">
                <a:moveTo>
                  <a:pt x="45720" y="108203"/>
                </a:moveTo>
                <a:lnTo>
                  <a:pt x="24384" y="108203"/>
                </a:lnTo>
                <a:lnTo>
                  <a:pt x="36576" y="106679"/>
                </a:lnTo>
                <a:lnTo>
                  <a:pt x="48768" y="102107"/>
                </a:lnTo>
                <a:lnTo>
                  <a:pt x="56388" y="94487"/>
                </a:lnTo>
                <a:lnTo>
                  <a:pt x="59436" y="82295"/>
                </a:lnTo>
                <a:lnTo>
                  <a:pt x="57912" y="73151"/>
                </a:lnTo>
                <a:lnTo>
                  <a:pt x="51816" y="65531"/>
                </a:lnTo>
                <a:lnTo>
                  <a:pt x="42672" y="62483"/>
                </a:lnTo>
                <a:lnTo>
                  <a:pt x="33528" y="57911"/>
                </a:lnTo>
                <a:lnTo>
                  <a:pt x="22860" y="53339"/>
                </a:lnTo>
                <a:lnTo>
                  <a:pt x="10668" y="48767"/>
                </a:lnTo>
                <a:lnTo>
                  <a:pt x="3048" y="41147"/>
                </a:lnTo>
                <a:lnTo>
                  <a:pt x="0" y="28955"/>
                </a:lnTo>
                <a:lnTo>
                  <a:pt x="3048" y="15239"/>
                </a:lnTo>
                <a:lnTo>
                  <a:pt x="10668" y="6095"/>
                </a:lnTo>
                <a:lnTo>
                  <a:pt x="22860" y="1523"/>
                </a:lnTo>
                <a:lnTo>
                  <a:pt x="36576" y="0"/>
                </a:lnTo>
                <a:lnTo>
                  <a:pt x="51816" y="1523"/>
                </a:lnTo>
                <a:lnTo>
                  <a:pt x="56388" y="4571"/>
                </a:lnTo>
                <a:lnTo>
                  <a:pt x="25908" y="4571"/>
                </a:lnTo>
                <a:lnTo>
                  <a:pt x="15240" y="9143"/>
                </a:lnTo>
                <a:lnTo>
                  <a:pt x="7620" y="16763"/>
                </a:lnTo>
                <a:lnTo>
                  <a:pt x="4572" y="28955"/>
                </a:lnTo>
                <a:lnTo>
                  <a:pt x="6096" y="38099"/>
                </a:lnTo>
                <a:lnTo>
                  <a:pt x="12192" y="44195"/>
                </a:lnTo>
                <a:lnTo>
                  <a:pt x="19812" y="48767"/>
                </a:lnTo>
                <a:lnTo>
                  <a:pt x="28956" y="51815"/>
                </a:lnTo>
                <a:lnTo>
                  <a:pt x="41148" y="56387"/>
                </a:lnTo>
                <a:lnTo>
                  <a:pt x="51816" y="60959"/>
                </a:lnTo>
                <a:lnTo>
                  <a:pt x="60960" y="70103"/>
                </a:lnTo>
                <a:lnTo>
                  <a:pt x="64008" y="82295"/>
                </a:lnTo>
                <a:lnTo>
                  <a:pt x="60960" y="96011"/>
                </a:lnTo>
                <a:lnTo>
                  <a:pt x="51816" y="106679"/>
                </a:lnTo>
                <a:lnTo>
                  <a:pt x="45720" y="108203"/>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17" name="Google Shape;117;p19"/>
          <p:cNvSpPr/>
          <p:nvPr/>
        </p:nvSpPr>
        <p:spPr>
          <a:xfrm>
            <a:off x="8860716" y="6138582"/>
            <a:ext cx="31376" cy="26895"/>
          </a:xfrm>
          <a:custGeom>
            <a:avLst/>
            <a:gdLst/>
            <a:ahLst/>
            <a:cxnLst/>
            <a:rect l="l" t="t" r="r" b="b"/>
            <a:pathLst>
              <a:path w="35559" h="30479" extrusionOk="0">
                <a:moveTo>
                  <a:pt x="35051" y="30479"/>
                </a:moveTo>
                <a:lnTo>
                  <a:pt x="32003" y="30479"/>
                </a:lnTo>
                <a:lnTo>
                  <a:pt x="30479" y="16763"/>
                </a:lnTo>
                <a:lnTo>
                  <a:pt x="24383" y="6095"/>
                </a:lnTo>
                <a:lnTo>
                  <a:pt x="13715" y="1523"/>
                </a:lnTo>
                <a:lnTo>
                  <a:pt x="0" y="0"/>
                </a:lnTo>
                <a:lnTo>
                  <a:pt x="19811" y="0"/>
                </a:lnTo>
                <a:lnTo>
                  <a:pt x="27431" y="3047"/>
                </a:lnTo>
                <a:lnTo>
                  <a:pt x="35051" y="13715"/>
                </a:lnTo>
                <a:lnTo>
                  <a:pt x="35051" y="30479"/>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18" name="Google Shape;118;p19"/>
          <p:cNvSpPr/>
          <p:nvPr/>
        </p:nvSpPr>
        <p:spPr>
          <a:xfrm>
            <a:off x="8814997" y="6199095"/>
            <a:ext cx="53788" cy="35299"/>
          </a:xfrm>
          <a:custGeom>
            <a:avLst/>
            <a:gdLst/>
            <a:ahLst/>
            <a:cxnLst/>
            <a:rect l="l" t="t" r="r" b="b"/>
            <a:pathLst>
              <a:path w="60959" h="40004" extrusionOk="0">
                <a:moveTo>
                  <a:pt x="39624" y="39624"/>
                </a:moveTo>
                <a:lnTo>
                  <a:pt x="24384" y="38100"/>
                </a:lnTo>
                <a:lnTo>
                  <a:pt x="12192" y="33528"/>
                </a:lnTo>
                <a:lnTo>
                  <a:pt x="3048" y="22860"/>
                </a:lnTo>
                <a:lnTo>
                  <a:pt x="0" y="9144"/>
                </a:lnTo>
                <a:lnTo>
                  <a:pt x="0" y="0"/>
                </a:lnTo>
                <a:lnTo>
                  <a:pt x="4572" y="0"/>
                </a:lnTo>
                <a:lnTo>
                  <a:pt x="6096" y="16764"/>
                </a:lnTo>
                <a:lnTo>
                  <a:pt x="12192" y="27432"/>
                </a:lnTo>
                <a:lnTo>
                  <a:pt x="22860" y="33528"/>
                </a:lnTo>
                <a:lnTo>
                  <a:pt x="39624" y="35052"/>
                </a:lnTo>
                <a:lnTo>
                  <a:pt x="60960" y="35052"/>
                </a:lnTo>
                <a:lnTo>
                  <a:pt x="53340" y="38100"/>
                </a:lnTo>
                <a:lnTo>
                  <a:pt x="39624" y="39624"/>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19" name="Google Shape;119;p19"/>
          <p:cNvSpPr/>
          <p:nvPr/>
        </p:nvSpPr>
        <p:spPr>
          <a:xfrm>
            <a:off x="8902402" y="6134549"/>
            <a:ext cx="83484" cy="99732"/>
          </a:xfrm>
          <a:custGeom>
            <a:avLst/>
            <a:gdLst/>
            <a:ahLst/>
            <a:cxnLst/>
            <a:rect l="l" t="t" r="r" b="b"/>
            <a:pathLst>
              <a:path w="94615" h="113029" extrusionOk="0">
                <a:moveTo>
                  <a:pt x="39624" y="112775"/>
                </a:moveTo>
                <a:lnTo>
                  <a:pt x="21336" y="109727"/>
                </a:lnTo>
                <a:lnTo>
                  <a:pt x="9144" y="100583"/>
                </a:lnTo>
                <a:lnTo>
                  <a:pt x="1524" y="85343"/>
                </a:lnTo>
                <a:lnTo>
                  <a:pt x="0" y="68579"/>
                </a:lnTo>
                <a:lnTo>
                  <a:pt x="3048" y="44195"/>
                </a:lnTo>
                <a:lnTo>
                  <a:pt x="13716" y="21335"/>
                </a:lnTo>
                <a:lnTo>
                  <a:pt x="30480" y="6095"/>
                </a:lnTo>
                <a:lnTo>
                  <a:pt x="56388" y="0"/>
                </a:lnTo>
                <a:lnTo>
                  <a:pt x="73152" y="3047"/>
                </a:lnTo>
                <a:lnTo>
                  <a:pt x="74676" y="4571"/>
                </a:lnTo>
                <a:lnTo>
                  <a:pt x="56388" y="4571"/>
                </a:lnTo>
                <a:lnTo>
                  <a:pt x="36576" y="7619"/>
                </a:lnTo>
                <a:lnTo>
                  <a:pt x="21336" y="18287"/>
                </a:lnTo>
                <a:lnTo>
                  <a:pt x="10668" y="33527"/>
                </a:lnTo>
                <a:lnTo>
                  <a:pt x="4572" y="53339"/>
                </a:lnTo>
                <a:lnTo>
                  <a:pt x="94488" y="53339"/>
                </a:lnTo>
                <a:lnTo>
                  <a:pt x="94488" y="57911"/>
                </a:lnTo>
                <a:lnTo>
                  <a:pt x="4572" y="57911"/>
                </a:lnTo>
                <a:lnTo>
                  <a:pt x="4572" y="60959"/>
                </a:lnTo>
                <a:lnTo>
                  <a:pt x="3048" y="64007"/>
                </a:lnTo>
                <a:lnTo>
                  <a:pt x="3048" y="68579"/>
                </a:lnTo>
                <a:lnTo>
                  <a:pt x="7620" y="88391"/>
                </a:lnTo>
                <a:lnTo>
                  <a:pt x="16764" y="100583"/>
                </a:lnTo>
                <a:lnTo>
                  <a:pt x="28956" y="106679"/>
                </a:lnTo>
                <a:lnTo>
                  <a:pt x="39624" y="108203"/>
                </a:lnTo>
                <a:lnTo>
                  <a:pt x="60960" y="108203"/>
                </a:lnTo>
                <a:lnTo>
                  <a:pt x="57912" y="111251"/>
                </a:lnTo>
                <a:lnTo>
                  <a:pt x="39624" y="112775"/>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20" name="Google Shape;120;p19"/>
          <p:cNvSpPr/>
          <p:nvPr/>
        </p:nvSpPr>
        <p:spPr>
          <a:xfrm>
            <a:off x="8952157" y="6138582"/>
            <a:ext cx="33617" cy="43143"/>
          </a:xfrm>
          <a:custGeom>
            <a:avLst/>
            <a:gdLst/>
            <a:ahLst/>
            <a:cxnLst/>
            <a:rect l="l" t="t" r="r" b="b"/>
            <a:pathLst>
              <a:path w="38100" h="48895" extrusionOk="0">
                <a:moveTo>
                  <a:pt x="38100" y="48768"/>
                </a:moveTo>
                <a:lnTo>
                  <a:pt x="33528" y="48768"/>
                </a:lnTo>
                <a:lnTo>
                  <a:pt x="35052" y="44196"/>
                </a:lnTo>
                <a:lnTo>
                  <a:pt x="35052" y="36576"/>
                </a:lnTo>
                <a:lnTo>
                  <a:pt x="32004" y="22860"/>
                </a:lnTo>
                <a:lnTo>
                  <a:pt x="25908" y="10668"/>
                </a:lnTo>
                <a:lnTo>
                  <a:pt x="15240" y="3048"/>
                </a:lnTo>
                <a:lnTo>
                  <a:pt x="0" y="0"/>
                </a:lnTo>
                <a:lnTo>
                  <a:pt x="18288" y="0"/>
                </a:lnTo>
                <a:lnTo>
                  <a:pt x="28956" y="7620"/>
                </a:lnTo>
                <a:lnTo>
                  <a:pt x="36576" y="21336"/>
                </a:lnTo>
                <a:lnTo>
                  <a:pt x="38100" y="36576"/>
                </a:lnTo>
                <a:lnTo>
                  <a:pt x="38100" y="48768"/>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21" name="Google Shape;121;p19"/>
          <p:cNvSpPr/>
          <p:nvPr/>
        </p:nvSpPr>
        <p:spPr>
          <a:xfrm>
            <a:off x="8937363" y="6200439"/>
            <a:ext cx="43143" cy="29696"/>
          </a:xfrm>
          <a:custGeom>
            <a:avLst/>
            <a:gdLst/>
            <a:ahLst/>
            <a:cxnLst/>
            <a:rect l="l" t="t" r="r" b="b"/>
            <a:pathLst>
              <a:path w="48895" h="33654" extrusionOk="0">
                <a:moveTo>
                  <a:pt x="21335" y="33527"/>
                </a:moveTo>
                <a:lnTo>
                  <a:pt x="0" y="33527"/>
                </a:lnTo>
                <a:lnTo>
                  <a:pt x="15239" y="32003"/>
                </a:lnTo>
                <a:lnTo>
                  <a:pt x="28955" y="25907"/>
                </a:lnTo>
                <a:lnTo>
                  <a:pt x="38099" y="15239"/>
                </a:lnTo>
                <a:lnTo>
                  <a:pt x="44195" y="0"/>
                </a:lnTo>
                <a:lnTo>
                  <a:pt x="48767" y="0"/>
                </a:lnTo>
                <a:lnTo>
                  <a:pt x="42671" y="16763"/>
                </a:lnTo>
                <a:lnTo>
                  <a:pt x="32003" y="28955"/>
                </a:lnTo>
                <a:lnTo>
                  <a:pt x="21335" y="33527"/>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22" name="Google Shape;122;p19"/>
          <p:cNvSpPr/>
          <p:nvPr/>
        </p:nvSpPr>
        <p:spPr>
          <a:xfrm>
            <a:off x="9011322" y="6134549"/>
            <a:ext cx="42023" cy="26895"/>
          </a:xfrm>
          <a:custGeom>
            <a:avLst/>
            <a:gdLst/>
            <a:ahLst/>
            <a:cxnLst/>
            <a:rect l="l" t="t" r="r" b="b"/>
            <a:pathLst>
              <a:path w="47625" h="30479" extrusionOk="0">
                <a:moveTo>
                  <a:pt x="4572" y="30479"/>
                </a:moveTo>
                <a:lnTo>
                  <a:pt x="0" y="30479"/>
                </a:lnTo>
                <a:lnTo>
                  <a:pt x="7620" y="18287"/>
                </a:lnTo>
                <a:lnTo>
                  <a:pt x="16764" y="9143"/>
                </a:lnTo>
                <a:lnTo>
                  <a:pt x="27432" y="3047"/>
                </a:lnTo>
                <a:lnTo>
                  <a:pt x="39624" y="0"/>
                </a:lnTo>
                <a:lnTo>
                  <a:pt x="45720" y="0"/>
                </a:lnTo>
                <a:lnTo>
                  <a:pt x="47244" y="1523"/>
                </a:lnTo>
                <a:lnTo>
                  <a:pt x="47244" y="4571"/>
                </a:lnTo>
                <a:lnTo>
                  <a:pt x="39624" y="4571"/>
                </a:lnTo>
                <a:lnTo>
                  <a:pt x="25908" y="7619"/>
                </a:lnTo>
                <a:lnTo>
                  <a:pt x="15240" y="16763"/>
                </a:lnTo>
                <a:lnTo>
                  <a:pt x="6096" y="25907"/>
                </a:lnTo>
                <a:lnTo>
                  <a:pt x="4572" y="30479"/>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23" name="Google Shape;123;p19"/>
          <p:cNvSpPr/>
          <p:nvPr/>
        </p:nvSpPr>
        <p:spPr>
          <a:xfrm>
            <a:off x="8991153" y="6135892"/>
            <a:ext cx="25772" cy="95811"/>
          </a:xfrm>
          <a:custGeom>
            <a:avLst/>
            <a:gdLst/>
            <a:ahLst/>
            <a:cxnLst/>
            <a:rect l="l" t="t" r="r" b="b"/>
            <a:pathLst>
              <a:path w="29209" h="108584" extrusionOk="0">
                <a:moveTo>
                  <a:pt x="4572" y="108203"/>
                </a:moveTo>
                <a:lnTo>
                  <a:pt x="0" y="108203"/>
                </a:lnTo>
                <a:lnTo>
                  <a:pt x="24384" y="0"/>
                </a:lnTo>
                <a:lnTo>
                  <a:pt x="28956" y="0"/>
                </a:lnTo>
                <a:lnTo>
                  <a:pt x="25908" y="15239"/>
                </a:lnTo>
                <a:lnTo>
                  <a:pt x="22860" y="27431"/>
                </a:lnTo>
                <a:lnTo>
                  <a:pt x="22860" y="28955"/>
                </a:lnTo>
                <a:lnTo>
                  <a:pt x="27432" y="28955"/>
                </a:lnTo>
                <a:lnTo>
                  <a:pt x="21336" y="38099"/>
                </a:lnTo>
                <a:lnTo>
                  <a:pt x="18288" y="45719"/>
                </a:lnTo>
                <a:lnTo>
                  <a:pt x="16764" y="54863"/>
                </a:lnTo>
                <a:lnTo>
                  <a:pt x="4572" y="108203"/>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24" name="Google Shape;124;p19"/>
          <p:cNvSpPr/>
          <p:nvPr/>
        </p:nvSpPr>
        <p:spPr>
          <a:xfrm>
            <a:off x="9038217" y="6135892"/>
            <a:ext cx="25772" cy="95811"/>
          </a:xfrm>
          <a:custGeom>
            <a:avLst/>
            <a:gdLst/>
            <a:ahLst/>
            <a:cxnLst/>
            <a:rect l="l" t="t" r="r" b="b"/>
            <a:pathLst>
              <a:path w="29209" h="108584" extrusionOk="0">
                <a:moveTo>
                  <a:pt x="4571" y="108203"/>
                </a:moveTo>
                <a:lnTo>
                  <a:pt x="0" y="108203"/>
                </a:lnTo>
                <a:lnTo>
                  <a:pt x="24383" y="0"/>
                </a:lnTo>
                <a:lnTo>
                  <a:pt x="28955" y="0"/>
                </a:lnTo>
                <a:lnTo>
                  <a:pt x="4571" y="108203"/>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25" name="Google Shape;125;p19"/>
          <p:cNvSpPr/>
          <p:nvPr/>
        </p:nvSpPr>
        <p:spPr>
          <a:xfrm>
            <a:off x="9051665" y="6138582"/>
            <a:ext cx="1681" cy="1681"/>
          </a:xfrm>
          <a:custGeom>
            <a:avLst/>
            <a:gdLst/>
            <a:ahLst/>
            <a:cxnLst/>
            <a:rect l="l" t="t" r="r" b="b"/>
            <a:pathLst>
              <a:path w="1904" h="1904" extrusionOk="0">
                <a:moveTo>
                  <a:pt x="1524" y="1523"/>
                </a:moveTo>
                <a:lnTo>
                  <a:pt x="0" y="0"/>
                </a:lnTo>
                <a:lnTo>
                  <a:pt x="1524" y="0"/>
                </a:lnTo>
                <a:lnTo>
                  <a:pt x="1524" y="1523"/>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26" name="Google Shape;126;p19"/>
          <p:cNvSpPr/>
          <p:nvPr/>
        </p:nvSpPr>
        <p:spPr>
          <a:xfrm>
            <a:off x="9062422" y="6099585"/>
            <a:ext cx="8404" cy="19051"/>
          </a:xfrm>
          <a:custGeom>
            <a:avLst/>
            <a:gdLst/>
            <a:ahLst/>
            <a:cxnLst/>
            <a:rect l="l" t="t" r="r" b="b"/>
            <a:pathLst>
              <a:path w="9525" h="21590" extrusionOk="0">
                <a:moveTo>
                  <a:pt x="4571" y="21335"/>
                </a:moveTo>
                <a:lnTo>
                  <a:pt x="0" y="21335"/>
                </a:lnTo>
                <a:lnTo>
                  <a:pt x="4571" y="0"/>
                </a:lnTo>
                <a:lnTo>
                  <a:pt x="9143" y="0"/>
                </a:lnTo>
                <a:lnTo>
                  <a:pt x="4571" y="21335"/>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27" name="Google Shape;127;p19"/>
          <p:cNvSpPr/>
          <p:nvPr/>
        </p:nvSpPr>
        <p:spPr>
          <a:xfrm>
            <a:off x="9067801" y="6134549"/>
            <a:ext cx="83484" cy="99732"/>
          </a:xfrm>
          <a:custGeom>
            <a:avLst/>
            <a:gdLst/>
            <a:ahLst/>
            <a:cxnLst/>
            <a:rect l="l" t="t" r="r" b="b"/>
            <a:pathLst>
              <a:path w="94615" h="113029" extrusionOk="0">
                <a:moveTo>
                  <a:pt x="39624" y="112775"/>
                </a:moveTo>
                <a:lnTo>
                  <a:pt x="21336" y="109727"/>
                </a:lnTo>
                <a:lnTo>
                  <a:pt x="9144" y="100583"/>
                </a:lnTo>
                <a:lnTo>
                  <a:pt x="1524" y="85343"/>
                </a:lnTo>
                <a:lnTo>
                  <a:pt x="0" y="68579"/>
                </a:lnTo>
                <a:lnTo>
                  <a:pt x="3048" y="44195"/>
                </a:lnTo>
                <a:lnTo>
                  <a:pt x="13716" y="21335"/>
                </a:lnTo>
                <a:lnTo>
                  <a:pt x="30480" y="6095"/>
                </a:lnTo>
                <a:lnTo>
                  <a:pt x="56388" y="0"/>
                </a:lnTo>
                <a:lnTo>
                  <a:pt x="73152" y="3047"/>
                </a:lnTo>
                <a:lnTo>
                  <a:pt x="74676" y="4571"/>
                </a:lnTo>
                <a:lnTo>
                  <a:pt x="56388" y="4571"/>
                </a:lnTo>
                <a:lnTo>
                  <a:pt x="36576" y="7619"/>
                </a:lnTo>
                <a:lnTo>
                  <a:pt x="21336" y="18287"/>
                </a:lnTo>
                <a:lnTo>
                  <a:pt x="10668" y="33527"/>
                </a:lnTo>
                <a:lnTo>
                  <a:pt x="4572" y="53339"/>
                </a:lnTo>
                <a:lnTo>
                  <a:pt x="94488" y="53339"/>
                </a:lnTo>
                <a:lnTo>
                  <a:pt x="94488" y="57911"/>
                </a:lnTo>
                <a:lnTo>
                  <a:pt x="4572" y="57911"/>
                </a:lnTo>
                <a:lnTo>
                  <a:pt x="4572" y="60959"/>
                </a:lnTo>
                <a:lnTo>
                  <a:pt x="3048" y="64007"/>
                </a:lnTo>
                <a:lnTo>
                  <a:pt x="3048" y="68579"/>
                </a:lnTo>
                <a:lnTo>
                  <a:pt x="7620" y="88391"/>
                </a:lnTo>
                <a:lnTo>
                  <a:pt x="16764" y="100583"/>
                </a:lnTo>
                <a:lnTo>
                  <a:pt x="28956" y="106679"/>
                </a:lnTo>
                <a:lnTo>
                  <a:pt x="39624" y="108203"/>
                </a:lnTo>
                <a:lnTo>
                  <a:pt x="60960" y="108203"/>
                </a:lnTo>
                <a:lnTo>
                  <a:pt x="57912" y="111251"/>
                </a:lnTo>
                <a:lnTo>
                  <a:pt x="39624" y="112775"/>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28" name="Google Shape;128;p19"/>
          <p:cNvSpPr/>
          <p:nvPr/>
        </p:nvSpPr>
        <p:spPr>
          <a:xfrm>
            <a:off x="9117555" y="6138582"/>
            <a:ext cx="35299" cy="43143"/>
          </a:xfrm>
          <a:custGeom>
            <a:avLst/>
            <a:gdLst/>
            <a:ahLst/>
            <a:cxnLst/>
            <a:rect l="l" t="t" r="r" b="b"/>
            <a:pathLst>
              <a:path w="40004" h="48895" extrusionOk="0">
                <a:moveTo>
                  <a:pt x="38100" y="48768"/>
                </a:moveTo>
                <a:lnTo>
                  <a:pt x="33528" y="48768"/>
                </a:lnTo>
                <a:lnTo>
                  <a:pt x="35052" y="44196"/>
                </a:lnTo>
                <a:lnTo>
                  <a:pt x="35052" y="36576"/>
                </a:lnTo>
                <a:lnTo>
                  <a:pt x="32004" y="22860"/>
                </a:lnTo>
                <a:lnTo>
                  <a:pt x="25908" y="10668"/>
                </a:lnTo>
                <a:lnTo>
                  <a:pt x="15240" y="3048"/>
                </a:lnTo>
                <a:lnTo>
                  <a:pt x="0" y="0"/>
                </a:lnTo>
                <a:lnTo>
                  <a:pt x="18288" y="0"/>
                </a:lnTo>
                <a:lnTo>
                  <a:pt x="28956" y="7620"/>
                </a:lnTo>
                <a:lnTo>
                  <a:pt x="36576" y="21336"/>
                </a:lnTo>
                <a:lnTo>
                  <a:pt x="39624" y="36576"/>
                </a:lnTo>
                <a:lnTo>
                  <a:pt x="39624" y="42672"/>
                </a:lnTo>
                <a:lnTo>
                  <a:pt x="38100" y="47244"/>
                </a:lnTo>
                <a:lnTo>
                  <a:pt x="38100" y="48768"/>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29" name="Google Shape;129;p19"/>
          <p:cNvSpPr/>
          <p:nvPr/>
        </p:nvSpPr>
        <p:spPr>
          <a:xfrm>
            <a:off x="9102763" y="6200439"/>
            <a:ext cx="43143" cy="29696"/>
          </a:xfrm>
          <a:custGeom>
            <a:avLst/>
            <a:gdLst/>
            <a:ahLst/>
            <a:cxnLst/>
            <a:rect l="l" t="t" r="r" b="b"/>
            <a:pathLst>
              <a:path w="48895" h="33654" extrusionOk="0">
                <a:moveTo>
                  <a:pt x="21335" y="33527"/>
                </a:moveTo>
                <a:lnTo>
                  <a:pt x="0" y="33527"/>
                </a:lnTo>
                <a:lnTo>
                  <a:pt x="15239" y="32003"/>
                </a:lnTo>
                <a:lnTo>
                  <a:pt x="28955" y="25907"/>
                </a:lnTo>
                <a:lnTo>
                  <a:pt x="38099" y="15239"/>
                </a:lnTo>
                <a:lnTo>
                  <a:pt x="44195" y="0"/>
                </a:lnTo>
                <a:lnTo>
                  <a:pt x="48767" y="0"/>
                </a:lnTo>
                <a:lnTo>
                  <a:pt x="42671" y="16763"/>
                </a:lnTo>
                <a:lnTo>
                  <a:pt x="32003" y="28955"/>
                </a:lnTo>
                <a:lnTo>
                  <a:pt x="21335" y="33527"/>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30" name="Google Shape;130;p19"/>
          <p:cNvSpPr/>
          <p:nvPr/>
        </p:nvSpPr>
        <p:spPr>
          <a:xfrm>
            <a:off x="9174032" y="6134548"/>
            <a:ext cx="56589" cy="95811"/>
          </a:xfrm>
          <a:custGeom>
            <a:avLst/>
            <a:gdLst/>
            <a:ahLst/>
            <a:cxnLst/>
            <a:rect l="l" t="t" r="r" b="b"/>
            <a:pathLst>
              <a:path w="64134" h="108584" extrusionOk="0">
                <a:moveTo>
                  <a:pt x="45720" y="108203"/>
                </a:moveTo>
                <a:lnTo>
                  <a:pt x="24384" y="108203"/>
                </a:lnTo>
                <a:lnTo>
                  <a:pt x="36576" y="106679"/>
                </a:lnTo>
                <a:lnTo>
                  <a:pt x="48768" y="102107"/>
                </a:lnTo>
                <a:lnTo>
                  <a:pt x="56388" y="94487"/>
                </a:lnTo>
                <a:lnTo>
                  <a:pt x="59436" y="82295"/>
                </a:lnTo>
                <a:lnTo>
                  <a:pt x="57912" y="73151"/>
                </a:lnTo>
                <a:lnTo>
                  <a:pt x="51816" y="65531"/>
                </a:lnTo>
                <a:lnTo>
                  <a:pt x="42672" y="62483"/>
                </a:lnTo>
                <a:lnTo>
                  <a:pt x="33528" y="57911"/>
                </a:lnTo>
                <a:lnTo>
                  <a:pt x="12192" y="48767"/>
                </a:lnTo>
                <a:lnTo>
                  <a:pt x="3048" y="41147"/>
                </a:lnTo>
                <a:lnTo>
                  <a:pt x="0" y="28955"/>
                </a:lnTo>
                <a:lnTo>
                  <a:pt x="3048" y="15239"/>
                </a:lnTo>
                <a:lnTo>
                  <a:pt x="10668" y="6095"/>
                </a:lnTo>
                <a:lnTo>
                  <a:pt x="22860" y="1523"/>
                </a:lnTo>
                <a:lnTo>
                  <a:pt x="36576" y="0"/>
                </a:lnTo>
                <a:lnTo>
                  <a:pt x="51816" y="1523"/>
                </a:lnTo>
                <a:lnTo>
                  <a:pt x="56388" y="4571"/>
                </a:lnTo>
                <a:lnTo>
                  <a:pt x="25908" y="4571"/>
                </a:lnTo>
                <a:lnTo>
                  <a:pt x="15240" y="9143"/>
                </a:lnTo>
                <a:lnTo>
                  <a:pt x="7620" y="16763"/>
                </a:lnTo>
                <a:lnTo>
                  <a:pt x="4572" y="28955"/>
                </a:lnTo>
                <a:lnTo>
                  <a:pt x="6096" y="38099"/>
                </a:lnTo>
                <a:lnTo>
                  <a:pt x="12192" y="44195"/>
                </a:lnTo>
                <a:lnTo>
                  <a:pt x="19812" y="48767"/>
                </a:lnTo>
                <a:lnTo>
                  <a:pt x="28956" y="51815"/>
                </a:lnTo>
                <a:lnTo>
                  <a:pt x="41148" y="56387"/>
                </a:lnTo>
                <a:lnTo>
                  <a:pt x="51816" y="60959"/>
                </a:lnTo>
                <a:lnTo>
                  <a:pt x="60960" y="70103"/>
                </a:lnTo>
                <a:lnTo>
                  <a:pt x="64008" y="82295"/>
                </a:lnTo>
                <a:lnTo>
                  <a:pt x="60960" y="96011"/>
                </a:lnTo>
                <a:lnTo>
                  <a:pt x="51816" y="106679"/>
                </a:lnTo>
                <a:lnTo>
                  <a:pt x="45720" y="108203"/>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31" name="Google Shape;131;p19"/>
          <p:cNvSpPr/>
          <p:nvPr/>
        </p:nvSpPr>
        <p:spPr>
          <a:xfrm>
            <a:off x="9206305" y="6138582"/>
            <a:ext cx="32497" cy="26895"/>
          </a:xfrm>
          <a:custGeom>
            <a:avLst/>
            <a:gdLst/>
            <a:ahLst/>
            <a:cxnLst/>
            <a:rect l="l" t="t" r="r" b="b"/>
            <a:pathLst>
              <a:path w="36829" h="30479" extrusionOk="0">
                <a:moveTo>
                  <a:pt x="36575" y="30479"/>
                </a:moveTo>
                <a:lnTo>
                  <a:pt x="32003" y="30479"/>
                </a:lnTo>
                <a:lnTo>
                  <a:pt x="30479" y="16763"/>
                </a:lnTo>
                <a:lnTo>
                  <a:pt x="24383" y="6095"/>
                </a:lnTo>
                <a:lnTo>
                  <a:pt x="13715" y="1523"/>
                </a:lnTo>
                <a:lnTo>
                  <a:pt x="0" y="0"/>
                </a:lnTo>
                <a:lnTo>
                  <a:pt x="19811" y="0"/>
                </a:lnTo>
                <a:lnTo>
                  <a:pt x="27431" y="3047"/>
                </a:lnTo>
                <a:lnTo>
                  <a:pt x="35051" y="13715"/>
                </a:lnTo>
                <a:lnTo>
                  <a:pt x="36575" y="30479"/>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32" name="Google Shape;132;p19"/>
          <p:cNvSpPr/>
          <p:nvPr/>
        </p:nvSpPr>
        <p:spPr>
          <a:xfrm>
            <a:off x="9160585" y="6199095"/>
            <a:ext cx="53788" cy="35299"/>
          </a:xfrm>
          <a:custGeom>
            <a:avLst/>
            <a:gdLst/>
            <a:ahLst/>
            <a:cxnLst/>
            <a:rect l="l" t="t" r="r" b="b"/>
            <a:pathLst>
              <a:path w="60959" h="40004" extrusionOk="0">
                <a:moveTo>
                  <a:pt x="39624" y="39624"/>
                </a:moveTo>
                <a:lnTo>
                  <a:pt x="24384" y="38100"/>
                </a:lnTo>
                <a:lnTo>
                  <a:pt x="12192" y="33528"/>
                </a:lnTo>
                <a:lnTo>
                  <a:pt x="3048" y="22860"/>
                </a:lnTo>
                <a:lnTo>
                  <a:pt x="0" y="9144"/>
                </a:lnTo>
                <a:lnTo>
                  <a:pt x="0" y="0"/>
                </a:lnTo>
                <a:lnTo>
                  <a:pt x="4572" y="0"/>
                </a:lnTo>
                <a:lnTo>
                  <a:pt x="6096" y="16764"/>
                </a:lnTo>
                <a:lnTo>
                  <a:pt x="12192" y="27432"/>
                </a:lnTo>
                <a:lnTo>
                  <a:pt x="22860" y="33528"/>
                </a:lnTo>
                <a:lnTo>
                  <a:pt x="39624" y="35052"/>
                </a:lnTo>
                <a:lnTo>
                  <a:pt x="60960" y="35052"/>
                </a:lnTo>
                <a:lnTo>
                  <a:pt x="54864" y="38100"/>
                </a:lnTo>
                <a:lnTo>
                  <a:pt x="39624" y="39624"/>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33" name="Google Shape;133;p19"/>
          <p:cNvSpPr/>
          <p:nvPr/>
        </p:nvSpPr>
        <p:spPr>
          <a:xfrm>
            <a:off x="2586295" y="738124"/>
            <a:ext cx="1512793" cy="60377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36" name="Google Shape;136;p19"/>
          <p:cNvSpPr txBox="1"/>
          <p:nvPr/>
        </p:nvSpPr>
        <p:spPr>
          <a:xfrm rot="-5400000">
            <a:off x="8754363" y="4335005"/>
            <a:ext cx="2857500" cy="217153"/>
          </a:xfrm>
          <a:prstGeom prst="rect">
            <a:avLst/>
          </a:prstGeom>
          <a:noFill/>
          <a:ln>
            <a:noFill/>
          </a:ln>
        </p:spPr>
        <p:txBody>
          <a:bodyPr spcFirstLastPara="1" wrap="square" lIns="0" tIns="1667" rIns="0" bIns="0" anchor="t" anchorCtr="0">
            <a:noAutofit/>
          </a:bodyPr>
          <a:lstStyle/>
          <a:p>
            <a:pPr marL="11206" marR="4483"/>
            <a:r>
              <a:rPr lang="en-US" sz="705" dirty="0">
                <a:solidFill>
                  <a:srgbClr val="000000"/>
                </a:solidFill>
                <a:latin typeface="Times New Roman"/>
                <a:ea typeface="Times New Roman"/>
                <a:cs typeface="Times New Roman"/>
                <a:sym typeface="Times New Roman"/>
              </a:rPr>
              <a:t>COBIT®, CISA®, CISM®, CRISC® and CGEIT® are registered trademarks of ISACA.</a:t>
            </a:r>
            <a:endParaRPr sz="705" dirty="0">
              <a:solidFill>
                <a:srgbClr val="000000"/>
              </a:solidFill>
              <a:latin typeface="Times New Roman"/>
              <a:ea typeface="Times New Roman"/>
              <a:cs typeface="Times New Roman"/>
              <a:sym typeface="Times New Roman"/>
            </a:endParaRPr>
          </a:p>
        </p:txBody>
      </p:sp>
      <p:sp>
        <p:nvSpPr>
          <p:cNvPr id="137" name="Google Shape;137;p19"/>
          <p:cNvSpPr/>
          <p:nvPr/>
        </p:nvSpPr>
        <p:spPr>
          <a:xfrm>
            <a:off x="2890222" y="3000040"/>
            <a:ext cx="378199" cy="626969"/>
          </a:xfrm>
          <a:custGeom>
            <a:avLst/>
            <a:gdLst/>
            <a:ahLst/>
            <a:cxnLst/>
            <a:rect l="l" t="t" r="r" b="b"/>
            <a:pathLst>
              <a:path w="428625" h="710564" extrusionOk="0">
                <a:moveTo>
                  <a:pt x="307848" y="710183"/>
                </a:moveTo>
                <a:lnTo>
                  <a:pt x="263652" y="707135"/>
                </a:lnTo>
                <a:lnTo>
                  <a:pt x="222504" y="697991"/>
                </a:lnTo>
                <a:lnTo>
                  <a:pt x="182880" y="684275"/>
                </a:lnTo>
                <a:lnTo>
                  <a:pt x="147828" y="664463"/>
                </a:lnTo>
                <a:lnTo>
                  <a:pt x="115824" y="640079"/>
                </a:lnTo>
                <a:lnTo>
                  <a:pt x="86867" y="611123"/>
                </a:lnTo>
                <a:lnTo>
                  <a:pt x="60960" y="579119"/>
                </a:lnTo>
                <a:lnTo>
                  <a:pt x="39624" y="541019"/>
                </a:lnTo>
                <a:lnTo>
                  <a:pt x="22860" y="501395"/>
                </a:lnTo>
                <a:lnTo>
                  <a:pt x="10667" y="457199"/>
                </a:lnTo>
                <a:lnTo>
                  <a:pt x="3048" y="409955"/>
                </a:lnTo>
                <a:lnTo>
                  <a:pt x="0" y="361187"/>
                </a:lnTo>
                <a:lnTo>
                  <a:pt x="1524" y="323087"/>
                </a:lnTo>
                <a:lnTo>
                  <a:pt x="7620" y="283463"/>
                </a:lnTo>
                <a:lnTo>
                  <a:pt x="15240" y="245363"/>
                </a:lnTo>
                <a:lnTo>
                  <a:pt x="27431" y="207263"/>
                </a:lnTo>
                <a:lnTo>
                  <a:pt x="42672" y="170687"/>
                </a:lnTo>
                <a:lnTo>
                  <a:pt x="62484" y="135635"/>
                </a:lnTo>
                <a:lnTo>
                  <a:pt x="85343" y="103631"/>
                </a:lnTo>
                <a:lnTo>
                  <a:pt x="114300" y="74675"/>
                </a:lnTo>
                <a:lnTo>
                  <a:pt x="144779" y="50291"/>
                </a:lnTo>
                <a:lnTo>
                  <a:pt x="181356" y="28956"/>
                </a:lnTo>
                <a:lnTo>
                  <a:pt x="222504" y="13715"/>
                </a:lnTo>
                <a:lnTo>
                  <a:pt x="268224" y="4571"/>
                </a:lnTo>
                <a:lnTo>
                  <a:pt x="320040" y="0"/>
                </a:lnTo>
                <a:lnTo>
                  <a:pt x="376428" y="6096"/>
                </a:lnTo>
                <a:lnTo>
                  <a:pt x="425196" y="18287"/>
                </a:lnTo>
                <a:lnTo>
                  <a:pt x="428244" y="19811"/>
                </a:lnTo>
                <a:lnTo>
                  <a:pt x="320040" y="19811"/>
                </a:lnTo>
                <a:lnTo>
                  <a:pt x="266700" y="24383"/>
                </a:lnTo>
                <a:lnTo>
                  <a:pt x="219456" y="35052"/>
                </a:lnTo>
                <a:lnTo>
                  <a:pt x="178308" y="53339"/>
                </a:lnTo>
                <a:lnTo>
                  <a:pt x="143255" y="77723"/>
                </a:lnTo>
                <a:lnTo>
                  <a:pt x="111252" y="105155"/>
                </a:lnTo>
                <a:lnTo>
                  <a:pt x="85343" y="137159"/>
                </a:lnTo>
                <a:lnTo>
                  <a:pt x="64008" y="173735"/>
                </a:lnTo>
                <a:lnTo>
                  <a:pt x="47243" y="210311"/>
                </a:lnTo>
                <a:lnTo>
                  <a:pt x="35052" y="248411"/>
                </a:lnTo>
                <a:lnTo>
                  <a:pt x="25908" y="288035"/>
                </a:lnTo>
                <a:lnTo>
                  <a:pt x="19812" y="361187"/>
                </a:lnTo>
                <a:lnTo>
                  <a:pt x="22860" y="408431"/>
                </a:lnTo>
                <a:lnTo>
                  <a:pt x="30479" y="452627"/>
                </a:lnTo>
                <a:lnTo>
                  <a:pt x="42672" y="495299"/>
                </a:lnTo>
                <a:lnTo>
                  <a:pt x="59436" y="536447"/>
                </a:lnTo>
                <a:lnTo>
                  <a:pt x="82296" y="573023"/>
                </a:lnTo>
                <a:lnTo>
                  <a:pt x="108204" y="606551"/>
                </a:lnTo>
                <a:lnTo>
                  <a:pt x="140208" y="635507"/>
                </a:lnTo>
                <a:lnTo>
                  <a:pt x="175260" y="659891"/>
                </a:lnTo>
                <a:lnTo>
                  <a:pt x="214884" y="676655"/>
                </a:lnTo>
                <a:lnTo>
                  <a:pt x="259080" y="687323"/>
                </a:lnTo>
                <a:lnTo>
                  <a:pt x="307848" y="691895"/>
                </a:lnTo>
                <a:lnTo>
                  <a:pt x="414528" y="691895"/>
                </a:lnTo>
                <a:lnTo>
                  <a:pt x="402336" y="696467"/>
                </a:lnTo>
                <a:lnTo>
                  <a:pt x="356616" y="707135"/>
                </a:lnTo>
                <a:lnTo>
                  <a:pt x="307848" y="710183"/>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38" name="Google Shape;138;p19"/>
          <p:cNvSpPr/>
          <p:nvPr/>
        </p:nvSpPr>
        <p:spPr>
          <a:xfrm>
            <a:off x="3172610" y="3017521"/>
            <a:ext cx="238125" cy="176492"/>
          </a:xfrm>
          <a:custGeom>
            <a:avLst/>
            <a:gdLst/>
            <a:ahLst/>
            <a:cxnLst/>
            <a:rect l="l" t="t" r="r" b="b"/>
            <a:pathLst>
              <a:path w="269875" h="200025" extrusionOk="0">
                <a:moveTo>
                  <a:pt x="269748" y="199643"/>
                </a:moveTo>
                <a:lnTo>
                  <a:pt x="251460" y="199643"/>
                </a:lnTo>
                <a:lnTo>
                  <a:pt x="243840" y="163067"/>
                </a:lnTo>
                <a:lnTo>
                  <a:pt x="228600" y="128015"/>
                </a:lnTo>
                <a:lnTo>
                  <a:pt x="207264" y="94487"/>
                </a:lnTo>
                <a:lnTo>
                  <a:pt x="176784" y="64007"/>
                </a:lnTo>
                <a:lnTo>
                  <a:pt x="141732" y="38100"/>
                </a:lnTo>
                <a:lnTo>
                  <a:pt x="99060" y="16763"/>
                </a:lnTo>
                <a:lnTo>
                  <a:pt x="51816" y="4571"/>
                </a:lnTo>
                <a:lnTo>
                  <a:pt x="0" y="0"/>
                </a:lnTo>
                <a:lnTo>
                  <a:pt x="108204" y="0"/>
                </a:lnTo>
                <a:lnTo>
                  <a:pt x="149352" y="19811"/>
                </a:lnTo>
                <a:lnTo>
                  <a:pt x="184404" y="44195"/>
                </a:lnTo>
                <a:lnTo>
                  <a:pt x="214884" y="74675"/>
                </a:lnTo>
                <a:lnTo>
                  <a:pt x="237744" y="106679"/>
                </a:lnTo>
                <a:lnTo>
                  <a:pt x="265176" y="170687"/>
                </a:lnTo>
                <a:lnTo>
                  <a:pt x="269748" y="199643"/>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40" name="Google Shape;140;p19"/>
          <p:cNvSpPr/>
          <p:nvPr/>
        </p:nvSpPr>
        <p:spPr>
          <a:xfrm>
            <a:off x="3492648" y="3014831"/>
            <a:ext cx="0" cy="598395"/>
          </a:xfrm>
          <a:custGeom>
            <a:avLst/>
            <a:gdLst/>
            <a:ahLst/>
            <a:cxnLst/>
            <a:rect l="l" t="t" r="r" b="b"/>
            <a:pathLst>
              <a:path w="120000" h="678179" extrusionOk="0">
                <a:moveTo>
                  <a:pt x="0" y="0"/>
                </a:moveTo>
                <a:lnTo>
                  <a:pt x="0" y="678180"/>
                </a:lnTo>
              </a:path>
            </a:pathLst>
          </a:custGeom>
          <a:noFill/>
          <a:ln w="18275" cap="flat" cmpd="sng">
            <a:solidFill>
              <a:srgbClr val="FFFFFF"/>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41" name="Google Shape;141;p19"/>
          <p:cNvSpPr/>
          <p:nvPr/>
        </p:nvSpPr>
        <p:spPr>
          <a:xfrm>
            <a:off x="3594847" y="3000039"/>
            <a:ext cx="426383" cy="610720"/>
          </a:xfrm>
          <a:custGeom>
            <a:avLst/>
            <a:gdLst/>
            <a:ahLst/>
            <a:cxnLst/>
            <a:rect l="l" t="t" r="r" b="b"/>
            <a:pathLst>
              <a:path w="483235" h="692150" extrusionOk="0">
                <a:moveTo>
                  <a:pt x="356615" y="691895"/>
                </a:moveTo>
                <a:lnTo>
                  <a:pt x="243839" y="691895"/>
                </a:lnTo>
                <a:lnTo>
                  <a:pt x="289559" y="688847"/>
                </a:lnTo>
                <a:lnTo>
                  <a:pt x="333755" y="679703"/>
                </a:lnTo>
                <a:lnTo>
                  <a:pt x="374903" y="664463"/>
                </a:lnTo>
                <a:lnTo>
                  <a:pt x="411479" y="641603"/>
                </a:lnTo>
                <a:lnTo>
                  <a:pt x="438911" y="611123"/>
                </a:lnTo>
                <a:lnTo>
                  <a:pt x="457199" y="573023"/>
                </a:lnTo>
                <a:lnTo>
                  <a:pt x="464819" y="527303"/>
                </a:lnTo>
                <a:lnTo>
                  <a:pt x="458723" y="481583"/>
                </a:lnTo>
                <a:lnTo>
                  <a:pt x="441959" y="446531"/>
                </a:lnTo>
                <a:lnTo>
                  <a:pt x="384047" y="399287"/>
                </a:lnTo>
                <a:lnTo>
                  <a:pt x="347471" y="384047"/>
                </a:lnTo>
                <a:lnTo>
                  <a:pt x="307847" y="371856"/>
                </a:lnTo>
                <a:lnTo>
                  <a:pt x="185927" y="344423"/>
                </a:lnTo>
                <a:lnTo>
                  <a:pt x="144779" y="333756"/>
                </a:lnTo>
                <a:lnTo>
                  <a:pt x="106679" y="321563"/>
                </a:lnTo>
                <a:lnTo>
                  <a:pt x="71627" y="304799"/>
                </a:lnTo>
                <a:lnTo>
                  <a:pt x="19811" y="256032"/>
                </a:lnTo>
                <a:lnTo>
                  <a:pt x="4572" y="219456"/>
                </a:lnTo>
                <a:lnTo>
                  <a:pt x="0" y="175259"/>
                </a:lnTo>
                <a:lnTo>
                  <a:pt x="4572" y="129539"/>
                </a:lnTo>
                <a:lnTo>
                  <a:pt x="19811" y="91439"/>
                </a:lnTo>
                <a:lnTo>
                  <a:pt x="44196" y="60960"/>
                </a:lnTo>
                <a:lnTo>
                  <a:pt x="109727" y="21335"/>
                </a:lnTo>
                <a:lnTo>
                  <a:pt x="147827" y="9143"/>
                </a:lnTo>
                <a:lnTo>
                  <a:pt x="188975" y="3047"/>
                </a:lnTo>
                <a:lnTo>
                  <a:pt x="230123" y="0"/>
                </a:lnTo>
                <a:lnTo>
                  <a:pt x="278891" y="3047"/>
                </a:lnTo>
                <a:lnTo>
                  <a:pt x="323087" y="12191"/>
                </a:lnTo>
                <a:lnTo>
                  <a:pt x="345947" y="19812"/>
                </a:lnTo>
                <a:lnTo>
                  <a:pt x="230123" y="19812"/>
                </a:lnTo>
                <a:lnTo>
                  <a:pt x="188975" y="21335"/>
                </a:lnTo>
                <a:lnTo>
                  <a:pt x="147827" y="28956"/>
                </a:lnTo>
                <a:lnTo>
                  <a:pt x="106679" y="42671"/>
                </a:lnTo>
                <a:lnTo>
                  <a:pt x="71627" y="62483"/>
                </a:lnTo>
                <a:lnTo>
                  <a:pt x="44196" y="91439"/>
                </a:lnTo>
                <a:lnTo>
                  <a:pt x="24383" y="128015"/>
                </a:lnTo>
                <a:lnTo>
                  <a:pt x="18287" y="175259"/>
                </a:lnTo>
                <a:lnTo>
                  <a:pt x="22859" y="216408"/>
                </a:lnTo>
                <a:lnTo>
                  <a:pt x="60959" y="274319"/>
                </a:lnTo>
                <a:lnTo>
                  <a:pt x="126491" y="307847"/>
                </a:lnTo>
                <a:lnTo>
                  <a:pt x="166115" y="320039"/>
                </a:lnTo>
                <a:lnTo>
                  <a:pt x="208787" y="329183"/>
                </a:lnTo>
                <a:lnTo>
                  <a:pt x="251459" y="339851"/>
                </a:lnTo>
                <a:lnTo>
                  <a:pt x="297179" y="352043"/>
                </a:lnTo>
                <a:lnTo>
                  <a:pt x="341375" y="362711"/>
                </a:lnTo>
                <a:lnTo>
                  <a:pt x="380999" y="376427"/>
                </a:lnTo>
                <a:lnTo>
                  <a:pt x="443483" y="414527"/>
                </a:lnTo>
                <a:lnTo>
                  <a:pt x="478535" y="481583"/>
                </a:lnTo>
                <a:lnTo>
                  <a:pt x="483107" y="528827"/>
                </a:lnTo>
                <a:lnTo>
                  <a:pt x="477011" y="573023"/>
                </a:lnTo>
                <a:lnTo>
                  <a:pt x="461771" y="611123"/>
                </a:lnTo>
                <a:lnTo>
                  <a:pt x="438911" y="641603"/>
                </a:lnTo>
                <a:lnTo>
                  <a:pt x="406907" y="667511"/>
                </a:lnTo>
                <a:lnTo>
                  <a:pt x="370331" y="687323"/>
                </a:lnTo>
                <a:lnTo>
                  <a:pt x="356615" y="691895"/>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42" name="Google Shape;142;p19"/>
          <p:cNvSpPr/>
          <p:nvPr/>
        </p:nvSpPr>
        <p:spPr>
          <a:xfrm>
            <a:off x="3797898" y="3017519"/>
            <a:ext cx="211231" cy="165847"/>
          </a:xfrm>
          <a:custGeom>
            <a:avLst/>
            <a:gdLst/>
            <a:ahLst/>
            <a:cxnLst/>
            <a:rect l="l" t="t" r="r" b="b"/>
            <a:pathLst>
              <a:path w="239394" h="187960" extrusionOk="0">
                <a:moveTo>
                  <a:pt x="239268" y="187451"/>
                </a:moveTo>
                <a:lnTo>
                  <a:pt x="220980" y="187451"/>
                </a:lnTo>
                <a:lnTo>
                  <a:pt x="214884" y="138683"/>
                </a:lnTo>
                <a:lnTo>
                  <a:pt x="201168" y="99059"/>
                </a:lnTo>
                <a:lnTo>
                  <a:pt x="155448" y="41147"/>
                </a:lnTo>
                <a:lnTo>
                  <a:pt x="85344" y="9144"/>
                </a:lnTo>
                <a:lnTo>
                  <a:pt x="45720" y="1523"/>
                </a:lnTo>
                <a:lnTo>
                  <a:pt x="0" y="0"/>
                </a:lnTo>
                <a:lnTo>
                  <a:pt x="115824" y="0"/>
                </a:lnTo>
                <a:lnTo>
                  <a:pt x="167640" y="27432"/>
                </a:lnTo>
                <a:lnTo>
                  <a:pt x="196596" y="54863"/>
                </a:lnTo>
                <a:lnTo>
                  <a:pt x="217932" y="89915"/>
                </a:lnTo>
                <a:lnTo>
                  <a:pt x="233172" y="134111"/>
                </a:lnTo>
                <a:lnTo>
                  <a:pt x="239268" y="187451"/>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44" name="Google Shape;144;p19"/>
          <p:cNvSpPr/>
          <p:nvPr/>
        </p:nvSpPr>
        <p:spPr>
          <a:xfrm>
            <a:off x="4122643" y="3014831"/>
            <a:ext cx="0" cy="598395"/>
          </a:xfrm>
          <a:custGeom>
            <a:avLst/>
            <a:gdLst/>
            <a:ahLst/>
            <a:cxnLst/>
            <a:rect l="l" t="t" r="r" b="b"/>
            <a:pathLst>
              <a:path w="120000" h="678179" extrusionOk="0">
                <a:moveTo>
                  <a:pt x="0" y="0"/>
                </a:moveTo>
                <a:lnTo>
                  <a:pt x="0" y="678180"/>
                </a:lnTo>
              </a:path>
            </a:pathLst>
          </a:custGeom>
          <a:noFill/>
          <a:ln w="41125" cap="flat" cmpd="sng">
            <a:solidFill>
              <a:srgbClr val="FFFFFF"/>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45" name="Google Shape;145;p19"/>
          <p:cNvSpPr/>
          <p:nvPr/>
        </p:nvSpPr>
        <p:spPr>
          <a:xfrm>
            <a:off x="4386879" y="3014831"/>
            <a:ext cx="280147" cy="575983"/>
          </a:xfrm>
          <a:custGeom>
            <a:avLst/>
            <a:gdLst/>
            <a:ahLst/>
            <a:cxnLst/>
            <a:rect l="l" t="t" r="r" b="b"/>
            <a:pathLst>
              <a:path w="317500" h="652779" extrusionOk="0">
                <a:moveTo>
                  <a:pt x="19811" y="652272"/>
                </a:moveTo>
                <a:lnTo>
                  <a:pt x="0" y="652272"/>
                </a:lnTo>
                <a:lnTo>
                  <a:pt x="286511" y="0"/>
                </a:lnTo>
                <a:lnTo>
                  <a:pt x="316991" y="0"/>
                </a:lnTo>
                <a:lnTo>
                  <a:pt x="316991" y="24383"/>
                </a:lnTo>
                <a:lnTo>
                  <a:pt x="295655" y="24383"/>
                </a:lnTo>
                <a:lnTo>
                  <a:pt x="19811" y="652272"/>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46" name="Google Shape;146;p19"/>
          <p:cNvSpPr/>
          <p:nvPr/>
        </p:nvSpPr>
        <p:spPr>
          <a:xfrm>
            <a:off x="4121971" y="3036346"/>
            <a:ext cx="282388" cy="577103"/>
          </a:xfrm>
          <a:custGeom>
            <a:avLst/>
            <a:gdLst/>
            <a:ahLst/>
            <a:cxnLst/>
            <a:rect l="l" t="t" r="r" b="b"/>
            <a:pathLst>
              <a:path w="320039" h="654050" extrusionOk="0">
                <a:moveTo>
                  <a:pt x="309372" y="653796"/>
                </a:moveTo>
                <a:lnTo>
                  <a:pt x="288035" y="653796"/>
                </a:lnTo>
                <a:lnTo>
                  <a:pt x="0" y="0"/>
                </a:lnTo>
                <a:lnTo>
                  <a:pt x="21335" y="0"/>
                </a:lnTo>
                <a:lnTo>
                  <a:pt x="297180" y="627888"/>
                </a:lnTo>
                <a:lnTo>
                  <a:pt x="320040" y="627888"/>
                </a:lnTo>
                <a:lnTo>
                  <a:pt x="309372" y="653796"/>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47" name="Google Shape;147;p19"/>
          <p:cNvSpPr/>
          <p:nvPr/>
        </p:nvSpPr>
        <p:spPr>
          <a:xfrm>
            <a:off x="4658509" y="3036346"/>
            <a:ext cx="0" cy="577103"/>
          </a:xfrm>
          <a:custGeom>
            <a:avLst/>
            <a:gdLst/>
            <a:ahLst/>
            <a:cxnLst/>
            <a:rect l="l" t="t" r="r" b="b"/>
            <a:pathLst>
              <a:path w="120000" h="654050" extrusionOk="0">
                <a:moveTo>
                  <a:pt x="0" y="0"/>
                </a:moveTo>
                <a:lnTo>
                  <a:pt x="0" y="653796"/>
                </a:lnTo>
              </a:path>
            </a:pathLst>
          </a:custGeom>
          <a:noFill/>
          <a:ln w="18275" cap="flat" cmpd="sng">
            <a:solidFill>
              <a:srgbClr val="FFFFFF"/>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8" name="Google Shape;188;p19"/>
          <p:cNvSpPr/>
          <p:nvPr/>
        </p:nvSpPr>
        <p:spPr>
          <a:xfrm>
            <a:off x="5377003" y="4317852"/>
            <a:ext cx="86285" cy="140073"/>
          </a:xfrm>
          <a:custGeom>
            <a:avLst/>
            <a:gdLst/>
            <a:ahLst/>
            <a:cxnLst/>
            <a:rect l="l" t="t" r="r" b="b"/>
            <a:pathLst>
              <a:path w="97789" h="158750" extrusionOk="0">
                <a:moveTo>
                  <a:pt x="68580" y="158495"/>
                </a:moveTo>
                <a:lnTo>
                  <a:pt x="38100" y="152399"/>
                </a:lnTo>
                <a:lnTo>
                  <a:pt x="16764" y="134111"/>
                </a:lnTo>
                <a:lnTo>
                  <a:pt x="4572" y="109727"/>
                </a:lnTo>
                <a:lnTo>
                  <a:pt x="0" y="80771"/>
                </a:lnTo>
                <a:lnTo>
                  <a:pt x="4572" y="48767"/>
                </a:lnTo>
                <a:lnTo>
                  <a:pt x="18288" y="24383"/>
                </a:lnTo>
                <a:lnTo>
                  <a:pt x="39624" y="6095"/>
                </a:lnTo>
                <a:lnTo>
                  <a:pt x="70104" y="0"/>
                </a:lnTo>
                <a:lnTo>
                  <a:pt x="91440" y="4571"/>
                </a:lnTo>
                <a:lnTo>
                  <a:pt x="97536" y="6095"/>
                </a:lnTo>
                <a:lnTo>
                  <a:pt x="70104" y="6095"/>
                </a:lnTo>
                <a:lnTo>
                  <a:pt x="42672" y="12191"/>
                </a:lnTo>
                <a:lnTo>
                  <a:pt x="22860" y="28955"/>
                </a:lnTo>
                <a:lnTo>
                  <a:pt x="10668" y="51815"/>
                </a:lnTo>
                <a:lnTo>
                  <a:pt x="6096" y="80771"/>
                </a:lnTo>
                <a:lnTo>
                  <a:pt x="10668" y="108203"/>
                </a:lnTo>
                <a:lnTo>
                  <a:pt x="22860" y="131063"/>
                </a:lnTo>
                <a:lnTo>
                  <a:pt x="41148" y="146303"/>
                </a:lnTo>
                <a:lnTo>
                  <a:pt x="67056" y="152399"/>
                </a:lnTo>
                <a:lnTo>
                  <a:pt x="96012" y="152399"/>
                </a:lnTo>
                <a:lnTo>
                  <a:pt x="88392" y="155447"/>
                </a:lnTo>
                <a:lnTo>
                  <a:pt x="68580" y="158495"/>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9" name="Google Shape;189;p19"/>
          <p:cNvSpPr/>
          <p:nvPr/>
        </p:nvSpPr>
        <p:spPr>
          <a:xfrm>
            <a:off x="5493993" y="4340709"/>
            <a:ext cx="5603" cy="0"/>
          </a:xfrm>
          <a:custGeom>
            <a:avLst/>
            <a:gdLst/>
            <a:ahLst/>
            <a:cxnLst/>
            <a:rect l="l" t="t" r="r" b="b"/>
            <a:pathLst>
              <a:path w="6350" h="120000" extrusionOk="0">
                <a:moveTo>
                  <a:pt x="0" y="0"/>
                </a:moveTo>
                <a:lnTo>
                  <a:pt x="6095" y="0"/>
                </a:lnTo>
              </a:path>
            </a:pathLst>
          </a:custGeom>
          <a:noFill/>
          <a:ln w="42650" cap="flat" cmpd="sng">
            <a:solidFill>
              <a:srgbClr val="FFFFFF"/>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90" name="Google Shape;190;p19"/>
          <p:cNvSpPr/>
          <p:nvPr/>
        </p:nvSpPr>
        <p:spPr>
          <a:xfrm>
            <a:off x="5436173" y="4323230"/>
            <a:ext cx="63313" cy="129428"/>
          </a:xfrm>
          <a:custGeom>
            <a:avLst/>
            <a:gdLst/>
            <a:ahLst/>
            <a:cxnLst/>
            <a:rect l="l" t="t" r="r" b="b"/>
            <a:pathLst>
              <a:path w="71754" h="146685" extrusionOk="0">
                <a:moveTo>
                  <a:pt x="28955" y="146303"/>
                </a:moveTo>
                <a:lnTo>
                  <a:pt x="0" y="146303"/>
                </a:lnTo>
                <a:lnTo>
                  <a:pt x="28955" y="140207"/>
                </a:lnTo>
                <a:lnTo>
                  <a:pt x="48767" y="124967"/>
                </a:lnTo>
                <a:lnTo>
                  <a:pt x="60959" y="102107"/>
                </a:lnTo>
                <a:lnTo>
                  <a:pt x="65531" y="74675"/>
                </a:lnTo>
                <a:lnTo>
                  <a:pt x="60959" y="47243"/>
                </a:lnTo>
                <a:lnTo>
                  <a:pt x="48767" y="22859"/>
                </a:lnTo>
                <a:lnTo>
                  <a:pt x="30479" y="6095"/>
                </a:lnTo>
                <a:lnTo>
                  <a:pt x="3047" y="0"/>
                </a:lnTo>
                <a:lnTo>
                  <a:pt x="30479" y="0"/>
                </a:lnTo>
                <a:lnTo>
                  <a:pt x="42671" y="7619"/>
                </a:lnTo>
                <a:lnTo>
                  <a:pt x="56387" y="22859"/>
                </a:lnTo>
                <a:lnTo>
                  <a:pt x="65531" y="41147"/>
                </a:lnTo>
                <a:lnTo>
                  <a:pt x="71627" y="41147"/>
                </a:lnTo>
                <a:lnTo>
                  <a:pt x="71627" y="106679"/>
                </a:lnTo>
                <a:lnTo>
                  <a:pt x="65531" y="106679"/>
                </a:lnTo>
                <a:lnTo>
                  <a:pt x="56387" y="124967"/>
                </a:lnTo>
                <a:lnTo>
                  <a:pt x="41147" y="140207"/>
                </a:lnTo>
                <a:lnTo>
                  <a:pt x="28955" y="146303"/>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91" name="Google Shape;191;p19"/>
          <p:cNvSpPr/>
          <p:nvPr/>
        </p:nvSpPr>
        <p:spPr>
          <a:xfrm>
            <a:off x="5438860" y="4417359"/>
            <a:ext cx="60512" cy="95811"/>
          </a:xfrm>
          <a:custGeom>
            <a:avLst/>
            <a:gdLst/>
            <a:ahLst/>
            <a:cxnLst/>
            <a:rect l="l" t="t" r="r" b="b"/>
            <a:pathLst>
              <a:path w="68579" h="108585" extrusionOk="0">
                <a:moveTo>
                  <a:pt x="33527" y="108204"/>
                </a:moveTo>
                <a:lnTo>
                  <a:pt x="0" y="108204"/>
                </a:lnTo>
                <a:lnTo>
                  <a:pt x="27431" y="103632"/>
                </a:lnTo>
                <a:lnTo>
                  <a:pt x="45719" y="92964"/>
                </a:lnTo>
                <a:lnTo>
                  <a:pt x="57911" y="74676"/>
                </a:lnTo>
                <a:lnTo>
                  <a:pt x="62483" y="48768"/>
                </a:lnTo>
                <a:lnTo>
                  <a:pt x="62483" y="0"/>
                </a:lnTo>
                <a:lnTo>
                  <a:pt x="68579" y="0"/>
                </a:lnTo>
                <a:lnTo>
                  <a:pt x="68579" y="48768"/>
                </a:lnTo>
                <a:lnTo>
                  <a:pt x="64007" y="77724"/>
                </a:lnTo>
                <a:lnTo>
                  <a:pt x="50291" y="97536"/>
                </a:lnTo>
                <a:lnTo>
                  <a:pt x="33527" y="108204"/>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92" name="Google Shape;192;p19"/>
          <p:cNvSpPr/>
          <p:nvPr/>
        </p:nvSpPr>
        <p:spPr>
          <a:xfrm>
            <a:off x="5385074" y="4472493"/>
            <a:ext cx="83484" cy="45943"/>
          </a:xfrm>
          <a:custGeom>
            <a:avLst/>
            <a:gdLst/>
            <a:ahLst/>
            <a:cxnLst/>
            <a:rect l="l" t="t" r="r" b="b"/>
            <a:pathLst>
              <a:path w="94614" h="52070" extrusionOk="0">
                <a:moveTo>
                  <a:pt x="62483" y="51816"/>
                </a:moveTo>
                <a:lnTo>
                  <a:pt x="38099" y="48768"/>
                </a:lnTo>
                <a:lnTo>
                  <a:pt x="18287" y="39624"/>
                </a:lnTo>
                <a:lnTo>
                  <a:pt x="6095" y="24384"/>
                </a:lnTo>
                <a:lnTo>
                  <a:pt x="0" y="0"/>
                </a:lnTo>
                <a:lnTo>
                  <a:pt x="6095" y="0"/>
                </a:lnTo>
                <a:lnTo>
                  <a:pt x="10667" y="21336"/>
                </a:lnTo>
                <a:lnTo>
                  <a:pt x="22859" y="35052"/>
                </a:lnTo>
                <a:lnTo>
                  <a:pt x="41147" y="42672"/>
                </a:lnTo>
                <a:lnTo>
                  <a:pt x="60959" y="45720"/>
                </a:lnTo>
                <a:lnTo>
                  <a:pt x="94487" y="45720"/>
                </a:lnTo>
                <a:lnTo>
                  <a:pt x="89915" y="47244"/>
                </a:lnTo>
                <a:lnTo>
                  <a:pt x="62483" y="51816"/>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93" name="Google Shape;193;p19"/>
          <p:cNvSpPr/>
          <p:nvPr/>
        </p:nvSpPr>
        <p:spPr>
          <a:xfrm>
            <a:off x="5522234" y="4317851"/>
            <a:ext cx="125505" cy="150719"/>
          </a:xfrm>
          <a:custGeom>
            <a:avLst/>
            <a:gdLst/>
            <a:ahLst/>
            <a:cxnLst/>
            <a:rect l="l" t="t" r="r" b="b"/>
            <a:pathLst>
              <a:path w="142239" h="170814" extrusionOk="0">
                <a:moveTo>
                  <a:pt x="70103" y="170687"/>
                </a:moveTo>
                <a:lnTo>
                  <a:pt x="38099" y="164591"/>
                </a:lnTo>
                <a:lnTo>
                  <a:pt x="16763" y="146303"/>
                </a:lnTo>
                <a:lnTo>
                  <a:pt x="3047" y="118871"/>
                </a:lnTo>
                <a:lnTo>
                  <a:pt x="0" y="85343"/>
                </a:lnTo>
                <a:lnTo>
                  <a:pt x="4571" y="48767"/>
                </a:lnTo>
                <a:lnTo>
                  <a:pt x="21335" y="22859"/>
                </a:lnTo>
                <a:lnTo>
                  <a:pt x="44195" y="6095"/>
                </a:lnTo>
                <a:lnTo>
                  <a:pt x="70103" y="0"/>
                </a:lnTo>
                <a:lnTo>
                  <a:pt x="99059" y="6095"/>
                </a:lnTo>
                <a:lnTo>
                  <a:pt x="71627" y="6095"/>
                </a:lnTo>
                <a:lnTo>
                  <a:pt x="45719" y="12192"/>
                </a:lnTo>
                <a:lnTo>
                  <a:pt x="25907" y="25907"/>
                </a:lnTo>
                <a:lnTo>
                  <a:pt x="12191" y="50291"/>
                </a:lnTo>
                <a:lnTo>
                  <a:pt x="6095" y="80771"/>
                </a:lnTo>
                <a:lnTo>
                  <a:pt x="141731" y="80771"/>
                </a:lnTo>
                <a:lnTo>
                  <a:pt x="141731" y="86867"/>
                </a:lnTo>
                <a:lnTo>
                  <a:pt x="6095" y="86867"/>
                </a:lnTo>
                <a:lnTo>
                  <a:pt x="9143" y="117347"/>
                </a:lnTo>
                <a:lnTo>
                  <a:pt x="21335" y="141731"/>
                </a:lnTo>
                <a:lnTo>
                  <a:pt x="41147" y="158495"/>
                </a:lnTo>
                <a:lnTo>
                  <a:pt x="70103" y="164591"/>
                </a:lnTo>
                <a:lnTo>
                  <a:pt x="100583" y="164591"/>
                </a:lnTo>
                <a:lnTo>
                  <a:pt x="96011" y="166115"/>
                </a:lnTo>
                <a:lnTo>
                  <a:pt x="70103" y="170687"/>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94" name="Google Shape;194;p19"/>
          <p:cNvSpPr/>
          <p:nvPr/>
        </p:nvSpPr>
        <p:spPr>
          <a:xfrm>
            <a:off x="5585433" y="4323228"/>
            <a:ext cx="62192" cy="66115"/>
          </a:xfrm>
          <a:custGeom>
            <a:avLst/>
            <a:gdLst/>
            <a:ahLst/>
            <a:cxnLst/>
            <a:rect l="l" t="t" r="r" b="b"/>
            <a:pathLst>
              <a:path w="70485" h="74929" extrusionOk="0">
                <a:moveTo>
                  <a:pt x="70103" y="74675"/>
                </a:moveTo>
                <a:lnTo>
                  <a:pt x="64007" y="74675"/>
                </a:lnTo>
                <a:lnTo>
                  <a:pt x="59435" y="45719"/>
                </a:lnTo>
                <a:lnTo>
                  <a:pt x="47243" y="22859"/>
                </a:lnTo>
                <a:lnTo>
                  <a:pt x="27431" y="6095"/>
                </a:lnTo>
                <a:lnTo>
                  <a:pt x="0" y="0"/>
                </a:lnTo>
                <a:lnTo>
                  <a:pt x="27431" y="0"/>
                </a:lnTo>
                <a:lnTo>
                  <a:pt x="32003" y="1523"/>
                </a:lnTo>
                <a:lnTo>
                  <a:pt x="54863" y="21335"/>
                </a:lnTo>
                <a:lnTo>
                  <a:pt x="67055" y="48767"/>
                </a:lnTo>
                <a:lnTo>
                  <a:pt x="70103" y="74675"/>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95" name="Google Shape;195;p19"/>
          <p:cNvSpPr/>
          <p:nvPr/>
        </p:nvSpPr>
        <p:spPr>
          <a:xfrm>
            <a:off x="5584089" y="4414669"/>
            <a:ext cx="62192" cy="48745"/>
          </a:xfrm>
          <a:custGeom>
            <a:avLst/>
            <a:gdLst/>
            <a:ahLst/>
            <a:cxnLst/>
            <a:rect l="l" t="t" r="r" b="b"/>
            <a:pathLst>
              <a:path w="70485" h="55245" extrusionOk="0">
                <a:moveTo>
                  <a:pt x="30479" y="54863"/>
                </a:moveTo>
                <a:lnTo>
                  <a:pt x="0" y="54863"/>
                </a:lnTo>
                <a:lnTo>
                  <a:pt x="22859" y="51815"/>
                </a:lnTo>
                <a:lnTo>
                  <a:pt x="42671" y="41147"/>
                </a:lnTo>
                <a:lnTo>
                  <a:pt x="56387" y="24383"/>
                </a:lnTo>
                <a:lnTo>
                  <a:pt x="64007" y="0"/>
                </a:lnTo>
                <a:lnTo>
                  <a:pt x="70103" y="0"/>
                </a:lnTo>
                <a:lnTo>
                  <a:pt x="62483" y="25907"/>
                </a:lnTo>
                <a:lnTo>
                  <a:pt x="47243" y="44195"/>
                </a:lnTo>
                <a:lnTo>
                  <a:pt x="30479" y="54863"/>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96" name="Google Shape;196;p19"/>
          <p:cNvSpPr/>
          <p:nvPr/>
        </p:nvSpPr>
        <p:spPr>
          <a:xfrm>
            <a:off x="5675528" y="4317851"/>
            <a:ext cx="56589" cy="39220"/>
          </a:xfrm>
          <a:custGeom>
            <a:avLst/>
            <a:gdLst/>
            <a:ahLst/>
            <a:cxnLst/>
            <a:rect l="l" t="t" r="r" b="b"/>
            <a:pathLst>
              <a:path w="64135" h="44450" extrusionOk="0">
                <a:moveTo>
                  <a:pt x="6096" y="44196"/>
                </a:moveTo>
                <a:lnTo>
                  <a:pt x="0" y="44196"/>
                </a:lnTo>
                <a:lnTo>
                  <a:pt x="7620" y="27432"/>
                </a:lnTo>
                <a:lnTo>
                  <a:pt x="19812" y="12192"/>
                </a:lnTo>
                <a:lnTo>
                  <a:pt x="39624" y="3048"/>
                </a:lnTo>
                <a:lnTo>
                  <a:pt x="64008" y="0"/>
                </a:lnTo>
                <a:lnTo>
                  <a:pt x="64008" y="6096"/>
                </a:lnTo>
                <a:lnTo>
                  <a:pt x="35052" y="10668"/>
                </a:lnTo>
                <a:lnTo>
                  <a:pt x="15240" y="25908"/>
                </a:lnTo>
                <a:lnTo>
                  <a:pt x="6096" y="44196"/>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97" name="Google Shape;197;p19"/>
          <p:cNvSpPr/>
          <p:nvPr/>
        </p:nvSpPr>
        <p:spPr>
          <a:xfrm>
            <a:off x="5675528" y="4321885"/>
            <a:ext cx="0" cy="142875"/>
          </a:xfrm>
          <a:custGeom>
            <a:avLst/>
            <a:gdLst/>
            <a:ahLst/>
            <a:cxnLst/>
            <a:rect l="l" t="t" r="r" b="b"/>
            <a:pathLst>
              <a:path w="120000" h="161925" extrusionOk="0">
                <a:moveTo>
                  <a:pt x="0" y="0"/>
                </a:moveTo>
                <a:lnTo>
                  <a:pt x="0" y="161543"/>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98" name="Google Shape;198;p19"/>
          <p:cNvSpPr/>
          <p:nvPr/>
        </p:nvSpPr>
        <p:spPr>
          <a:xfrm>
            <a:off x="3717637" y="4600240"/>
            <a:ext cx="133351" cy="200584"/>
          </a:xfrm>
          <a:custGeom>
            <a:avLst/>
            <a:gdLst/>
            <a:ahLst/>
            <a:cxnLst/>
            <a:rect l="l" t="t" r="r" b="b"/>
            <a:pathLst>
              <a:path w="151130" h="227329" extrusionOk="0">
                <a:moveTo>
                  <a:pt x="149352" y="227075"/>
                </a:moveTo>
                <a:lnTo>
                  <a:pt x="0" y="227075"/>
                </a:lnTo>
                <a:lnTo>
                  <a:pt x="0" y="0"/>
                </a:lnTo>
                <a:lnTo>
                  <a:pt x="149352" y="0"/>
                </a:lnTo>
                <a:lnTo>
                  <a:pt x="149352" y="6095"/>
                </a:lnTo>
                <a:lnTo>
                  <a:pt x="6096" y="6095"/>
                </a:lnTo>
                <a:lnTo>
                  <a:pt x="6096" y="105155"/>
                </a:lnTo>
                <a:lnTo>
                  <a:pt x="141732" y="105155"/>
                </a:lnTo>
                <a:lnTo>
                  <a:pt x="141732" y="111251"/>
                </a:lnTo>
                <a:lnTo>
                  <a:pt x="6096" y="111251"/>
                </a:lnTo>
                <a:lnTo>
                  <a:pt x="6096" y="220979"/>
                </a:lnTo>
                <a:lnTo>
                  <a:pt x="150876" y="220979"/>
                </a:lnTo>
                <a:lnTo>
                  <a:pt x="150876" y="224027"/>
                </a:lnTo>
                <a:lnTo>
                  <a:pt x="149352" y="227075"/>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99" name="Google Shape;199;p19"/>
          <p:cNvSpPr/>
          <p:nvPr/>
        </p:nvSpPr>
        <p:spPr>
          <a:xfrm>
            <a:off x="3850763" y="4656717"/>
            <a:ext cx="66115" cy="143996"/>
          </a:xfrm>
          <a:custGeom>
            <a:avLst/>
            <a:gdLst/>
            <a:ahLst/>
            <a:cxnLst/>
            <a:rect l="l" t="t" r="r" b="b"/>
            <a:pathLst>
              <a:path w="74930" h="163195" extrusionOk="0">
                <a:moveTo>
                  <a:pt x="6096" y="163068"/>
                </a:moveTo>
                <a:lnTo>
                  <a:pt x="0" y="163068"/>
                </a:lnTo>
                <a:lnTo>
                  <a:pt x="0" y="160020"/>
                </a:lnTo>
                <a:lnTo>
                  <a:pt x="64008" y="77724"/>
                </a:lnTo>
                <a:lnTo>
                  <a:pt x="4572" y="0"/>
                </a:lnTo>
                <a:lnTo>
                  <a:pt x="12192" y="0"/>
                </a:lnTo>
                <a:lnTo>
                  <a:pt x="67056" y="73152"/>
                </a:lnTo>
                <a:lnTo>
                  <a:pt x="74676" y="73152"/>
                </a:lnTo>
                <a:lnTo>
                  <a:pt x="71628" y="77724"/>
                </a:lnTo>
                <a:lnTo>
                  <a:pt x="74676" y="83820"/>
                </a:lnTo>
                <a:lnTo>
                  <a:pt x="67056" y="83820"/>
                </a:lnTo>
                <a:lnTo>
                  <a:pt x="6096" y="163068"/>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00" name="Google Shape;200;p19"/>
          <p:cNvSpPr/>
          <p:nvPr/>
        </p:nvSpPr>
        <p:spPr>
          <a:xfrm>
            <a:off x="3909931" y="4656715"/>
            <a:ext cx="56589" cy="64995"/>
          </a:xfrm>
          <a:custGeom>
            <a:avLst/>
            <a:gdLst/>
            <a:ahLst/>
            <a:cxnLst/>
            <a:rect l="l" t="t" r="r" b="b"/>
            <a:pathLst>
              <a:path w="64134" h="73660" extrusionOk="0">
                <a:moveTo>
                  <a:pt x="7619" y="73151"/>
                </a:moveTo>
                <a:lnTo>
                  <a:pt x="0" y="73151"/>
                </a:lnTo>
                <a:lnTo>
                  <a:pt x="56387" y="0"/>
                </a:lnTo>
                <a:lnTo>
                  <a:pt x="64007" y="0"/>
                </a:lnTo>
                <a:lnTo>
                  <a:pt x="7619" y="73151"/>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01" name="Google Shape;201;p19"/>
          <p:cNvSpPr/>
          <p:nvPr/>
        </p:nvSpPr>
        <p:spPr>
          <a:xfrm>
            <a:off x="3909931" y="4730676"/>
            <a:ext cx="62192" cy="70037"/>
          </a:xfrm>
          <a:custGeom>
            <a:avLst/>
            <a:gdLst/>
            <a:ahLst/>
            <a:cxnLst/>
            <a:rect l="l" t="t" r="r" b="b"/>
            <a:pathLst>
              <a:path w="70484" h="79375" extrusionOk="0">
                <a:moveTo>
                  <a:pt x="70104" y="79248"/>
                </a:moveTo>
                <a:lnTo>
                  <a:pt x="62483" y="79248"/>
                </a:lnTo>
                <a:lnTo>
                  <a:pt x="0" y="0"/>
                </a:lnTo>
                <a:lnTo>
                  <a:pt x="7619" y="0"/>
                </a:lnTo>
                <a:lnTo>
                  <a:pt x="70104" y="79248"/>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02" name="Google Shape;202;p19"/>
          <p:cNvSpPr/>
          <p:nvPr/>
        </p:nvSpPr>
        <p:spPr>
          <a:xfrm>
            <a:off x="3849418" y="4797912"/>
            <a:ext cx="1681" cy="2801"/>
          </a:xfrm>
          <a:custGeom>
            <a:avLst/>
            <a:gdLst/>
            <a:ahLst/>
            <a:cxnLst/>
            <a:rect l="l" t="t" r="r" b="b"/>
            <a:pathLst>
              <a:path w="1905" h="3175" extrusionOk="0">
                <a:moveTo>
                  <a:pt x="1524" y="3048"/>
                </a:moveTo>
                <a:lnTo>
                  <a:pt x="0" y="3048"/>
                </a:lnTo>
                <a:lnTo>
                  <a:pt x="1524" y="0"/>
                </a:lnTo>
                <a:lnTo>
                  <a:pt x="1524" y="3048"/>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03" name="Google Shape;203;p19"/>
          <p:cNvSpPr/>
          <p:nvPr/>
        </p:nvSpPr>
        <p:spPr>
          <a:xfrm>
            <a:off x="3982543" y="4652682"/>
            <a:ext cx="80683" cy="48745"/>
          </a:xfrm>
          <a:custGeom>
            <a:avLst/>
            <a:gdLst/>
            <a:ahLst/>
            <a:cxnLst/>
            <a:rect l="l" t="t" r="r" b="b"/>
            <a:pathLst>
              <a:path w="91439" h="55245" extrusionOk="0">
                <a:moveTo>
                  <a:pt x="7619" y="54863"/>
                </a:moveTo>
                <a:lnTo>
                  <a:pt x="0" y="54863"/>
                </a:lnTo>
                <a:lnTo>
                  <a:pt x="6095" y="33527"/>
                </a:lnTo>
                <a:lnTo>
                  <a:pt x="16763" y="16763"/>
                </a:lnTo>
                <a:lnTo>
                  <a:pt x="36575" y="4571"/>
                </a:lnTo>
                <a:lnTo>
                  <a:pt x="62483" y="0"/>
                </a:lnTo>
                <a:lnTo>
                  <a:pt x="83819" y="3047"/>
                </a:lnTo>
                <a:lnTo>
                  <a:pt x="91439" y="7619"/>
                </a:lnTo>
                <a:lnTo>
                  <a:pt x="62483" y="7619"/>
                </a:lnTo>
                <a:lnTo>
                  <a:pt x="39623" y="10667"/>
                </a:lnTo>
                <a:lnTo>
                  <a:pt x="22859" y="19811"/>
                </a:lnTo>
                <a:lnTo>
                  <a:pt x="12191" y="35051"/>
                </a:lnTo>
                <a:lnTo>
                  <a:pt x="7619" y="54863"/>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04" name="Google Shape;204;p19"/>
          <p:cNvSpPr/>
          <p:nvPr/>
        </p:nvSpPr>
        <p:spPr>
          <a:xfrm>
            <a:off x="3974475" y="4659407"/>
            <a:ext cx="112059" cy="143996"/>
          </a:xfrm>
          <a:custGeom>
            <a:avLst/>
            <a:gdLst/>
            <a:ahLst/>
            <a:cxnLst/>
            <a:rect l="l" t="t" r="r" b="b"/>
            <a:pathLst>
              <a:path w="127000" h="163195" extrusionOk="0">
                <a:moveTo>
                  <a:pt x="54863" y="163068"/>
                </a:moveTo>
                <a:lnTo>
                  <a:pt x="32003" y="160020"/>
                </a:lnTo>
                <a:lnTo>
                  <a:pt x="15239" y="152400"/>
                </a:lnTo>
                <a:lnTo>
                  <a:pt x="3047" y="138684"/>
                </a:lnTo>
                <a:lnTo>
                  <a:pt x="0" y="118872"/>
                </a:lnTo>
                <a:lnTo>
                  <a:pt x="4571" y="94488"/>
                </a:lnTo>
                <a:lnTo>
                  <a:pt x="16763" y="80772"/>
                </a:lnTo>
                <a:lnTo>
                  <a:pt x="35051" y="73152"/>
                </a:lnTo>
                <a:lnTo>
                  <a:pt x="56387" y="70104"/>
                </a:lnTo>
                <a:lnTo>
                  <a:pt x="83819" y="68580"/>
                </a:lnTo>
                <a:lnTo>
                  <a:pt x="103631" y="65532"/>
                </a:lnTo>
                <a:lnTo>
                  <a:pt x="115823" y="57912"/>
                </a:lnTo>
                <a:lnTo>
                  <a:pt x="118871" y="44196"/>
                </a:lnTo>
                <a:lnTo>
                  <a:pt x="117347" y="28956"/>
                </a:lnTo>
                <a:lnTo>
                  <a:pt x="111251" y="15240"/>
                </a:lnTo>
                <a:lnTo>
                  <a:pt x="97535" y="3048"/>
                </a:lnTo>
                <a:lnTo>
                  <a:pt x="71627" y="0"/>
                </a:lnTo>
                <a:lnTo>
                  <a:pt x="100583" y="0"/>
                </a:lnTo>
                <a:lnTo>
                  <a:pt x="109727" y="3048"/>
                </a:lnTo>
                <a:lnTo>
                  <a:pt x="120395" y="16764"/>
                </a:lnTo>
                <a:lnTo>
                  <a:pt x="126491" y="39624"/>
                </a:lnTo>
                <a:lnTo>
                  <a:pt x="126491" y="64008"/>
                </a:lnTo>
                <a:lnTo>
                  <a:pt x="118871" y="64008"/>
                </a:lnTo>
                <a:lnTo>
                  <a:pt x="109727" y="70104"/>
                </a:lnTo>
                <a:lnTo>
                  <a:pt x="94487" y="74676"/>
                </a:lnTo>
                <a:lnTo>
                  <a:pt x="74675" y="76200"/>
                </a:lnTo>
                <a:lnTo>
                  <a:pt x="56387" y="76200"/>
                </a:lnTo>
                <a:lnTo>
                  <a:pt x="36575" y="79248"/>
                </a:lnTo>
                <a:lnTo>
                  <a:pt x="21335" y="85344"/>
                </a:lnTo>
                <a:lnTo>
                  <a:pt x="10667" y="97536"/>
                </a:lnTo>
                <a:lnTo>
                  <a:pt x="6095" y="118872"/>
                </a:lnTo>
                <a:lnTo>
                  <a:pt x="9143" y="132588"/>
                </a:lnTo>
                <a:lnTo>
                  <a:pt x="16763" y="144780"/>
                </a:lnTo>
                <a:lnTo>
                  <a:pt x="30479" y="153924"/>
                </a:lnTo>
                <a:lnTo>
                  <a:pt x="53339" y="156972"/>
                </a:lnTo>
                <a:lnTo>
                  <a:pt x="83819" y="156972"/>
                </a:lnTo>
                <a:lnTo>
                  <a:pt x="77723" y="160020"/>
                </a:lnTo>
                <a:lnTo>
                  <a:pt x="54863" y="163068"/>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05" name="Google Shape;205;p19"/>
          <p:cNvSpPr/>
          <p:nvPr/>
        </p:nvSpPr>
        <p:spPr>
          <a:xfrm>
            <a:off x="4021540" y="4715884"/>
            <a:ext cx="64995" cy="82363"/>
          </a:xfrm>
          <a:custGeom>
            <a:avLst/>
            <a:gdLst/>
            <a:ahLst/>
            <a:cxnLst/>
            <a:rect l="l" t="t" r="r" b="b"/>
            <a:pathLst>
              <a:path w="73660" h="93345" extrusionOk="0">
                <a:moveTo>
                  <a:pt x="30480" y="92963"/>
                </a:moveTo>
                <a:lnTo>
                  <a:pt x="0" y="92963"/>
                </a:lnTo>
                <a:lnTo>
                  <a:pt x="28956" y="88391"/>
                </a:lnTo>
                <a:lnTo>
                  <a:pt x="48768" y="73151"/>
                </a:lnTo>
                <a:lnTo>
                  <a:pt x="62484" y="53339"/>
                </a:lnTo>
                <a:lnTo>
                  <a:pt x="65532" y="30479"/>
                </a:lnTo>
                <a:lnTo>
                  <a:pt x="65532" y="0"/>
                </a:lnTo>
                <a:lnTo>
                  <a:pt x="73152" y="0"/>
                </a:lnTo>
                <a:lnTo>
                  <a:pt x="73152" y="57911"/>
                </a:lnTo>
                <a:lnTo>
                  <a:pt x="65532" y="57911"/>
                </a:lnTo>
                <a:lnTo>
                  <a:pt x="57912" y="73151"/>
                </a:lnTo>
                <a:lnTo>
                  <a:pt x="42672" y="86867"/>
                </a:lnTo>
                <a:lnTo>
                  <a:pt x="30480" y="92963"/>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06" name="Google Shape;206;p19"/>
          <p:cNvSpPr/>
          <p:nvPr/>
        </p:nvSpPr>
        <p:spPr>
          <a:xfrm>
            <a:off x="4079362" y="4766982"/>
            <a:ext cx="24653" cy="33617"/>
          </a:xfrm>
          <a:custGeom>
            <a:avLst/>
            <a:gdLst/>
            <a:ahLst/>
            <a:cxnLst/>
            <a:rect l="l" t="t" r="r" b="b"/>
            <a:pathLst>
              <a:path w="27939" h="38100" extrusionOk="0">
                <a:moveTo>
                  <a:pt x="27431" y="38100"/>
                </a:moveTo>
                <a:lnTo>
                  <a:pt x="9143" y="38100"/>
                </a:lnTo>
                <a:lnTo>
                  <a:pt x="0" y="33528"/>
                </a:lnTo>
                <a:lnTo>
                  <a:pt x="0" y="0"/>
                </a:lnTo>
                <a:lnTo>
                  <a:pt x="7619" y="0"/>
                </a:lnTo>
                <a:lnTo>
                  <a:pt x="7619" y="21336"/>
                </a:lnTo>
                <a:lnTo>
                  <a:pt x="9143" y="27432"/>
                </a:lnTo>
                <a:lnTo>
                  <a:pt x="13715" y="32004"/>
                </a:lnTo>
                <a:lnTo>
                  <a:pt x="27431" y="32004"/>
                </a:lnTo>
                <a:lnTo>
                  <a:pt x="27431" y="38100"/>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07" name="Google Shape;207;p19"/>
          <p:cNvSpPr/>
          <p:nvPr/>
        </p:nvSpPr>
        <p:spPr>
          <a:xfrm>
            <a:off x="4096843" y="4795221"/>
            <a:ext cx="6724" cy="0"/>
          </a:xfrm>
          <a:custGeom>
            <a:avLst/>
            <a:gdLst/>
            <a:ahLst/>
            <a:cxnLst/>
            <a:rect l="l" t="t" r="r" b="b"/>
            <a:pathLst>
              <a:path w="7619" h="120000" extrusionOk="0">
                <a:moveTo>
                  <a:pt x="0" y="0"/>
                </a:moveTo>
                <a:lnTo>
                  <a:pt x="7620" y="0"/>
                </a:lnTo>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08" name="Google Shape;208;p19"/>
          <p:cNvSpPr/>
          <p:nvPr/>
        </p:nvSpPr>
        <p:spPr>
          <a:xfrm>
            <a:off x="4123739" y="4652682"/>
            <a:ext cx="68916" cy="39220"/>
          </a:xfrm>
          <a:custGeom>
            <a:avLst/>
            <a:gdLst/>
            <a:ahLst/>
            <a:cxnLst/>
            <a:rect l="l" t="t" r="r" b="b"/>
            <a:pathLst>
              <a:path w="78105" h="44450" extrusionOk="0">
                <a:moveTo>
                  <a:pt x="4572" y="44196"/>
                </a:moveTo>
                <a:lnTo>
                  <a:pt x="0" y="44196"/>
                </a:lnTo>
                <a:lnTo>
                  <a:pt x="7620" y="27432"/>
                </a:lnTo>
                <a:lnTo>
                  <a:pt x="18288" y="13716"/>
                </a:lnTo>
                <a:lnTo>
                  <a:pt x="33528" y="4572"/>
                </a:lnTo>
                <a:lnTo>
                  <a:pt x="51816" y="0"/>
                </a:lnTo>
                <a:lnTo>
                  <a:pt x="70104" y="3048"/>
                </a:lnTo>
                <a:lnTo>
                  <a:pt x="77724" y="7620"/>
                </a:lnTo>
                <a:lnTo>
                  <a:pt x="51816" y="7620"/>
                </a:lnTo>
                <a:lnTo>
                  <a:pt x="30480" y="12192"/>
                </a:lnTo>
                <a:lnTo>
                  <a:pt x="13716" y="27432"/>
                </a:lnTo>
                <a:lnTo>
                  <a:pt x="4572" y="44196"/>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09" name="Google Shape;209;p19"/>
          <p:cNvSpPr/>
          <p:nvPr/>
        </p:nvSpPr>
        <p:spPr>
          <a:xfrm>
            <a:off x="4213834" y="4652682"/>
            <a:ext cx="68916" cy="33617"/>
          </a:xfrm>
          <a:custGeom>
            <a:avLst/>
            <a:gdLst/>
            <a:ahLst/>
            <a:cxnLst/>
            <a:rect l="l" t="t" r="r" b="b"/>
            <a:pathLst>
              <a:path w="78105" h="38100" extrusionOk="0">
                <a:moveTo>
                  <a:pt x="6095" y="38100"/>
                </a:moveTo>
                <a:lnTo>
                  <a:pt x="0" y="38100"/>
                </a:lnTo>
                <a:lnTo>
                  <a:pt x="6095" y="22859"/>
                </a:lnTo>
                <a:lnTo>
                  <a:pt x="18287" y="10667"/>
                </a:lnTo>
                <a:lnTo>
                  <a:pt x="33527" y="3047"/>
                </a:lnTo>
                <a:lnTo>
                  <a:pt x="50291" y="0"/>
                </a:lnTo>
                <a:lnTo>
                  <a:pt x="76199" y="4571"/>
                </a:lnTo>
                <a:lnTo>
                  <a:pt x="77723" y="7619"/>
                </a:lnTo>
                <a:lnTo>
                  <a:pt x="50291" y="7619"/>
                </a:lnTo>
                <a:lnTo>
                  <a:pt x="28955" y="12192"/>
                </a:lnTo>
                <a:lnTo>
                  <a:pt x="13715" y="24384"/>
                </a:lnTo>
                <a:lnTo>
                  <a:pt x="6095" y="38100"/>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10" name="Google Shape;210;p19"/>
          <p:cNvSpPr/>
          <p:nvPr/>
        </p:nvSpPr>
        <p:spPr>
          <a:xfrm>
            <a:off x="4122393" y="4656717"/>
            <a:ext cx="0" cy="143996"/>
          </a:xfrm>
          <a:custGeom>
            <a:avLst/>
            <a:gdLst/>
            <a:ahLst/>
            <a:cxnLst/>
            <a:rect l="l" t="t" r="r" b="b"/>
            <a:pathLst>
              <a:path w="120000" h="163195" extrusionOk="0">
                <a:moveTo>
                  <a:pt x="0" y="0"/>
                </a:moveTo>
                <a:lnTo>
                  <a:pt x="0" y="163068"/>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11" name="Google Shape;211;p19"/>
          <p:cNvSpPr/>
          <p:nvPr/>
        </p:nvSpPr>
        <p:spPr>
          <a:xfrm>
            <a:off x="4169457" y="4659405"/>
            <a:ext cx="49867" cy="141195"/>
          </a:xfrm>
          <a:custGeom>
            <a:avLst/>
            <a:gdLst/>
            <a:ahLst/>
            <a:cxnLst/>
            <a:rect l="l" t="t" r="r" b="b"/>
            <a:pathLst>
              <a:path w="56514" h="160020" extrusionOk="0">
                <a:moveTo>
                  <a:pt x="50292" y="160019"/>
                </a:moveTo>
                <a:lnTo>
                  <a:pt x="44196" y="160019"/>
                </a:lnTo>
                <a:lnTo>
                  <a:pt x="44196" y="54863"/>
                </a:lnTo>
                <a:lnTo>
                  <a:pt x="42672" y="33527"/>
                </a:lnTo>
                <a:lnTo>
                  <a:pt x="35052" y="15239"/>
                </a:lnTo>
                <a:lnTo>
                  <a:pt x="22860" y="3047"/>
                </a:lnTo>
                <a:lnTo>
                  <a:pt x="0" y="0"/>
                </a:lnTo>
                <a:lnTo>
                  <a:pt x="25908" y="0"/>
                </a:lnTo>
                <a:lnTo>
                  <a:pt x="32004" y="3047"/>
                </a:lnTo>
                <a:lnTo>
                  <a:pt x="42672" y="15239"/>
                </a:lnTo>
                <a:lnTo>
                  <a:pt x="48768" y="30479"/>
                </a:lnTo>
                <a:lnTo>
                  <a:pt x="56388" y="30479"/>
                </a:lnTo>
                <a:lnTo>
                  <a:pt x="53340" y="35051"/>
                </a:lnTo>
                <a:lnTo>
                  <a:pt x="50292" y="56387"/>
                </a:lnTo>
                <a:lnTo>
                  <a:pt x="50292" y="160019"/>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12" name="Google Shape;212;p19"/>
          <p:cNvSpPr/>
          <p:nvPr/>
        </p:nvSpPr>
        <p:spPr>
          <a:xfrm>
            <a:off x="4258210" y="4659405"/>
            <a:ext cx="45943" cy="141195"/>
          </a:xfrm>
          <a:custGeom>
            <a:avLst/>
            <a:gdLst/>
            <a:ahLst/>
            <a:cxnLst/>
            <a:rect l="l" t="t" r="r" b="b"/>
            <a:pathLst>
              <a:path w="52069" h="160020" extrusionOk="0">
                <a:moveTo>
                  <a:pt x="51816" y="160019"/>
                </a:moveTo>
                <a:lnTo>
                  <a:pt x="45720" y="160019"/>
                </a:lnTo>
                <a:lnTo>
                  <a:pt x="45720" y="51815"/>
                </a:lnTo>
                <a:lnTo>
                  <a:pt x="44196" y="30479"/>
                </a:lnTo>
                <a:lnTo>
                  <a:pt x="36576" y="13715"/>
                </a:lnTo>
                <a:lnTo>
                  <a:pt x="22860" y="3047"/>
                </a:lnTo>
                <a:lnTo>
                  <a:pt x="0" y="0"/>
                </a:lnTo>
                <a:lnTo>
                  <a:pt x="27432" y="0"/>
                </a:lnTo>
                <a:lnTo>
                  <a:pt x="41148" y="9143"/>
                </a:lnTo>
                <a:lnTo>
                  <a:pt x="50292" y="28955"/>
                </a:lnTo>
                <a:lnTo>
                  <a:pt x="51816" y="51815"/>
                </a:lnTo>
                <a:lnTo>
                  <a:pt x="51816" y="160019"/>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13" name="Google Shape;213;p19"/>
          <p:cNvSpPr/>
          <p:nvPr/>
        </p:nvSpPr>
        <p:spPr>
          <a:xfrm>
            <a:off x="4407473" y="4600240"/>
            <a:ext cx="110377" cy="200584"/>
          </a:xfrm>
          <a:custGeom>
            <a:avLst/>
            <a:gdLst/>
            <a:ahLst/>
            <a:cxnLst/>
            <a:rect l="l" t="t" r="r" b="b"/>
            <a:pathLst>
              <a:path w="125094" h="227329" extrusionOk="0">
                <a:moveTo>
                  <a:pt x="7619" y="227075"/>
                </a:moveTo>
                <a:lnTo>
                  <a:pt x="0" y="227075"/>
                </a:lnTo>
                <a:lnTo>
                  <a:pt x="0" y="0"/>
                </a:lnTo>
                <a:lnTo>
                  <a:pt x="91439" y="0"/>
                </a:lnTo>
                <a:lnTo>
                  <a:pt x="121919" y="4571"/>
                </a:lnTo>
                <a:lnTo>
                  <a:pt x="124967" y="6095"/>
                </a:lnTo>
                <a:lnTo>
                  <a:pt x="7619" y="6095"/>
                </a:lnTo>
                <a:lnTo>
                  <a:pt x="7619" y="117347"/>
                </a:lnTo>
                <a:lnTo>
                  <a:pt x="121919" y="117347"/>
                </a:lnTo>
                <a:lnTo>
                  <a:pt x="117347" y="120395"/>
                </a:lnTo>
                <a:lnTo>
                  <a:pt x="88391" y="123443"/>
                </a:lnTo>
                <a:lnTo>
                  <a:pt x="7619" y="123443"/>
                </a:lnTo>
                <a:lnTo>
                  <a:pt x="7619" y="227075"/>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14" name="Google Shape;214;p19"/>
          <p:cNvSpPr/>
          <p:nvPr/>
        </p:nvSpPr>
        <p:spPr>
          <a:xfrm>
            <a:off x="4488155" y="4605618"/>
            <a:ext cx="62192" cy="98612"/>
          </a:xfrm>
          <a:custGeom>
            <a:avLst/>
            <a:gdLst/>
            <a:ahLst/>
            <a:cxnLst/>
            <a:rect l="l" t="t" r="r" b="b"/>
            <a:pathLst>
              <a:path w="70485" h="111760" extrusionOk="0">
                <a:moveTo>
                  <a:pt x="30480" y="111251"/>
                </a:moveTo>
                <a:lnTo>
                  <a:pt x="0" y="111251"/>
                </a:lnTo>
                <a:lnTo>
                  <a:pt x="25908" y="108203"/>
                </a:lnTo>
                <a:lnTo>
                  <a:pt x="45720" y="97535"/>
                </a:lnTo>
                <a:lnTo>
                  <a:pt x="57912" y="79247"/>
                </a:lnTo>
                <a:lnTo>
                  <a:pt x="62484" y="56387"/>
                </a:lnTo>
                <a:lnTo>
                  <a:pt x="59436" y="32003"/>
                </a:lnTo>
                <a:lnTo>
                  <a:pt x="47244" y="15239"/>
                </a:lnTo>
                <a:lnTo>
                  <a:pt x="27432" y="4571"/>
                </a:lnTo>
                <a:lnTo>
                  <a:pt x="0" y="0"/>
                </a:lnTo>
                <a:lnTo>
                  <a:pt x="33528" y="0"/>
                </a:lnTo>
                <a:lnTo>
                  <a:pt x="51816" y="10667"/>
                </a:lnTo>
                <a:lnTo>
                  <a:pt x="65532" y="28955"/>
                </a:lnTo>
                <a:lnTo>
                  <a:pt x="70104" y="56387"/>
                </a:lnTo>
                <a:lnTo>
                  <a:pt x="64008" y="82295"/>
                </a:lnTo>
                <a:lnTo>
                  <a:pt x="48768" y="102107"/>
                </a:lnTo>
                <a:lnTo>
                  <a:pt x="30480" y="111251"/>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15" name="Google Shape;215;p19"/>
          <p:cNvSpPr/>
          <p:nvPr/>
        </p:nvSpPr>
        <p:spPr>
          <a:xfrm>
            <a:off x="4576906" y="4652682"/>
            <a:ext cx="56589" cy="39220"/>
          </a:xfrm>
          <a:custGeom>
            <a:avLst/>
            <a:gdLst/>
            <a:ahLst/>
            <a:cxnLst/>
            <a:rect l="l" t="t" r="r" b="b"/>
            <a:pathLst>
              <a:path w="64135" h="44450" extrusionOk="0">
                <a:moveTo>
                  <a:pt x="4572" y="44196"/>
                </a:moveTo>
                <a:lnTo>
                  <a:pt x="0" y="44196"/>
                </a:lnTo>
                <a:lnTo>
                  <a:pt x="6096" y="27432"/>
                </a:lnTo>
                <a:lnTo>
                  <a:pt x="19812" y="13716"/>
                </a:lnTo>
                <a:lnTo>
                  <a:pt x="38100" y="3048"/>
                </a:lnTo>
                <a:lnTo>
                  <a:pt x="64008" y="0"/>
                </a:lnTo>
                <a:lnTo>
                  <a:pt x="64008" y="7620"/>
                </a:lnTo>
                <a:lnTo>
                  <a:pt x="35052" y="12192"/>
                </a:lnTo>
                <a:lnTo>
                  <a:pt x="15240" y="27432"/>
                </a:lnTo>
                <a:lnTo>
                  <a:pt x="4572" y="44196"/>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16" name="Google Shape;216;p19"/>
          <p:cNvSpPr/>
          <p:nvPr/>
        </p:nvSpPr>
        <p:spPr>
          <a:xfrm>
            <a:off x="4632037" y="4652683"/>
            <a:ext cx="125505" cy="150719"/>
          </a:xfrm>
          <a:custGeom>
            <a:avLst/>
            <a:gdLst/>
            <a:ahLst/>
            <a:cxnLst/>
            <a:rect l="l" t="t" r="r" b="b"/>
            <a:pathLst>
              <a:path w="142239" h="170814" extrusionOk="0">
                <a:moveTo>
                  <a:pt x="71627" y="170687"/>
                </a:moveTo>
                <a:lnTo>
                  <a:pt x="38099" y="164591"/>
                </a:lnTo>
                <a:lnTo>
                  <a:pt x="16763" y="146303"/>
                </a:lnTo>
                <a:lnTo>
                  <a:pt x="4571" y="118871"/>
                </a:lnTo>
                <a:lnTo>
                  <a:pt x="0" y="85343"/>
                </a:lnTo>
                <a:lnTo>
                  <a:pt x="6095" y="50291"/>
                </a:lnTo>
                <a:lnTo>
                  <a:pt x="21335" y="22859"/>
                </a:lnTo>
                <a:lnTo>
                  <a:pt x="44195" y="6095"/>
                </a:lnTo>
                <a:lnTo>
                  <a:pt x="71627" y="0"/>
                </a:lnTo>
                <a:lnTo>
                  <a:pt x="99059" y="7619"/>
                </a:lnTo>
                <a:lnTo>
                  <a:pt x="71627" y="7619"/>
                </a:lnTo>
                <a:lnTo>
                  <a:pt x="47243" y="12192"/>
                </a:lnTo>
                <a:lnTo>
                  <a:pt x="25907" y="27431"/>
                </a:lnTo>
                <a:lnTo>
                  <a:pt x="12191" y="50291"/>
                </a:lnTo>
                <a:lnTo>
                  <a:pt x="6095" y="80771"/>
                </a:lnTo>
                <a:lnTo>
                  <a:pt x="141731" y="80771"/>
                </a:lnTo>
                <a:lnTo>
                  <a:pt x="141731" y="86867"/>
                </a:lnTo>
                <a:lnTo>
                  <a:pt x="6095" y="86867"/>
                </a:lnTo>
                <a:lnTo>
                  <a:pt x="10667" y="117347"/>
                </a:lnTo>
                <a:lnTo>
                  <a:pt x="21335" y="141731"/>
                </a:lnTo>
                <a:lnTo>
                  <a:pt x="41147" y="158495"/>
                </a:lnTo>
                <a:lnTo>
                  <a:pt x="70103" y="164591"/>
                </a:lnTo>
                <a:lnTo>
                  <a:pt x="100583" y="164591"/>
                </a:lnTo>
                <a:lnTo>
                  <a:pt x="97535" y="166115"/>
                </a:lnTo>
                <a:lnTo>
                  <a:pt x="71627" y="170687"/>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17" name="Google Shape;217;p19"/>
          <p:cNvSpPr/>
          <p:nvPr/>
        </p:nvSpPr>
        <p:spPr>
          <a:xfrm>
            <a:off x="4575560" y="4656717"/>
            <a:ext cx="0" cy="143996"/>
          </a:xfrm>
          <a:custGeom>
            <a:avLst/>
            <a:gdLst/>
            <a:ahLst/>
            <a:cxnLst/>
            <a:rect l="l" t="t" r="r" b="b"/>
            <a:pathLst>
              <a:path w="120000" h="163195" extrusionOk="0">
                <a:moveTo>
                  <a:pt x="0" y="0"/>
                </a:moveTo>
                <a:lnTo>
                  <a:pt x="0" y="163068"/>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18" name="Google Shape;218;p19"/>
          <p:cNvSpPr/>
          <p:nvPr/>
        </p:nvSpPr>
        <p:spPr>
          <a:xfrm>
            <a:off x="4695239" y="4659405"/>
            <a:ext cx="62192" cy="64995"/>
          </a:xfrm>
          <a:custGeom>
            <a:avLst/>
            <a:gdLst/>
            <a:ahLst/>
            <a:cxnLst/>
            <a:rect l="l" t="t" r="r" b="b"/>
            <a:pathLst>
              <a:path w="70485" h="73660" extrusionOk="0">
                <a:moveTo>
                  <a:pt x="70104" y="73151"/>
                </a:moveTo>
                <a:lnTo>
                  <a:pt x="64008" y="73151"/>
                </a:lnTo>
                <a:lnTo>
                  <a:pt x="60960" y="44195"/>
                </a:lnTo>
                <a:lnTo>
                  <a:pt x="48768" y="21335"/>
                </a:lnTo>
                <a:lnTo>
                  <a:pt x="27432" y="4571"/>
                </a:lnTo>
                <a:lnTo>
                  <a:pt x="0" y="0"/>
                </a:lnTo>
                <a:lnTo>
                  <a:pt x="32004" y="0"/>
                </a:lnTo>
                <a:lnTo>
                  <a:pt x="54864" y="19811"/>
                </a:lnTo>
                <a:lnTo>
                  <a:pt x="67056" y="47243"/>
                </a:lnTo>
                <a:lnTo>
                  <a:pt x="70104" y="73151"/>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19" name="Google Shape;219;p19"/>
          <p:cNvSpPr/>
          <p:nvPr/>
        </p:nvSpPr>
        <p:spPr>
          <a:xfrm>
            <a:off x="4693895" y="4750846"/>
            <a:ext cx="62192" cy="47065"/>
          </a:xfrm>
          <a:custGeom>
            <a:avLst/>
            <a:gdLst/>
            <a:ahLst/>
            <a:cxnLst/>
            <a:rect l="l" t="t" r="r" b="b"/>
            <a:pathLst>
              <a:path w="70485" h="53339" extrusionOk="0">
                <a:moveTo>
                  <a:pt x="30480" y="53339"/>
                </a:moveTo>
                <a:lnTo>
                  <a:pt x="0" y="53339"/>
                </a:lnTo>
                <a:lnTo>
                  <a:pt x="24384" y="50291"/>
                </a:lnTo>
                <a:lnTo>
                  <a:pt x="42672" y="39623"/>
                </a:lnTo>
                <a:lnTo>
                  <a:pt x="56388" y="22859"/>
                </a:lnTo>
                <a:lnTo>
                  <a:pt x="64008" y="0"/>
                </a:lnTo>
                <a:lnTo>
                  <a:pt x="70104" y="0"/>
                </a:lnTo>
                <a:lnTo>
                  <a:pt x="62484" y="24383"/>
                </a:lnTo>
                <a:lnTo>
                  <a:pt x="47244" y="44195"/>
                </a:lnTo>
                <a:lnTo>
                  <a:pt x="30480" y="53339"/>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20" name="Google Shape;220;p19"/>
          <p:cNvSpPr/>
          <p:nvPr/>
        </p:nvSpPr>
        <p:spPr>
          <a:xfrm>
            <a:off x="4789367" y="4652683"/>
            <a:ext cx="83484" cy="44824"/>
          </a:xfrm>
          <a:custGeom>
            <a:avLst/>
            <a:gdLst/>
            <a:ahLst/>
            <a:cxnLst/>
            <a:rect l="l" t="t" r="r" b="b"/>
            <a:pathLst>
              <a:path w="94614" h="50800" extrusionOk="0">
                <a:moveTo>
                  <a:pt x="6095" y="50292"/>
                </a:moveTo>
                <a:lnTo>
                  <a:pt x="0" y="50292"/>
                </a:lnTo>
                <a:lnTo>
                  <a:pt x="9143" y="30480"/>
                </a:lnTo>
                <a:lnTo>
                  <a:pt x="22859" y="15240"/>
                </a:lnTo>
                <a:lnTo>
                  <a:pt x="41147" y="4572"/>
                </a:lnTo>
                <a:lnTo>
                  <a:pt x="65531" y="0"/>
                </a:lnTo>
                <a:lnTo>
                  <a:pt x="94487" y="7620"/>
                </a:lnTo>
                <a:lnTo>
                  <a:pt x="65531" y="7620"/>
                </a:lnTo>
                <a:lnTo>
                  <a:pt x="36575" y="13716"/>
                </a:lnTo>
                <a:lnTo>
                  <a:pt x="16763" y="30480"/>
                </a:lnTo>
                <a:lnTo>
                  <a:pt x="6095" y="50292"/>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21" name="Google Shape;221;p19"/>
          <p:cNvSpPr/>
          <p:nvPr/>
        </p:nvSpPr>
        <p:spPr>
          <a:xfrm>
            <a:off x="4788695" y="4656716"/>
            <a:ext cx="0" cy="193861"/>
          </a:xfrm>
          <a:custGeom>
            <a:avLst/>
            <a:gdLst/>
            <a:ahLst/>
            <a:cxnLst/>
            <a:rect l="l" t="t" r="r" b="b"/>
            <a:pathLst>
              <a:path w="120000" h="219710" extrusionOk="0">
                <a:moveTo>
                  <a:pt x="0" y="0"/>
                </a:moveTo>
                <a:lnTo>
                  <a:pt x="0" y="219456"/>
                </a:lnTo>
              </a:path>
            </a:pathLst>
          </a:custGeom>
          <a:noFill/>
          <a:ln w="13700" cap="flat" cmpd="sng">
            <a:solidFill>
              <a:srgbClr val="FFFFFF"/>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22" name="Google Shape;222;p19"/>
          <p:cNvSpPr/>
          <p:nvPr/>
        </p:nvSpPr>
        <p:spPr>
          <a:xfrm>
            <a:off x="4847189" y="4659406"/>
            <a:ext cx="60512" cy="138953"/>
          </a:xfrm>
          <a:custGeom>
            <a:avLst/>
            <a:gdLst/>
            <a:ahLst/>
            <a:cxnLst/>
            <a:rect l="l" t="t" r="r" b="b"/>
            <a:pathLst>
              <a:path w="68580" h="157479" extrusionOk="0">
                <a:moveTo>
                  <a:pt x="28955" y="156972"/>
                </a:moveTo>
                <a:lnTo>
                  <a:pt x="0" y="156972"/>
                </a:lnTo>
                <a:lnTo>
                  <a:pt x="27431" y="149352"/>
                </a:lnTo>
                <a:lnTo>
                  <a:pt x="47243" y="131064"/>
                </a:lnTo>
                <a:lnTo>
                  <a:pt x="59435" y="106680"/>
                </a:lnTo>
                <a:lnTo>
                  <a:pt x="62483" y="77724"/>
                </a:lnTo>
                <a:lnTo>
                  <a:pt x="57911" y="47244"/>
                </a:lnTo>
                <a:lnTo>
                  <a:pt x="47243" y="22860"/>
                </a:lnTo>
                <a:lnTo>
                  <a:pt x="27431" y="6096"/>
                </a:lnTo>
                <a:lnTo>
                  <a:pt x="0" y="0"/>
                </a:lnTo>
                <a:lnTo>
                  <a:pt x="28955" y="0"/>
                </a:lnTo>
                <a:lnTo>
                  <a:pt x="50291" y="16764"/>
                </a:lnTo>
                <a:lnTo>
                  <a:pt x="64007" y="44196"/>
                </a:lnTo>
                <a:lnTo>
                  <a:pt x="68579" y="77724"/>
                </a:lnTo>
                <a:lnTo>
                  <a:pt x="64007" y="109728"/>
                </a:lnTo>
                <a:lnTo>
                  <a:pt x="50291" y="137160"/>
                </a:lnTo>
                <a:lnTo>
                  <a:pt x="28955" y="156972"/>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23" name="Google Shape;223;p19"/>
          <p:cNvSpPr/>
          <p:nvPr/>
        </p:nvSpPr>
        <p:spPr>
          <a:xfrm>
            <a:off x="4789368" y="4760259"/>
            <a:ext cx="80683" cy="43143"/>
          </a:xfrm>
          <a:custGeom>
            <a:avLst/>
            <a:gdLst/>
            <a:ahLst/>
            <a:cxnLst/>
            <a:rect l="l" t="t" r="r" b="b"/>
            <a:pathLst>
              <a:path w="91439" h="48895" extrusionOk="0">
                <a:moveTo>
                  <a:pt x="65531" y="48768"/>
                </a:moveTo>
                <a:lnTo>
                  <a:pt x="41147" y="45720"/>
                </a:lnTo>
                <a:lnTo>
                  <a:pt x="22859" y="35052"/>
                </a:lnTo>
                <a:lnTo>
                  <a:pt x="7619" y="19812"/>
                </a:lnTo>
                <a:lnTo>
                  <a:pt x="0" y="0"/>
                </a:lnTo>
                <a:lnTo>
                  <a:pt x="4571" y="0"/>
                </a:lnTo>
                <a:lnTo>
                  <a:pt x="16763" y="22860"/>
                </a:lnTo>
                <a:lnTo>
                  <a:pt x="38099" y="38100"/>
                </a:lnTo>
                <a:lnTo>
                  <a:pt x="65531" y="42672"/>
                </a:lnTo>
                <a:lnTo>
                  <a:pt x="91439" y="42672"/>
                </a:lnTo>
                <a:lnTo>
                  <a:pt x="65531" y="48768"/>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24" name="Google Shape;224;p19"/>
          <p:cNvSpPr/>
          <p:nvPr/>
        </p:nvSpPr>
        <p:spPr>
          <a:xfrm>
            <a:off x="4997798" y="4596206"/>
            <a:ext cx="123825" cy="208429"/>
          </a:xfrm>
          <a:custGeom>
            <a:avLst/>
            <a:gdLst/>
            <a:ahLst/>
            <a:cxnLst/>
            <a:rect l="l" t="t" r="r" b="b"/>
            <a:pathLst>
              <a:path w="140335" h="236220" extrusionOk="0">
                <a:moveTo>
                  <a:pt x="102107" y="236219"/>
                </a:moveTo>
                <a:lnTo>
                  <a:pt x="60959" y="228599"/>
                </a:lnTo>
                <a:lnTo>
                  <a:pt x="28955" y="204215"/>
                </a:lnTo>
                <a:lnTo>
                  <a:pt x="7619" y="166115"/>
                </a:lnTo>
                <a:lnTo>
                  <a:pt x="0" y="120395"/>
                </a:lnTo>
                <a:lnTo>
                  <a:pt x="6095" y="77723"/>
                </a:lnTo>
                <a:lnTo>
                  <a:pt x="24383" y="39623"/>
                </a:lnTo>
                <a:lnTo>
                  <a:pt x="57911" y="10667"/>
                </a:lnTo>
                <a:lnTo>
                  <a:pt x="106679" y="0"/>
                </a:lnTo>
                <a:lnTo>
                  <a:pt x="140207" y="6095"/>
                </a:lnTo>
                <a:lnTo>
                  <a:pt x="106679" y="6095"/>
                </a:lnTo>
                <a:lnTo>
                  <a:pt x="59435" y="16763"/>
                </a:lnTo>
                <a:lnTo>
                  <a:pt x="28955" y="45719"/>
                </a:lnTo>
                <a:lnTo>
                  <a:pt x="12191" y="82295"/>
                </a:lnTo>
                <a:lnTo>
                  <a:pt x="6095" y="120395"/>
                </a:lnTo>
                <a:lnTo>
                  <a:pt x="13715" y="161543"/>
                </a:lnTo>
                <a:lnTo>
                  <a:pt x="32003" y="196595"/>
                </a:lnTo>
                <a:lnTo>
                  <a:pt x="62483" y="220979"/>
                </a:lnTo>
                <a:lnTo>
                  <a:pt x="102107" y="230123"/>
                </a:lnTo>
                <a:lnTo>
                  <a:pt x="137159" y="230123"/>
                </a:lnTo>
                <a:lnTo>
                  <a:pt x="102107" y="236219"/>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26" name="Google Shape;226;p19"/>
          <p:cNvSpPr/>
          <p:nvPr/>
        </p:nvSpPr>
        <p:spPr>
          <a:xfrm>
            <a:off x="5087893" y="4722607"/>
            <a:ext cx="89087" cy="76760"/>
          </a:xfrm>
          <a:custGeom>
            <a:avLst/>
            <a:gdLst/>
            <a:ahLst/>
            <a:cxnLst/>
            <a:rect l="l" t="t" r="r" b="b"/>
            <a:pathLst>
              <a:path w="100964" h="86995" extrusionOk="0">
                <a:moveTo>
                  <a:pt x="39623" y="86867"/>
                </a:moveTo>
                <a:lnTo>
                  <a:pt x="0" y="86867"/>
                </a:lnTo>
                <a:lnTo>
                  <a:pt x="36575" y="80771"/>
                </a:lnTo>
                <a:lnTo>
                  <a:pt x="65531" y="62483"/>
                </a:lnTo>
                <a:lnTo>
                  <a:pt x="83819" y="33527"/>
                </a:lnTo>
                <a:lnTo>
                  <a:pt x="92963" y="0"/>
                </a:lnTo>
                <a:lnTo>
                  <a:pt x="100583" y="0"/>
                </a:lnTo>
                <a:lnTo>
                  <a:pt x="89915" y="36575"/>
                </a:lnTo>
                <a:lnTo>
                  <a:pt x="68579" y="67055"/>
                </a:lnTo>
                <a:lnTo>
                  <a:pt x="39623" y="86867"/>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27" name="Google Shape;227;p19"/>
          <p:cNvSpPr/>
          <p:nvPr/>
        </p:nvSpPr>
        <p:spPr>
          <a:xfrm>
            <a:off x="5188744" y="4652683"/>
            <a:ext cx="90208" cy="150719"/>
          </a:xfrm>
          <a:custGeom>
            <a:avLst/>
            <a:gdLst/>
            <a:ahLst/>
            <a:cxnLst/>
            <a:rect l="l" t="t" r="r" b="b"/>
            <a:pathLst>
              <a:path w="102235" h="170814" extrusionOk="0">
                <a:moveTo>
                  <a:pt x="73151" y="170687"/>
                </a:moveTo>
                <a:lnTo>
                  <a:pt x="42671" y="164591"/>
                </a:lnTo>
                <a:lnTo>
                  <a:pt x="19811" y="144779"/>
                </a:lnTo>
                <a:lnTo>
                  <a:pt x="4571" y="117347"/>
                </a:lnTo>
                <a:lnTo>
                  <a:pt x="0" y="85343"/>
                </a:lnTo>
                <a:lnTo>
                  <a:pt x="4571" y="53339"/>
                </a:lnTo>
                <a:lnTo>
                  <a:pt x="19811" y="25907"/>
                </a:lnTo>
                <a:lnTo>
                  <a:pt x="42671" y="7619"/>
                </a:lnTo>
                <a:lnTo>
                  <a:pt x="73151" y="0"/>
                </a:lnTo>
                <a:lnTo>
                  <a:pt x="102107" y="7619"/>
                </a:lnTo>
                <a:lnTo>
                  <a:pt x="73151" y="7619"/>
                </a:lnTo>
                <a:lnTo>
                  <a:pt x="44195" y="13715"/>
                </a:lnTo>
                <a:lnTo>
                  <a:pt x="24383" y="30479"/>
                </a:lnTo>
                <a:lnTo>
                  <a:pt x="10667" y="56387"/>
                </a:lnTo>
                <a:lnTo>
                  <a:pt x="6095" y="85343"/>
                </a:lnTo>
                <a:lnTo>
                  <a:pt x="10667" y="115823"/>
                </a:lnTo>
                <a:lnTo>
                  <a:pt x="24383" y="140207"/>
                </a:lnTo>
                <a:lnTo>
                  <a:pt x="44195" y="158495"/>
                </a:lnTo>
                <a:lnTo>
                  <a:pt x="73151" y="164591"/>
                </a:lnTo>
                <a:lnTo>
                  <a:pt x="102107" y="164591"/>
                </a:lnTo>
                <a:lnTo>
                  <a:pt x="73151" y="170687"/>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28" name="Google Shape;228;p19"/>
          <p:cNvSpPr/>
          <p:nvPr/>
        </p:nvSpPr>
        <p:spPr>
          <a:xfrm>
            <a:off x="5253291" y="4659406"/>
            <a:ext cx="64995" cy="138953"/>
          </a:xfrm>
          <a:custGeom>
            <a:avLst/>
            <a:gdLst/>
            <a:ahLst/>
            <a:cxnLst/>
            <a:rect l="l" t="t" r="r" b="b"/>
            <a:pathLst>
              <a:path w="73660" h="157479" extrusionOk="0">
                <a:moveTo>
                  <a:pt x="32004" y="156972"/>
                </a:moveTo>
                <a:lnTo>
                  <a:pt x="0" y="156972"/>
                </a:lnTo>
                <a:lnTo>
                  <a:pt x="28956" y="150876"/>
                </a:lnTo>
                <a:lnTo>
                  <a:pt x="50292" y="132588"/>
                </a:lnTo>
                <a:lnTo>
                  <a:pt x="62484" y="108204"/>
                </a:lnTo>
                <a:lnTo>
                  <a:pt x="67056" y="77724"/>
                </a:lnTo>
                <a:lnTo>
                  <a:pt x="62484" y="48768"/>
                </a:lnTo>
                <a:lnTo>
                  <a:pt x="50292" y="22860"/>
                </a:lnTo>
                <a:lnTo>
                  <a:pt x="28956" y="6096"/>
                </a:lnTo>
                <a:lnTo>
                  <a:pt x="0" y="0"/>
                </a:lnTo>
                <a:lnTo>
                  <a:pt x="32004" y="0"/>
                </a:lnTo>
                <a:lnTo>
                  <a:pt x="54864" y="18288"/>
                </a:lnTo>
                <a:lnTo>
                  <a:pt x="68580" y="45720"/>
                </a:lnTo>
                <a:lnTo>
                  <a:pt x="73152" y="77724"/>
                </a:lnTo>
                <a:lnTo>
                  <a:pt x="68580" y="109728"/>
                </a:lnTo>
                <a:lnTo>
                  <a:pt x="54864" y="137160"/>
                </a:lnTo>
                <a:lnTo>
                  <a:pt x="32004" y="156972"/>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29" name="Google Shape;229;p19"/>
          <p:cNvSpPr/>
          <p:nvPr/>
        </p:nvSpPr>
        <p:spPr>
          <a:xfrm>
            <a:off x="5344732" y="4656716"/>
            <a:ext cx="75640" cy="146797"/>
          </a:xfrm>
          <a:custGeom>
            <a:avLst/>
            <a:gdLst/>
            <a:ahLst/>
            <a:cxnLst/>
            <a:rect l="l" t="t" r="r" b="b"/>
            <a:pathLst>
              <a:path w="85725" h="166370" extrusionOk="0">
                <a:moveTo>
                  <a:pt x="57912" y="166116"/>
                </a:moveTo>
                <a:lnTo>
                  <a:pt x="35052" y="163068"/>
                </a:lnTo>
                <a:lnTo>
                  <a:pt x="16764" y="150876"/>
                </a:lnTo>
                <a:lnTo>
                  <a:pt x="4572" y="132588"/>
                </a:lnTo>
                <a:lnTo>
                  <a:pt x="0" y="108204"/>
                </a:lnTo>
                <a:lnTo>
                  <a:pt x="0" y="0"/>
                </a:lnTo>
                <a:lnTo>
                  <a:pt x="6096" y="0"/>
                </a:lnTo>
                <a:lnTo>
                  <a:pt x="6096" y="106680"/>
                </a:lnTo>
                <a:lnTo>
                  <a:pt x="10668" y="131064"/>
                </a:lnTo>
                <a:lnTo>
                  <a:pt x="21336" y="147828"/>
                </a:lnTo>
                <a:lnTo>
                  <a:pt x="38100" y="156972"/>
                </a:lnTo>
                <a:lnTo>
                  <a:pt x="57912" y="160020"/>
                </a:lnTo>
                <a:lnTo>
                  <a:pt x="85344" y="160020"/>
                </a:lnTo>
                <a:lnTo>
                  <a:pt x="79248" y="163068"/>
                </a:lnTo>
                <a:lnTo>
                  <a:pt x="57912" y="166116"/>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30" name="Google Shape;230;p19"/>
          <p:cNvSpPr/>
          <p:nvPr/>
        </p:nvSpPr>
        <p:spPr>
          <a:xfrm>
            <a:off x="5395831" y="4656715"/>
            <a:ext cx="58271" cy="141195"/>
          </a:xfrm>
          <a:custGeom>
            <a:avLst/>
            <a:gdLst/>
            <a:ahLst/>
            <a:cxnLst/>
            <a:rect l="l" t="t" r="r" b="b"/>
            <a:pathLst>
              <a:path w="66039" h="160020" extrusionOk="0">
                <a:moveTo>
                  <a:pt x="27431" y="160019"/>
                </a:moveTo>
                <a:lnTo>
                  <a:pt x="0" y="160019"/>
                </a:lnTo>
                <a:lnTo>
                  <a:pt x="25907" y="153923"/>
                </a:lnTo>
                <a:lnTo>
                  <a:pt x="44195" y="140207"/>
                </a:lnTo>
                <a:lnTo>
                  <a:pt x="54863" y="117347"/>
                </a:lnTo>
                <a:lnTo>
                  <a:pt x="59435" y="91439"/>
                </a:lnTo>
                <a:lnTo>
                  <a:pt x="59435" y="0"/>
                </a:lnTo>
                <a:lnTo>
                  <a:pt x="65531" y="0"/>
                </a:lnTo>
                <a:lnTo>
                  <a:pt x="65531" y="121919"/>
                </a:lnTo>
                <a:lnTo>
                  <a:pt x="57911" y="121919"/>
                </a:lnTo>
                <a:lnTo>
                  <a:pt x="51815" y="140207"/>
                </a:lnTo>
                <a:lnTo>
                  <a:pt x="39623" y="153923"/>
                </a:lnTo>
                <a:lnTo>
                  <a:pt x="27431" y="160019"/>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31" name="Google Shape;231;p19"/>
          <p:cNvSpPr/>
          <p:nvPr/>
        </p:nvSpPr>
        <p:spPr>
          <a:xfrm>
            <a:off x="5448273" y="4782445"/>
            <a:ext cx="5603" cy="0"/>
          </a:xfrm>
          <a:custGeom>
            <a:avLst/>
            <a:gdLst/>
            <a:ahLst/>
            <a:cxnLst/>
            <a:rect l="l" t="t" r="r" b="b"/>
            <a:pathLst>
              <a:path w="6350" h="120000" extrusionOk="0">
                <a:moveTo>
                  <a:pt x="0" y="0"/>
                </a:moveTo>
                <a:lnTo>
                  <a:pt x="6096" y="0"/>
                </a:lnTo>
              </a:path>
            </a:pathLst>
          </a:custGeom>
          <a:noFill/>
          <a:ln w="41125" cap="flat" cmpd="sng">
            <a:solidFill>
              <a:srgbClr val="FFFFFF"/>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32" name="Google Shape;232;p19"/>
          <p:cNvSpPr/>
          <p:nvPr/>
        </p:nvSpPr>
        <p:spPr>
          <a:xfrm>
            <a:off x="5491304" y="4652682"/>
            <a:ext cx="55469" cy="39220"/>
          </a:xfrm>
          <a:custGeom>
            <a:avLst/>
            <a:gdLst/>
            <a:ahLst/>
            <a:cxnLst/>
            <a:rect l="l" t="t" r="r" b="b"/>
            <a:pathLst>
              <a:path w="62864" h="44450" extrusionOk="0">
                <a:moveTo>
                  <a:pt x="4572" y="44196"/>
                </a:moveTo>
                <a:lnTo>
                  <a:pt x="0" y="44196"/>
                </a:lnTo>
                <a:lnTo>
                  <a:pt x="6096" y="27432"/>
                </a:lnTo>
                <a:lnTo>
                  <a:pt x="18288" y="13716"/>
                </a:lnTo>
                <a:lnTo>
                  <a:pt x="38100" y="3048"/>
                </a:lnTo>
                <a:lnTo>
                  <a:pt x="62484" y="0"/>
                </a:lnTo>
                <a:lnTo>
                  <a:pt x="62484" y="7620"/>
                </a:lnTo>
                <a:lnTo>
                  <a:pt x="35052" y="12192"/>
                </a:lnTo>
                <a:lnTo>
                  <a:pt x="13716" y="27432"/>
                </a:lnTo>
                <a:lnTo>
                  <a:pt x="4572" y="44196"/>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33" name="Google Shape;233;p19"/>
          <p:cNvSpPr/>
          <p:nvPr/>
        </p:nvSpPr>
        <p:spPr>
          <a:xfrm>
            <a:off x="5489960" y="4656717"/>
            <a:ext cx="0" cy="143996"/>
          </a:xfrm>
          <a:custGeom>
            <a:avLst/>
            <a:gdLst/>
            <a:ahLst/>
            <a:cxnLst/>
            <a:rect l="l" t="t" r="r" b="b"/>
            <a:pathLst>
              <a:path w="120000" h="163195" extrusionOk="0">
                <a:moveTo>
                  <a:pt x="0" y="0"/>
                </a:moveTo>
                <a:lnTo>
                  <a:pt x="0" y="163068"/>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34" name="Google Shape;234;p19"/>
          <p:cNvSpPr/>
          <p:nvPr/>
        </p:nvSpPr>
        <p:spPr>
          <a:xfrm>
            <a:off x="5555851" y="4652683"/>
            <a:ext cx="105335" cy="145676"/>
          </a:xfrm>
          <a:custGeom>
            <a:avLst/>
            <a:gdLst/>
            <a:ahLst/>
            <a:cxnLst/>
            <a:rect l="l" t="t" r="r" b="b"/>
            <a:pathLst>
              <a:path w="119379" h="165100" extrusionOk="0">
                <a:moveTo>
                  <a:pt x="89915" y="164592"/>
                </a:moveTo>
                <a:lnTo>
                  <a:pt x="59435" y="164592"/>
                </a:lnTo>
                <a:lnTo>
                  <a:pt x="77723" y="163068"/>
                </a:lnTo>
                <a:lnTo>
                  <a:pt x="94487" y="155448"/>
                </a:lnTo>
                <a:lnTo>
                  <a:pt x="106679" y="144780"/>
                </a:lnTo>
                <a:lnTo>
                  <a:pt x="112775" y="126492"/>
                </a:lnTo>
                <a:lnTo>
                  <a:pt x="106679" y="108204"/>
                </a:lnTo>
                <a:lnTo>
                  <a:pt x="94487" y="97536"/>
                </a:lnTo>
                <a:lnTo>
                  <a:pt x="76199" y="91440"/>
                </a:lnTo>
                <a:lnTo>
                  <a:pt x="45719" y="83820"/>
                </a:lnTo>
                <a:lnTo>
                  <a:pt x="35051" y="80772"/>
                </a:lnTo>
                <a:lnTo>
                  <a:pt x="1523" y="53340"/>
                </a:lnTo>
                <a:lnTo>
                  <a:pt x="0" y="41148"/>
                </a:lnTo>
                <a:lnTo>
                  <a:pt x="3047" y="27432"/>
                </a:lnTo>
                <a:lnTo>
                  <a:pt x="12191" y="13716"/>
                </a:lnTo>
                <a:lnTo>
                  <a:pt x="28955" y="4572"/>
                </a:lnTo>
                <a:lnTo>
                  <a:pt x="54863" y="0"/>
                </a:lnTo>
                <a:lnTo>
                  <a:pt x="79247" y="3048"/>
                </a:lnTo>
                <a:lnTo>
                  <a:pt x="86867" y="7620"/>
                </a:lnTo>
                <a:lnTo>
                  <a:pt x="54863" y="7620"/>
                </a:lnTo>
                <a:lnTo>
                  <a:pt x="27431" y="12192"/>
                </a:lnTo>
                <a:lnTo>
                  <a:pt x="13715" y="21336"/>
                </a:lnTo>
                <a:lnTo>
                  <a:pt x="7619" y="33528"/>
                </a:lnTo>
                <a:lnTo>
                  <a:pt x="6095" y="41148"/>
                </a:lnTo>
                <a:lnTo>
                  <a:pt x="7619" y="51816"/>
                </a:lnTo>
                <a:lnTo>
                  <a:pt x="42671" y="76200"/>
                </a:lnTo>
                <a:lnTo>
                  <a:pt x="65531" y="82296"/>
                </a:lnTo>
                <a:lnTo>
                  <a:pt x="85343" y="86868"/>
                </a:lnTo>
                <a:lnTo>
                  <a:pt x="102107" y="94488"/>
                </a:lnTo>
                <a:lnTo>
                  <a:pt x="114299" y="106680"/>
                </a:lnTo>
                <a:lnTo>
                  <a:pt x="118871" y="124968"/>
                </a:lnTo>
                <a:lnTo>
                  <a:pt x="112775" y="146304"/>
                </a:lnTo>
                <a:lnTo>
                  <a:pt x="99059" y="160020"/>
                </a:lnTo>
                <a:lnTo>
                  <a:pt x="89915" y="164592"/>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35" name="Google Shape;235;p19"/>
          <p:cNvSpPr/>
          <p:nvPr/>
        </p:nvSpPr>
        <p:spPr>
          <a:xfrm>
            <a:off x="5604259" y="4659406"/>
            <a:ext cx="52668" cy="39220"/>
          </a:xfrm>
          <a:custGeom>
            <a:avLst/>
            <a:gdLst/>
            <a:ahLst/>
            <a:cxnLst/>
            <a:rect l="l" t="t" r="r" b="b"/>
            <a:pathLst>
              <a:path w="59689" h="44450" extrusionOk="0">
                <a:moveTo>
                  <a:pt x="59436" y="44195"/>
                </a:moveTo>
                <a:lnTo>
                  <a:pt x="53340" y="44195"/>
                </a:lnTo>
                <a:lnTo>
                  <a:pt x="48768" y="24383"/>
                </a:lnTo>
                <a:lnTo>
                  <a:pt x="38100" y="9143"/>
                </a:lnTo>
                <a:lnTo>
                  <a:pt x="21336" y="1523"/>
                </a:lnTo>
                <a:lnTo>
                  <a:pt x="0" y="0"/>
                </a:lnTo>
                <a:lnTo>
                  <a:pt x="32004" y="0"/>
                </a:lnTo>
                <a:lnTo>
                  <a:pt x="42672" y="4571"/>
                </a:lnTo>
                <a:lnTo>
                  <a:pt x="54864" y="21335"/>
                </a:lnTo>
                <a:lnTo>
                  <a:pt x="59436" y="44195"/>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36" name="Google Shape;236;p19"/>
          <p:cNvSpPr/>
          <p:nvPr/>
        </p:nvSpPr>
        <p:spPr>
          <a:xfrm>
            <a:off x="5550471" y="4750846"/>
            <a:ext cx="85165" cy="52668"/>
          </a:xfrm>
          <a:custGeom>
            <a:avLst/>
            <a:gdLst/>
            <a:ahLst/>
            <a:cxnLst/>
            <a:rect l="l" t="t" r="r" b="b"/>
            <a:pathLst>
              <a:path w="96520" h="59689" extrusionOk="0">
                <a:moveTo>
                  <a:pt x="65532" y="59436"/>
                </a:moveTo>
                <a:lnTo>
                  <a:pt x="36576" y="56388"/>
                </a:lnTo>
                <a:lnTo>
                  <a:pt x="16764" y="45720"/>
                </a:lnTo>
                <a:lnTo>
                  <a:pt x="4572" y="27432"/>
                </a:lnTo>
                <a:lnTo>
                  <a:pt x="0" y="0"/>
                </a:lnTo>
                <a:lnTo>
                  <a:pt x="6096" y="0"/>
                </a:lnTo>
                <a:lnTo>
                  <a:pt x="10668" y="24384"/>
                </a:lnTo>
                <a:lnTo>
                  <a:pt x="21336" y="41148"/>
                </a:lnTo>
                <a:lnTo>
                  <a:pt x="39624" y="50292"/>
                </a:lnTo>
                <a:lnTo>
                  <a:pt x="65532" y="53340"/>
                </a:lnTo>
                <a:lnTo>
                  <a:pt x="96012" y="53340"/>
                </a:lnTo>
                <a:lnTo>
                  <a:pt x="86868" y="57912"/>
                </a:lnTo>
                <a:lnTo>
                  <a:pt x="65532" y="59436"/>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37" name="Google Shape;237;p19"/>
          <p:cNvSpPr/>
          <p:nvPr/>
        </p:nvSpPr>
        <p:spPr>
          <a:xfrm>
            <a:off x="5676872" y="4652683"/>
            <a:ext cx="126627" cy="150719"/>
          </a:xfrm>
          <a:custGeom>
            <a:avLst/>
            <a:gdLst/>
            <a:ahLst/>
            <a:cxnLst/>
            <a:rect l="l" t="t" r="r" b="b"/>
            <a:pathLst>
              <a:path w="143510" h="170814" extrusionOk="0">
                <a:moveTo>
                  <a:pt x="71627" y="170687"/>
                </a:moveTo>
                <a:lnTo>
                  <a:pt x="39623" y="164591"/>
                </a:lnTo>
                <a:lnTo>
                  <a:pt x="16763" y="146303"/>
                </a:lnTo>
                <a:lnTo>
                  <a:pt x="4571" y="118871"/>
                </a:lnTo>
                <a:lnTo>
                  <a:pt x="0" y="85343"/>
                </a:lnTo>
                <a:lnTo>
                  <a:pt x="6095" y="50291"/>
                </a:lnTo>
                <a:lnTo>
                  <a:pt x="22859" y="22859"/>
                </a:lnTo>
                <a:lnTo>
                  <a:pt x="45719" y="6095"/>
                </a:lnTo>
                <a:lnTo>
                  <a:pt x="71627" y="0"/>
                </a:lnTo>
                <a:lnTo>
                  <a:pt x="100583" y="7619"/>
                </a:lnTo>
                <a:lnTo>
                  <a:pt x="73151" y="7619"/>
                </a:lnTo>
                <a:lnTo>
                  <a:pt x="47243" y="12192"/>
                </a:lnTo>
                <a:lnTo>
                  <a:pt x="27431" y="27431"/>
                </a:lnTo>
                <a:lnTo>
                  <a:pt x="13715" y="50291"/>
                </a:lnTo>
                <a:lnTo>
                  <a:pt x="7619" y="80771"/>
                </a:lnTo>
                <a:lnTo>
                  <a:pt x="141731" y="80771"/>
                </a:lnTo>
                <a:lnTo>
                  <a:pt x="143255" y="86867"/>
                </a:lnTo>
                <a:lnTo>
                  <a:pt x="7619" y="86867"/>
                </a:lnTo>
                <a:lnTo>
                  <a:pt x="10667" y="117347"/>
                </a:lnTo>
                <a:lnTo>
                  <a:pt x="21335" y="141731"/>
                </a:lnTo>
                <a:lnTo>
                  <a:pt x="41147" y="158495"/>
                </a:lnTo>
                <a:lnTo>
                  <a:pt x="71627" y="164591"/>
                </a:lnTo>
                <a:lnTo>
                  <a:pt x="102107" y="164591"/>
                </a:lnTo>
                <a:lnTo>
                  <a:pt x="97535" y="166115"/>
                </a:lnTo>
                <a:lnTo>
                  <a:pt x="71627" y="170687"/>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38" name="Google Shape;238;p19"/>
          <p:cNvSpPr/>
          <p:nvPr/>
        </p:nvSpPr>
        <p:spPr>
          <a:xfrm>
            <a:off x="5741420" y="4659405"/>
            <a:ext cx="60512" cy="64995"/>
          </a:xfrm>
          <a:custGeom>
            <a:avLst/>
            <a:gdLst/>
            <a:ahLst/>
            <a:cxnLst/>
            <a:rect l="l" t="t" r="r" b="b"/>
            <a:pathLst>
              <a:path w="68579" h="73660" extrusionOk="0">
                <a:moveTo>
                  <a:pt x="68579" y="73151"/>
                </a:moveTo>
                <a:lnTo>
                  <a:pt x="64007" y="73151"/>
                </a:lnTo>
                <a:lnTo>
                  <a:pt x="59435" y="44195"/>
                </a:lnTo>
                <a:lnTo>
                  <a:pt x="47243" y="21335"/>
                </a:lnTo>
                <a:lnTo>
                  <a:pt x="27431" y="4571"/>
                </a:lnTo>
                <a:lnTo>
                  <a:pt x="0" y="0"/>
                </a:lnTo>
                <a:lnTo>
                  <a:pt x="32003" y="0"/>
                </a:lnTo>
                <a:lnTo>
                  <a:pt x="53339" y="19811"/>
                </a:lnTo>
                <a:lnTo>
                  <a:pt x="67055" y="47243"/>
                </a:lnTo>
                <a:lnTo>
                  <a:pt x="68579" y="73151"/>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39" name="Google Shape;239;p19"/>
          <p:cNvSpPr/>
          <p:nvPr/>
        </p:nvSpPr>
        <p:spPr>
          <a:xfrm>
            <a:off x="5740076" y="4750846"/>
            <a:ext cx="62192" cy="47065"/>
          </a:xfrm>
          <a:custGeom>
            <a:avLst/>
            <a:gdLst/>
            <a:ahLst/>
            <a:cxnLst/>
            <a:rect l="l" t="t" r="r" b="b"/>
            <a:pathLst>
              <a:path w="70485" h="53339" extrusionOk="0">
                <a:moveTo>
                  <a:pt x="30479" y="53339"/>
                </a:moveTo>
                <a:lnTo>
                  <a:pt x="0" y="53339"/>
                </a:lnTo>
                <a:lnTo>
                  <a:pt x="22859" y="50291"/>
                </a:lnTo>
                <a:lnTo>
                  <a:pt x="42671" y="39623"/>
                </a:lnTo>
                <a:lnTo>
                  <a:pt x="56387" y="22859"/>
                </a:lnTo>
                <a:lnTo>
                  <a:pt x="64007" y="0"/>
                </a:lnTo>
                <a:lnTo>
                  <a:pt x="70103" y="0"/>
                </a:lnTo>
                <a:lnTo>
                  <a:pt x="62483" y="24383"/>
                </a:lnTo>
                <a:lnTo>
                  <a:pt x="47243" y="44195"/>
                </a:lnTo>
                <a:lnTo>
                  <a:pt x="30479" y="53339"/>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grpSp>
        <p:nvGrpSpPr>
          <p:cNvPr id="4" name="Group 3">
            <a:extLst>
              <a:ext uri="{FF2B5EF4-FFF2-40B4-BE49-F238E27FC236}">
                <a16:creationId xmlns:a16="http://schemas.microsoft.com/office/drawing/2014/main" id="{E8011AD1-1A60-4278-AC83-FE5064E026DD}"/>
              </a:ext>
            </a:extLst>
          </p:cNvPr>
          <p:cNvGrpSpPr/>
          <p:nvPr/>
        </p:nvGrpSpPr>
        <p:grpSpPr>
          <a:xfrm>
            <a:off x="1501754" y="3303870"/>
            <a:ext cx="7326673" cy="2697553"/>
            <a:chOff x="1847472" y="3377901"/>
            <a:chExt cx="3523032" cy="1283073"/>
          </a:xfrm>
        </p:grpSpPr>
        <p:sp>
          <p:nvSpPr>
            <p:cNvPr id="139" name="Google Shape;139;p19"/>
            <p:cNvSpPr/>
            <p:nvPr/>
          </p:nvSpPr>
          <p:spPr>
            <a:xfrm>
              <a:off x="4060538" y="3377901"/>
              <a:ext cx="262217" cy="233083"/>
            </a:xfrm>
            <a:custGeom>
              <a:avLst/>
              <a:gdLst/>
              <a:ahLst/>
              <a:cxnLst/>
              <a:rect l="l" t="t" r="r" b="b"/>
              <a:pathLst>
                <a:path w="297180" h="264160" extrusionOk="0">
                  <a:moveTo>
                    <a:pt x="106680" y="263651"/>
                  </a:moveTo>
                  <a:lnTo>
                    <a:pt x="0" y="263651"/>
                  </a:lnTo>
                  <a:lnTo>
                    <a:pt x="45720" y="260603"/>
                  </a:lnTo>
                  <a:lnTo>
                    <a:pt x="88392" y="249935"/>
                  </a:lnTo>
                  <a:lnTo>
                    <a:pt x="128016" y="234695"/>
                  </a:lnTo>
                  <a:lnTo>
                    <a:pt x="161544" y="213359"/>
                  </a:lnTo>
                  <a:lnTo>
                    <a:pt x="192024" y="187451"/>
                  </a:lnTo>
                  <a:lnTo>
                    <a:pt x="217932" y="158495"/>
                  </a:lnTo>
                  <a:lnTo>
                    <a:pt x="239268" y="123443"/>
                  </a:lnTo>
                  <a:lnTo>
                    <a:pt x="257556" y="85344"/>
                  </a:lnTo>
                  <a:lnTo>
                    <a:pt x="269748" y="44195"/>
                  </a:lnTo>
                  <a:lnTo>
                    <a:pt x="278892" y="0"/>
                  </a:lnTo>
                  <a:lnTo>
                    <a:pt x="297180" y="0"/>
                  </a:lnTo>
                  <a:lnTo>
                    <a:pt x="288036" y="48768"/>
                  </a:lnTo>
                  <a:lnTo>
                    <a:pt x="274320" y="92963"/>
                  </a:lnTo>
                  <a:lnTo>
                    <a:pt x="254508" y="134111"/>
                  </a:lnTo>
                  <a:lnTo>
                    <a:pt x="231648" y="170687"/>
                  </a:lnTo>
                  <a:lnTo>
                    <a:pt x="204216" y="202691"/>
                  </a:lnTo>
                  <a:lnTo>
                    <a:pt x="172212" y="230123"/>
                  </a:lnTo>
                  <a:lnTo>
                    <a:pt x="134112" y="252983"/>
                  </a:lnTo>
                  <a:lnTo>
                    <a:pt x="106680" y="263651"/>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43" name="Google Shape;143;p19"/>
            <p:cNvSpPr/>
            <p:nvPr/>
          </p:nvSpPr>
          <p:spPr>
            <a:xfrm>
              <a:off x="4474706" y="3414207"/>
              <a:ext cx="333935" cy="212912"/>
            </a:xfrm>
            <a:custGeom>
              <a:avLst/>
              <a:gdLst/>
              <a:ahLst/>
              <a:cxnLst/>
              <a:rect l="l" t="t" r="r" b="b"/>
              <a:pathLst>
                <a:path w="378460" h="241300" extrusionOk="0">
                  <a:moveTo>
                    <a:pt x="265175" y="240792"/>
                  </a:moveTo>
                  <a:lnTo>
                    <a:pt x="220979" y="239268"/>
                  </a:lnTo>
                  <a:lnTo>
                    <a:pt x="178307" y="233172"/>
                  </a:lnTo>
                  <a:lnTo>
                    <a:pt x="140207" y="220980"/>
                  </a:lnTo>
                  <a:lnTo>
                    <a:pt x="105156" y="205740"/>
                  </a:lnTo>
                  <a:lnTo>
                    <a:pt x="48768" y="158496"/>
                  </a:lnTo>
                  <a:lnTo>
                    <a:pt x="12192" y="91440"/>
                  </a:lnTo>
                  <a:lnTo>
                    <a:pt x="3047" y="48768"/>
                  </a:lnTo>
                  <a:lnTo>
                    <a:pt x="0" y="0"/>
                  </a:lnTo>
                  <a:lnTo>
                    <a:pt x="19811" y="0"/>
                  </a:lnTo>
                  <a:lnTo>
                    <a:pt x="22859" y="50292"/>
                  </a:lnTo>
                  <a:lnTo>
                    <a:pt x="33527" y="92964"/>
                  </a:lnTo>
                  <a:lnTo>
                    <a:pt x="51815" y="129540"/>
                  </a:lnTo>
                  <a:lnTo>
                    <a:pt x="103632" y="182880"/>
                  </a:lnTo>
                  <a:lnTo>
                    <a:pt x="137159" y="201168"/>
                  </a:lnTo>
                  <a:lnTo>
                    <a:pt x="176783" y="213360"/>
                  </a:lnTo>
                  <a:lnTo>
                    <a:pt x="219455" y="219456"/>
                  </a:lnTo>
                  <a:lnTo>
                    <a:pt x="265175" y="222504"/>
                  </a:lnTo>
                  <a:lnTo>
                    <a:pt x="377951" y="222504"/>
                  </a:lnTo>
                  <a:lnTo>
                    <a:pt x="352043" y="230124"/>
                  </a:lnTo>
                  <a:lnTo>
                    <a:pt x="309371" y="239268"/>
                  </a:lnTo>
                  <a:lnTo>
                    <a:pt x="265175" y="240792"/>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49" name="Google Shape;149;p19"/>
            <p:cNvSpPr/>
            <p:nvPr/>
          </p:nvSpPr>
          <p:spPr>
            <a:xfrm>
              <a:off x="3802353" y="4261373"/>
              <a:ext cx="142875" cy="203385"/>
            </a:xfrm>
            <a:custGeom>
              <a:avLst/>
              <a:gdLst/>
              <a:ahLst/>
              <a:cxnLst/>
              <a:rect l="l" t="t" r="r" b="b"/>
              <a:pathLst>
                <a:path w="161925" h="230504" extrusionOk="0">
                  <a:moveTo>
                    <a:pt x="117347" y="230124"/>
                  </a:moveTo>
                  <a:lnTo>
                    <a:pt x="82295" y="230124"/>
                  </a:lnTo>
                  <a:lnTo>
                    <a:pt x="108203" y="227076"/>
                  </a:lnTo>
                  <a:lnTo>
                    <a:pt x="132587" y="217932"/>
                  </a:lnTo>
                  <a:lnTo>
                    <a:pt x="149351" y="199644"/>
                  </a:lnTo>
                  <a:lnTo>
                    <a:pt x="155447" y="175260"/>
                  </a:lnTo>
                  <a:lnTo>
                    <a:pt x="147827" y="147828"/>
                  </a:lnTo>
                  <a:lnTo>
                    <a:pt x="129539" y="132588"/>
                  </a:lnTo>
                  <a:lnTo>
                    <a:pt x="103631" y="123444"/>
                  </a:lnTo>
                  <a:lnTo>
                    <a:pt x="48767" y="111252"/>
                  </a:lnTo>
                  <a:lnTo>
                    <a:pt x="24383" y="100584"/>
                  </a:lnTo>
                  <a:lnTo>
                    <a:pt x="7619" y="83820"/>
                  </a:lnTo>
                  <a:lnTo>
                    <a:pt x="0" y="57912"/>
                  </a:lnTo>
                  <a:lnTo>
                    <a:pt x="7619" y="28955"/>
                  </a:lnTo>
                  <a:lnTo>
                    <a:pt x="25907" y="12192"/>
                  </a:lnTo>
                  <a:lnTo>
                    <a:pt x="50291" y="1524"/>
                  </a:lnTo>
                  <a:lnTo>
                    <a:pt x="77723" y="0"/>
                  </a:lnTo>
                  <a:lnTo>
                    <a:pt x="108203" y="3048"/>
                  </a:lnTo>
                  <a:lnTo>
                    <a:pt x="114299" y="6096"/>
                  </a:lnTo>
                  <a:lnTo>
                    <a:pt x="77723" y="6096"/>
                  </a:lnTo>
                  <a:lnTo>
                    <a:pt x="53339" y="7619"/>
                  </a:lnTo>
                  <a:lnTo>
                    <a:pt x="30479" y="16764"/>
                  </a:lnTo>
                  <a:lnTo>
                    <a:pt x="13715" y="32004"/>
                  </a:lnTo>
                  <a:lnTo>
                    <a:pt x="6095" y="57912"/>
                  </a:lnTo>
                  <a:lnTo>
                    <a:pt x="13715" y="82296"/>
                  </a:lnTo>
                  <a:lnTo>
                    <a:pt x="30479" y="97536"/>
                  </a:lnTo>
                  <a:lnTo>
                    <a:pt x="56387" y="105156"/>
                  </a:lnTo>
                  <a:lnTo>
                    <a:pt x="83819" y="112776"/>
                  </a:lnTo>
                  <a:lnTo>
                    <a:pt x="114299" y="120396"/>
                  </a:lnTo>
                  <a:lnTo>
                    <a:pt x="138683" y="131064"/>
                  </a:lnTo>
                  <a:lnTo>
                    <a:pt x="155447" y="147828"/>
                  </a:lnTo>
                  <a:lnTo>
                    <a:pt x="161543" y="175260"/>
                  </a:lnTo>
                  <a:lnTo>
                    <a:pt x="155447" y="202692"/>
                  </a:lnTo>
                  <a:lnTo>
                    <a:pt x="137159" y="222504"/>
                  </a:lnTo>
                  <a:lnTo>
                    <a:pt x="117347" y="230124"/>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50" name="Google Shape;150;p19"/>
            <p:cNvSpPr/>
            <p:nvPr/>
          </p:nvSpPr>
          <p:spPr>
            <a:xfrm>
              <a:off x="3870934" y="4266751"/>
              <a:ext cx="70037" cy="55469"/>
            </a:xfrm>
            <a:custGeom>
              <a:avLst/>
              <a:gdLst/>
              <a:ahLst/>
              <a:cxnLst/>
              <a:rect l="l" t="t" r="r" b="b"/>
              <a:pathLst>
                <a:path w="79375" h="62864" extrusionOk="0">
                  <a:moveTo>
                    <a:pt x="79247" y="62483"/>
                  </a:moveTo>
                  <a:lnTo>
                    <a:pt x="73151" y="62483"/>
                  </a:lnTo>
                  <a:lnTo>
                    <a:pt x="67055" y="32003"/>
                  </a:lnTo>
                  <a:lnTo>
                    <a:pt x="51815" y="13715"/>
                  </a:lnTo>
                  <a:lnTo>
                    <a:pt x="28955" y="3047"/>
                  </a:lnTo>
                  <a:lnTo>
                    <a:pt x="0" y="0"/>
                  </a:lnTo>
                  <a:lnTo>
                    <a:pt x="36575" y="0"/>
                  </a:lnTo>
                  <a:lnTo>
                    <a:pt x="54863" y="9143"/>
                  </a:lnTo>
                  <a:lnTo>
                    <a:pt x="71627" y="30479"/>
                  </a:lnTo>
                  <a:lnTo>
                    <a:pt x="79247" y="62483"/>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51" name="Google Shape;151;p19"/>
            <p:cNvSpPr/>
            <p:nvPr/>
          </p:nvSpPr>
          <p:spPr>
            <a:xfrm>
              <a:off x="3796976" y="4398534"/>
              <a:ext cx="109257" cy="71717"/>
            </a:xfrm>
            <a:custGeom>
              <a:avLst/>
              <a:gdLst/>
              <a:ahLst/>
              <a:cxnLst/>
              <a:rect l="l" t="t" r="r" b="b"/>
              <a:pathLst>
                <a:path w="123825" h="81279" extrusionOk="0">
                  <a:moveTo>
                    <a:pt x="88391" y="80772"/>
                  </a:moveTo>
                  <a:lnTo>
                    <a:pt x="51815" y="76200"/>
                  </a:lnTo>
                  <a:lnTo>
                    <a:pt x="24383" y="62484"/>
                  </a:lnTo>
                  <a:lnTo>
                    <a:pt x="6095" y="36576"/>
                  </a:lnTo>
                  <a:lnTo>
                    <a:pt x="0" y="0"/>
                  </a:lnTo>
                  <a:lnTo>
                    <a:pt x="6095" y="0"/>
                  </a:lnTo>
                  <a:lnTo>
                    <a:pt x="12191" y="35052"/>
                  </a:lnTo>
                  <a:lnTo>
                    <a:pt x="28955" y="57912"/>
                  </a:lnTo>
                  <a:lnTo>
                    <a:pt x="54863" y="70104"/>
                  </a:lnTo>
                  <a:lnTo>
                    <a:pt x="88391" y="74676"/>
                  </a:lnTo>
                  <a:lnTo>
                    <a:pt x="123443" y="74676"/>
                  </a:lnTo>
                  <a:lnTo>
                    <a:pt x="117347" y="77724"/>
                  </a:lnTo>
                  <a:lnTo>
                    <a:pt x="88391" y="80772"/>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52" name="Google Shape;152;p19"/>
            <p:cNvSpPr/>
            <p:nvPr/>
          </p:nvSpPr>
          <p:spPr>
            <a:xfrm>
              <a:off x="3965064" y="4317851"/>
              <a:ext cx="125505" cy="150719"/>
            </a:xfrm>
            <a:custGeom>
              <a:avLst/>
              <a:gdLst/>
              <a:ahLst/>
              <a:cxnLst/>
              <a:rect l="l" t="t" r="r" b="b"/>
              <a:pathLst>
                <a:path w="142239" h="170814" extrusionOk="0">
                  <a:moveTo>
                    <a:pt x="70103" y="170687"/>
                  </a:moveTo>
                  <a:lnTo>
                    <a:pt x="38099" y="164591"/>
                  </a:lnTo>
                  <a:lnTo>
                    <a:pt x="16763" y="146303"/>
                  </a:lnTo>
                  <a:lnTo>
                    <a:pt x="3047" y="118871"/>
                  </a:lnTo>
                  <a:lnTo>
                    <a:pt x="0" y="85343"/>
                  </a:lnTo>
                  <a:lnTo>
                    <a:pt x="6095" y="48767"/>
                  </a:lnTo>
                  <a:lnTo>
                    <a:pt x="21335" y="22859"/>
                  </a:lnTo>
                  <a:lnTo>
                    <a:pt x="44195" y="6095"/>
                  </a:lnTo>
                  <a:lnTo>
                    <a:pt x="70103" y="0"/>
                  </a:lnTo>
                  <a:lnTo>
                    <a:pt x="99059" y="6095"/>
                  </a:lnTo>
                  <a:lnTo>
                    <a:pt x="71627" y="6095"/>
                  </a:lnTo>
                  <a:lnTo>
                    <a:pt x="47243" y="12192"/>
                  </a:lnTo>
                  <a:lnTo>
                    <a:pt x="25907" y="25907"/>
                  </a:lnTo>
                  <a:lnTo>
                    <a:pt x="12191" y="50291"/>
                  </a:lnTo>
                  <a:lnTo>
                    <a:pt x="6095" y="80771"/>
                  </a:lnTo>
                  <a:lnTo>
                    <a:pt x="141731" y="80771"/>
                  </a:lnTo>
                  <a:lnTo>
                    <a:pt x="141731" y="86867"/>
                  </a:lnTo>
                  <a:lnTo>
                    <a:pt x="6095" y="86867"/>
                  </a:lnTo>
                  <a:lnTo>
                    <a:pt x="9143" y="117347"/>
                  </a:lnTo>
                  <a:lnTo>
                    <a:pt x="21335" y="141731"/>
                  </a:lnTo>
                  <a:lnTo>
                    <a:pt x="41147" y="158495"/>
                  </a:lnTo>
                  <a:lnTo>
                    <a:pt x="70103" y="164591"/>
                  </a:lnTo>
                  <a:lnTo>
                    <a:pt x="100583" y="164591"/>
                  </a:lnTo>
                  <a:lnTo>
                    <a:pt x="96011" y="166115"/>
                  </a:lnTo>
                  <a:lnTo>
                    <a:pt x="70103" y="170687"/>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53" name="Google Shape;153;p19"/>
            <p:cNvSpPr/>
            <p:nvPr/>
          </p:nvSpPr>
          <p:spPr>
            <a:xfrm>
              <a:off x="4028264" y="4323228"/>
              <a:ext cx="62192" cy="66115"/>
            </a:xfrm>
            <a:custGeom>
              <a:avLst/>
              <a:gdLst/>
              <a:ahLst/>
              <a:cxnLst/>
              <a:rect l="l" t="t" r="r" b="b"/>
              <a:pathLst>
                <a:path w="70485" h="74929" extrusionOk="0">
                  <a:moveTo>
                    <a:pt x="70104" y="74675"/>
                  </a:moveTo>
                  <a:lnTo>
                    <a:pt x="64008" y="74675"/>
                  </a:lnTo>
                  <a:lnTo>
                    <a:pt x="59436" y="45719"/>
                  </a:lnTo>
                  <a:lnTo>
                    <a:pt x="47244" y="22859"/>
                  </a:lnTo>
                  <a:lnTo>
                    <a:pt x="27432" y="6095"/>
                  </a:lnTo>
                  <a:lnTo>
                    <a:pt x="0" y="0"/>
                  </a:lnTo>
                  <a:lnTo>
                    <a:pt x="27432" y="0"/>
                  </a:lnTo>
                  <a:lnTo>
                    <a:pt x="32004" y="1523"/>
                  </a:lnTo>
                  <a:lnTo>
                    <a:pt x="54864" y="21335"/>
                  </a:lnTo>
                  <a:lnTo>
                    <a:pt x="67056" y="48767"/>
                  </a:lnTo>
                  <a:lnTo>
                    <a:pt x="70104" y="74675"/>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54" name="Google Shape;154;p19"/>
            <p:cNvSpPr/>
            <p:nvPr/>
          </p:nvSpPr>
          <p:spPr>
            <a:xfrm>
              <a:off x="4026920" y="4414669"/>
              <a:ext cx="62192" cy="48745"/>
            </a:xfrm>
            <a:custGeom>
              <a:avLst/>
              <a:gdLst/>
              <a:ahLst/>
              <a:cxnLst/>
              <a:rect l="l" t="t" r="r" b="b"/>
              <a:pathLst>
                <a:path w="70485" h="55245" extrusionOk="0">
                  <a:moveTo>
                    <a:pt x="30480" y="54863"/>
                  </a:moveTo>
                  <a:lnTo>
                    <a:pt x="0" y="54863"/>
                  </a:lnTo>
                  <a:lnTo>
                    <a:pt x="22860" y="51815"/>
                  </a:lnTo>
                  <a:lnTo>
                    <a:pt x="42672" y="41147"/>
                  </a:lnTo>
                  <a:lnTo>
                    <a:pt x="56388" y="24383"/>
                  </a:lnTo>
                  <a:lnTo>
                    <a:pt x="64008" y="0"/>
                  </a:lnTo>
                  <a:lnTo>
                    <a:pt x="70104" y="0"/>
                  </a:lnTo>
                  <a:lnTo>
                    <a:pt x="62484" y="25907"/>
                  </a:lnTo>
                  <a:lnTo>
                    <a:pt x="47244" y="44195"/>
                  </a:lnTo>
                  <a:lnTo>
                    <a:pt x="30480" y="54863"/>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55" name="Google Shape;155;p19"/>
            <p:cNvSpPr/>
            <p:nvPr/>
          </p:nvSpPr>
          <p:spPr>
            <a:xfrm>
              <a:off x="4106256" y="4317851"/>
              <a:ext cx="91888" cy="150719"/>
            </a:xfrm>
            <a:custGeom>
              <a:avLst/>
              <a:gdLst/>
              <a:ahLst/>
              <a:cxnLst/>
              <a:rect l="l" t="t" r="r" b="b"/>
              <a:pathLst>
                <a:path w="104139" h="170814" extrusionOk="0">
                  <a:moveTo>
                    <a:pt x="71627" y="170687"/>
                  </a:moveTo>
                  <a:lnTo>
                    <a:pt x="41147" y="164591"/>
                  </a:lnTo>
                  <a:lnTo>
                    <a:pt x="18287" y="146303"/>
                  </a:lnTo>
                  <a:lnTo>
                    <a:pt x="4571" y="120395"/>
                  </a:lnTo>
                  <a:lnTo>
                    <a:pt x="0" y="88391"/>
                  </a:lnTo>
                  <a:lnTo>
                    <a:pt x="4571" y="54863"/>
                  </a:lnTo>
                  <a:lnTo>
                    <a:pt x="18287" y="27431"/>
                  </a:lnTo>
                  <a:lnTo>
                    <a:pt x="42671" y="7619"/>
                  </a:lnTo>
                  <a:lnTo>
                    <a:pt x="76199" y="0"/>
                  </a:lnTo>
                  <a:lnTo>
                    <a:pt x="97535" y="3047"/>
                  </a:lnTo>
                  <a:lnTo>
                    <a:pt x="103631" y="6095"/>
                  </a:lnTo>
                  <a:lnTo>
                    <a:pt x="76199" y="6095"/>
                  </a:lnTo>
                  <a:lnTo>
                    <a:pt x="42671" y="13715"/>
                  </a:lnTo>
                  <a:lnTo>
                    <a:pt x="21335" y="33527"/>
                  </a:lnTo>
                  <a:lnTo>
                    <a:pt x="9143" y="59435"/>
                  </a:lnTo>
                  <a:lnTo>
                    <a:pt x="6095" y="88391"/>
                  </a:lnTo>
                  <a:lnTo>
                    <a:pt x="10667" y="117347"/>
                  </a:lnTo>
                  <a:lnTo>
                    <a:pt x="22859" y="141731"/>
                  </a:lnTo>
                  <a:lnTo>
                    <a:pt x="44195" y="158495"/>
                  </a:lnTo>
                  <a:lnTo>
                    <a:pt x="71627" y="164591"/>
                  </a:lnTo>
                  <a:lnTo>
                    <a:pt x="100583" y="164591"/>
                  </a:lnTo>
                  <a:lnTo>
                    <a:pt x="97535" y="166115"/>
                  </a:lnTo>
                  <a:lnTo>
                    <a:pt x="71627" y="170687"/>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56" name="Google Shape;156;p19"/>
            <p:cNvSpPr/>
            <p:nvPr/>
          </p:nvSpPr>
          <p:spPr>
            <a:xfrm>
              <a:off x="4173493" y="4323230"/>
              <a:ext cx="53788" cy="42023"/>
            </a:xfrm>
            <a:custGeom>
              <a:avLst/>
              <a:gdLst/>
              <a:ahLst/>
              <a:cxnLst/>
              <a:rect l="l" t="t" r="r" b="b"/>
              <a:pathLst>
                <a:path w="60960" h="47625" extrusionOk="0">
                  <a:moveTo>
                    <a:pt x="60960" y="47244"/>
                  </a:moveTo>
                  <a:lnTo>
                    <a:pt x="54864" y="47244"/>
                  </a:lnTo>
                  <a:lnTo>
                    <a:pt x="47244" y="25908"/>
                  </a:lnTo>
                  <a:lnTo>
                    <a:pt x="35052" y="12192"/>
                  </a:lnTo>
                  <a:lnTo>
                    <a:pt x="19812" y="3048"/>
                  </a:lnTo>
                  <a:lnTo>
                    <a:pt x="0" y="0"/>
                  </a:lnTo>
                  <a:lnTo>
                    <a:pt x="27432" y="0"/>
                  </a:lnTo>
                  <a:lnTo>
                    <a:pt x="39624" y="7620"/>
                  </a:lnTo>
                  <a:lnTo>
                    <a:pt x="53340" y="24384"/>
                  </a:lnTo>
                  <a:lnTo>
                    <a:pt x="60960" y="47244"/>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57" name="Google Shape;157;p19"/>
            <p:cNvSpPr/>
            <p:nvPr/>
          </p:nvSpPr>
          <p:spPr>
            <a:xfrm>
              <a:off x="4169459" y="4416014"/>
              <a:ext cx="59391" cy="47065"/>
            </a:xfrm>
            <a:custGeom>
              <a:avLst/>
              <a:gdLst/>
              <a:ahLst/>
              <a:cxnLst/>
              <a:rect l="l" t="t" r="r" b="b"/>
              <a:pathLst>
                <a:path w="67310" h="53339" extrusionOk="0">
                  <a:moveTo>
                    <a:pt x="28956" y="53339"/>
                  </a:moveTo>
                  <a:lnTo>
                    <a:pt x="0" y="53339"/>
                  </a:lnTo>
                  <a:lnTo>
                    <a:pt x="22860" y="48767"/>
                  </a:lnTo>
                  <a:lnTo>
                    <a:pt x="41148" y="38099"/>
                  </a:lnTo>
                  <a:lnTo>
                    <a:pt x="54864" y="22859"/>
                  </a:lnTo>
                  <a:lnTo>
                    <a:pt x="60960" y="0"/>
                  </a:lnTo>
                  <a:lnTo>
                    <a:pt x="67056" y="0"/>
                  </a:lnTo>
                  <a:lnTo>
                    <a:pt x="60960" y="24383"/>
                  </a:lnTo>
                  <a:lnTo>
                    <a:pt x="45720" y="44195"/>
                  </a:lnTo>
                  <a:lnTo>
                    <a:pt x="28956" y="53339"/>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58" name="Google Shape;158;p19"/>
            <p:cNvSpPr/>
            <p:nvPr/>
          </p:nvSpPr>
          <p:spPr>
            <a:xfrm>
              <a:off x="4255519" y="4321884"/>
              <a:ext cx="75640" cy="146797"/>
            </a:xfrm>
            <a:custGeom>
              <a:avLst/>
              <a:gdLst/>
              <a:ahLst/>
              <a:cxnLst/>
              <a:rect l="l" t="t" r="r" b="b"/>
              <a:pathLst>
                <a:path w="85725" h="166370" extrusionOk="0">
                  <a:moveTo>
                    <a:pt x="57912" y="166116"/>
                  </a:moveTo>
                  <a:lnTo>
                    <a:pt x="35052" y="161544"/>
                  </a:lnTo>
                  <a:lnTo>
                    <a:pt x="16764" y="150876"/>
                  </a:lnTo>
                  <a:lnTo>
                    <a:pt x="4572" y="132588"/>
                  </a:lnTo>
                  <a:lnTo>
                    <a:pt x="0" y="108204"/>
                  </a:lnTo>
                  <a:lnTo>
                    <a:pt x="0" y="0"/>
                  </a:lnTo>
                  <a:lnTo>
                    <a:pt x="6096" y="0"/>
                  </a:lnTo>
                  <a:lnTo>
                    <a:pt x="6096" y="106680"/>
                  </a:lnTo>
                  <a:lnTo>
                    <a:pt x="10668" y="131064"/>
                  </a:lnTo>
                  <a:lnTo>
                    <a:pt x="21336" y="147828"/>
                  </a:lnTo>
                  <a:lnTo>
                    <a:pt x="38100" y="156972"/>
                  </a:lnTo>
                  <a:lnTo>
                    <a:pt x="57912" y="160020"/>
                  </a:lnTo>
                  <a:lnTo>
                    <a:pt x="85344" y="160020"/>
                  </a:lnTo>
                  <a:lnTo>
                    <a:pt x="79248" y="163068"/>
                  </a:lnTo>
                  <a:lnTo>
                    <a:pt x="57912" y="166116"/>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59" name="Google Shape;159;p19"/>
            <p:cNvSpPr/>
            <p:nvPr/>
          </p:nvSpPr>
          <p:spPr>
            <a:xfrm>
              <a:off x="4306618" y="4321884"/>
              <a:ext cx="58271" cy="141195"/>
            </a:xfrm>
            <a:custGeom>
              <a:avLst/>
              <a:gdLst/>
              <a:ahLst/>
              <a:cxnLst/>
              <a:rect l="l" t="t" r="r" b="b"/>
              <a:pathLst>
                <a:path w="66039" h="160020" extrusionOk="0">
                  <a:moveTo>
                    <a:pt x="27431" y="160019"/>
                  </a:moveTo>
                  <a:lnTo>
                    <a:pt x="0" y="160019"/>
                  </a:lnTo>
                  <a:lnTo>
                    <a:pt x="25907" y="153923"/>
                  </a:lnTo>
                  <a:lnTo>
                    <a:pt x="44195" y="138683"/>
                  </a:lnTo>
                  <a:lnTo>
                    <a:pt x="54863" y="117347"/>
                  </a:lnTo>
                  <a:lnTo>
                    <a:pt x="59435" y="91439"/>
                  </a:lnTo>
                  <a:lnTo>
                    <a:pt x="59435" y="0"/>
                  </a:lnTo>
                  <a:lnTo>
                    <a:pt x="65531" y="0"/>
                  </a:lnTo>
                  <a:lnTo>
                    <a:pt x="65531" y="121919"/>
                  </a:lnTo>
                  <a:lnTo>
                    <a:pt x="57911" y="121919"/>
                  </a:lnTo>
                  <a:lnTo>
                    <a:pt x="51815" y="140207"/>
                  </a:lnTo>
                  <a:lnTo>
                    <a:pt x="39623" y="153923"/>
                  </a:lnTo>
                  <a:lnTo>
                    <a:pt x="27431" y="160019"/>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60" name="Google Shape;160;p19"/>
            <p:cNvSpPr/>
            <p:nvPr/>
          </p:nvSpPr>
          <p:spPr>
            <a:xfrm>
              <a:off x="4359061" y="4446941"/>
              <a:ext cx="5603" cy="0"/>
            </a:xfrm>
            <a:custGeom>
              <a:avLst/>
              <a:gdLst/>
              <a:ahLst/>
              <a:cxnLst/>
              <a:rect l="l" t="t" r="r" b="b"/>
              <a:pathLst>
                <a:path w="6350" h="120000" extrusionOk="0">
                  <a:moveTo>
                    <a:pt x="0" y="0"/>
                  </a:moveTo>
                  <a:lnTo>
                    <a:pt x="6095" y="0"/>
                  </a:lnTo>
                </a:path>
              </a:pathLst>
            </a:custGeom>
            <a:noFill/>
            <a:ln w="39600" cap="flat" cmpd="sng">
              <a:solidFill>
                <a:srgbClr val="FFFFFF"/>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61" name="Google Shape;161;p19"/>
            <p:cNvSpPr/>
            <p:nvPr/>
          </p:nvSpPr>
          <p:spPr>
            <a:xfrm>
              <a:off x="4400748" y="4317851"/>
              <a:ext cx="56589" cy="39220"/>
            </a:xfrm>
            <a:custGeom>
              <a:avLst/>
              <a:gdLst/>
              <a:ahLst/>
              <a:cxnLst/>
              <a:rect l="l" t="t" r="r" b="b"/>
              <a:pathLst>
                <a:path w="64135" h="44450" extrusionOk="0">
                  <a:moveTo>
                    <a:pt x="6095" y="44196"/>
                  </a:moveTo>
                  <a:lnTo>
                    <a:pt x="0" y="44196"/>
                  </a:lnTo>
                  <a:lnTo>
                    <a:pt x="7619" y="27432"/>
                  </a:lnTo>
                  <a:lnTo>
                    <a:pt x="19811" y="12192"/>
                  </a:lnTo>
                  <a:lnTo>
                    <a:pt x="39623" y="3048"/>
                  </a:lnTo>
                  <a:lnTo>
                    <a:pt x="64007" y="0"/>
                  </a:lnTo>
                  <a:lnTo>
                    <a:pt x="64007" y="6096"/>
                  </a:lnTo>
                  <a:lnTo>
                    <a:pt x="35051" y="10668"/>
                  </a:lnTo>
                  <a:lnTo>
                    <a:pt x="15239" y="25908"/>
                  </a:lnTo>
                  <a:lnTo>
                    <a:pt x="6095" y="44196"/>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62" name="Google Shape;162;p19"/>
            <p:cNvSpPr/>
            <p:nvPr/>
          </p:nvSpPr>
          <p:spPr>
            <a:xfrm>
              <a:off x="4400748" y="4321885"/>
              <a:ext cx="0" cy="142875"/>
            </a:xfrm>
            <a:custGeom>
              <a:avLst/>
              <a:gdLst/>
              <a:ahLst/>
              <a:cxnLst/>
              <a:rect l="l" t="t" r="r" b="b"/>
              <a:pathLst>
                <a:path w="120000" h="161925" extrusionOk="0">
                  <a:moveTo>
                    <a:pt x="0" y="0"/>
                  </a:moveTo>
                  <a:lnTo>
                    <a:pt x="0" y="161543"/>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63" name="Google Shape;163;p19"/>
            <p:cNvSpPr/>
            <p:nvPr/>
          </p:nvSpPr>
          <p:spPr>
            <a:xfrm>
              <a:off x="4467983" y="4279525"/>
              <a:ext cx="5603" cy="0"/>
            </a:xfrm>
            <a:custGeom>
              <a:avLst/>
              <a:gdLst/>
              <a:ahLst/>
              <a:cxnLst/>
              <a:rect l="l" t="t" r="r" b="b"/>
              <a:pathLst>
                <a:path w="6350" h="120000" extrusionOk="0">
                  <a:moveTo>
                    <a:pt x="0" y="0"/>
                  </a:moveTo>
                  <a:lnTo>
                    <a:pt x="6095" y="0"/>
                  </a:lnTo>
                </a:path>
              </a:pathLst>
            </a:custGeom>
            <a:noFill/>
            <a:ln w="32000" cap="flat" cmpd="sng">
              <a:solidFill>
                <a:srgbClr val="FFFFFF"/>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64" name="Google Shape;164;p19"/>
            <p:cNvSpPr/>
            <p:nvPr/>
          </p:nvSpPr>
          <p:spPr>
            <a:xfrm>
              <a:off x="4470672" y="4321884"/>
              <a:ext cx="0" cy="142875"/>
            </a:xfrm>
            <a:custGeom>
              <a:avLst/>
              <a:gdLst/>
              <a:ahLst/>
              <a:cxnLst/>
              <a:rect l="l" t="t" r="r" b="b"/>
              <a:pathLst>
                <a:path w="120000" h="161925" extrusionOk="0">
                  <a:moveTo>
                    <a:pt x="0" y="0"/>
                  </a:moveTo>
                  <a:lnTo>
                    <a:pt x="0" y="161544"/>
                  </a:lnTo>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65" name="Google Shape;165;p19"/>
            <p:cNvSpPr/>
            <p:nvPr/>
          </p:nvSpPr>
          <p:spPr>
            <a:xfrm>
              <a:off x="4516392" y="4276166"/>
              <a:ext cx="0" cy="45943"/>
            </a:xfrm>
            <a:custGeom>
              <a:avLst/>
              <a:gdLst/>
              <a:ahLst/>
              <a:cxnLst/>
              <a:rect l="l" t="t" r="r" b="b"/>
              <a:pathLst>
                <a:path w="120000" h="52070" extrusionOk="0">
                  <a:moveTo>
                    <a:pt x="0" y="0"/>
                  </a:moveTo>
                  <a:lnTo>
                    <a:pt x="0" y="51816"/>
                  </a:lnTo>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66" name="Google Shape;166;p19"/>
            <p:cNvSpPr/>
            <p:nvPr/>
          </p:nvSpPr>
          <p:spPr>
            <a:xfrm>
              <a:off x="4486808" y="4324573"/>
              <a:ext cx="64995" cy="0"/>
            </a:xfrm>
            <a:custGeom>
              <a:avLst/>
              <a:gdLst/>
              <a:ahLst/>
              <a:cxnLst/>
              <a:rect l="l" t="t" r="r" b="b"/>
              <a:pathLst>
                <a:path w="73660" h="120000" extrusionOk="0">
                  <a:moveTo>
                    <a:pt x="0" y="0"/>
                  </a:moveTo>
                  <a:lnTo>
                    <a:pt x="73151" y="0"/>
                  </a:lnTo>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67" name="Google Shape;167;p19"/>
            <p:cNvSpPr/>
            <p:nvPr/>
          </p:nvSpPr>
          <p:spPr>
            <a:xfrm>
              <a:off x="4513703" y="4327264"/>
              <a:ext cx="38100" cy="137272"/>
            </a:xfrm>
            <a:custGeom>
              <a:avLst/>
              <a:gdLst/>
              <a:ahLst/>
              <a:cxnLst/>
              <a:rect l="l" t="t" r="r" b="b"/>
              <a:pathLst>
                <a:path w="43180" h="155575" extrusionOk="0">
                  <a:moveTo>
                    <a:pt x="42671" y="155448"/>
                  </a:moveTo>
                  <a:lnTo>
                    <a:pt x="27431" y="155448"/>
                  </a:lnTo>
                  <a:lnTo>
                    <a:pt x="16763" y="153924"/>
                  </a:lnTo>
                  <a:lnTo>
                    <a:pt x="7619" y="149352"/>
                  </a:lnTo>
                  <a:lnTo>
                    <a:pt x="3047" y="140208"/>
                  </a:lnTo>
                  <a:lnTo>
                    <a:pt x="0" y="126492"/>
                  </a:lnTo>
                  <a:lnTo>
                    <a:pt x="0" y="0"/>
                  </a:lnTo>
                  <a:lnTo>
                    <a:pt x="6095" y="0"/>
                  </a:lnTo>
                  <a:lnTo>
                    <a:pt x="6095" y="124968"/>
                  </a:lnTo>
                  <a:lnTo>
                    <a:pt x="9143" y="138684"/>
                  </a:lnTo>
                  <a:lnTo>
                    <a:pt x="13715" y="146304"/>
                  </a:lnTo>
                  <a:lnTo>
                    <a:pt x="21335" y="149352"/>
                  </a:lnTo>
                  <a:lnTo>
                    <a:pt x="42671" y="149352"/>
                  </a:lnTo>
                  <a:lnTo>
                    <a:pt x="42671" y="155448"/>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68" name="Google Shape;168;p19"/>
            <p:cNvSpPr/>
            <p:nvPr/>
          </p:nvSpPr>
          <p:spPr>
            <a:xfrm>
              <a:off x="4548666" y="4459045"/>
              <a:ext cx="2801" cy="0"/>
            </a:xfrm>
            <a:custGeom>
              <a:avLst/>
              <a:gdLst/>
              <a:ahLst/>
              <a:cxnLst/>
              <a:rect l="l" t="t" r="r" b="b"/>
              <a:pathLst>
                <a:path w="3175" h="120000" extrusionOk="0">
                  <a:moveTo>
                    <a:pt x="0" y="0"/>
                  </a:moveTo>
                  <a:lnTo>
                    <a:pt x="3047" y="0"/>
                  </a:lnTo>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69" name="Google Shape;169;p19"/>
            <p:cNvSpPr/>
            <p:nvPr/>
          </p:nvSpPr>
          <p:spPr>
            <a:xfrm>
              <a:off x="4552701" y="4321884"/>
              <a:ext cx="68916" cy="192741"/>
            </a:xfrm>
            <a:custGeom>
              <a:avLst/>
              <a:gdLst/>
              <a:ahLst/>
              <a:cxnLst/>
              <a:rect l="l" t="t" r="r" b="b"/>
              <a:pathLst>
                <a:path w="78105" h="218439" extrusionOk="0">
                  <a:moveTo>
                    <a:pt x="32003" y="217931"/>
                  </a:moveTo>
                  <a:lnTo>
                    <a:pt x="18287" y="217931"/>
                  </a:lnTo>
                  <a:lnTo>
                    <a:pt x="18287" y="211835"/>
                  </a:lnTo>
                  <a:lnTo>
                    <a:pt x="32003" y="211835"/>
                  </a:lnTo>
                  <a:lnTo>
                    <a:pt x="42671" y="208787"/>
                  </a:lnTo>
                  <a:lnTo>
                    <a:pt x="50291" y="202691"/>
                  </a:lnTo>
                  <a:lnTo>
                    <a:pt x="56387" y="190499"/>
                  </a:lnTo>
                  <a:lnTo>
                    <a:pt x="68579" y="160019"/>
                  </a:lnTo>
                  <a:lnTo>
                    <a:pt x="0" y="0"/>
                  </a:lnTo>
                  <a:lnTo>
                    <a:pt x="6095" y="0"/>
                  </a:lnTo>
                  <a:lnTo>
                    <a:pt x="71627" y="153923"/>
                  </a:lnTo>
                  <a:lnTo>
                    <a:pt x="77723" y="153923"/>
                  </a:lnTo>
                  <a:lnTo>
                    <a:pt x="60959" y="195071"/>
                  </a:lnTo>
                  <a:lnTo>
                    <a:pt x="53339" y="208787"/>
                  </a:lnTo>
                  <a:lnTo>
                    <a:pt x="44195" y="214883"/>
                  </a:lnTo>
                  <a:lnTo>
                    <a:pt x="32003" y="217931"/>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70" name="Google Shape;170;p19"/>
            <p:cNvSpPr/>
            <p:nvPr/>
          </p:nvSpPr>
          <p:spPr>
            <a:xfrm>
              <a:off x="4615902" y="4321884"/>
              <a:ext cx="56589" cy="136152"/>
            </a:xfrm>
            <a:custGeom>
              <a:avLst/>
              <a:gdLst/>
              <a:ahLst/>
              <a:cxnLst/>
              <a:rect l="l" t="t" r="r" b="b"/>
              <a:pathLst>
                <a:path w="64135" h="154304" extrusionOk="0">
                  <a:moveTo>
                    <a:pt x="6095" y="153924"/>
                  </a:moveTo>
                  <a:lnTo>
                    <a:pt x="0" y="153924"/>
                  </a:lnTo>
                  <a:lnTo>
                    <a:pt x="57911" y="0"/>
                  </a:lnTo>
                  <a:lnTo>
                    <a:pt x="64007" y="0"/>
                  </a:lnTo>
                  <a:lnTo>
                    <a:pt x="6095" y="153924"/>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71" name="Google Shape;171;p19"/>
            <p:cNvSpPr/>
            <p:nvPr/>
          </p:nvSpPr>
          <p:spPr>
            <a:xfrm>
              <a:off x="4764489" y="4265406"/>
              <a:ext cx="0" cy="199465"/>
            </a:xfrm>
            <a:custGeom>
              <a:avLst/>
              <a:gdLst/>
              <a:ahLst/>
              <a:cxnLst/>
              <a:rect l="l" t="t" r="r" b="b"/>
              <a:pathLst>
                <a:path w="120000" h="226060" extrusionOk="0">
                  <a:moveTo>
                    <a:pt x="0" y="0"/>
                  </a:moveTo>
                  <a:lnTo>
                    <a:pt x="0" y="225552"/>
                  </a:lnTo>
                </a:path>
              </a:pathLst>
            </a:custGeom>
            <a:noFill/>
            <a:ln w="13700" cap="flat" cmpd="sng">
              <a:solidFill>
                <a:srgbClr val="FFFFFF"/>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72" name="Google Shape;172;p19"/>
            <p:cNvSpPr/>
            <p:nvPr/>
          </p:nvSpPr>
          <p:spPr>
            <a:xfrm>
              <a:off x="4852569" y="4265407"/>
              <a:ext cx="94129" cy="192741"/>
            </a:xfrm>
            <a:custGeom>
              <a:avLst/>
              <a:gdLst/>
              <a:ahLst/>
              <a:cxnLst/>
              <a:rect l="l" t="t" r="r" b="b"/>
              <a:pathLst>
                <a:path w="106680" h="218439" extrusionOk="0">
                  <a:moveTo>
                    <a:pt x="6096" y="217932"/>
                  </a:moveTo>
                  <a:lnTo>
                    <a:pt x="0" y="217932"/>
                  </a:lnTo>
                  <a:lnTo>
                    <a:pt x="96012" y="0"/>
                  </a:lnTo>
                  <a:lnTo>
                    <a:pt x="106680" y="0"/>
                  </a:lnTo>
                  <a:lnTo>
                    <a:pt x="106680" y="7620"/>
                  </a:lnTo>
                  <a:lnTo>
                    <a:pt x="99059" y="7620"/>
                  </a:lnTo>
                  <a:lnTo>
                    <a:pt x="6096" y="217932"/>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73" name="Google Shape;173;p19"/>
            <p:cNvSpPr/>
            <p:nvPr/>
          </p:nvSpPr>
          <p:spPr>
            <a:xfrm>
              <a:off x="4763818" y="4272130"/>
              <a:ext cx="94129" cy="192741"/>
            </a:xfrm>
            <a:custGeom>
              <a:avLst/>
              <a:gdLst/>
              <a:ahLst/>
              <a:cxnLst/>
              <a:rect l="l" t="t" r="r" b="b"/>
              <a:pathLst>
                <a:path w="106680" h="218439" extrusionOk="0">
                  <a:moveTo>
                    <a:pt x="103632" y="217932"/>
                  </a:moveTo>
                  <a:lnTo>
                    <a:pt x="96012" y="217932"/>
                  </a:lnTo>
                  <a:lnTo>
                    <a:pt x="0" y="0"/>
                  </a:lnTo>
                  <a:lnTo>
                    <a:pt x="7619" y="0"/>
                  </a:lnTo>
                  <a:lnTo>
                    <a:pt x="100583" y="210312"/>
                  </a:lnTo>
                  <a:lnTo>
                    <a:pt x="106680" y="210312"/>
                  </a:lnTo>
                  <a:lnTo>
                    <a:pt x="103632" y="217932"/>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74" name="Google Shape;174;p19"/>
            <p:cNvSpPr/>
            <p:nvPr/>
          </p:nvSpPr>
          <p:spPr>
            <a:xfrm>
              <a:off x="4943336" y="4272130"/>
              <a:ext cx="0" cy="192741"/>
            </a:xfrm>
            <a:custGeom>
              <a:avLst/>
              <a:gdLst/>
              <a:ahLst/>
              <a:cxnLst/>
              <a:rect l="l" t="t" r="r" b="b"/>
              <a:pathLst>
                <a:path w="120000" h="218439" extrusionOk="0">
                  <a:moveTo>
                    <a:pt x="0" y="0"/>
                  </a:moveTo>
                  <a:lnTo>
                    <a:pt x="0" y="217932"/>
                  </a:lnTo>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75" name="Google Shape;175;p19"/>
            <p:cNvSpPr/>
            <p:nvPr/>
          </p:nvSpPr>
          <p:spPr>
            <a:xfrm>
              <a:off x="4976281" y="4317852"/>
              <a:ext cx="80683" cy="48745"/>
            </a:xfrm>
            <a:custGeom>
              <a:avLst/>
              <a:gdLst/>
              <a:ahLst/>
              <a:cxnLst/>
              <a:rect l="l" t="t" r="r" b="b"/>
              <a:pathLst>
                <a:path w="91439" h="55245" extrusionOk="0">
                  <a:moveTo>
                    <a:pt x="6095" y="54863"/>
                  </a:moveTo>
                  <a:lnTo>
                    <a:pt x="0" y="54863"/>
                  </a:lnTo>
                  <a:lnTo>
                    <a:pt x="4571" y="33527"/>
                  </a:lnTo>
                  <a:lnTo>
                    <a:pt x="16763" y="15239"/>
                  </a:lnTo>
                  <a:lnTo>
                    <a:pt x="35051" y="4571"/>
                  </a:lnTo>
                  <a:lnTo>
                    <a:pt x="62483" y="0"/>
                  </a:lnTo>
                  <a:lnTo>
                    <a:pt x="82295" y="3047"/>
                  </a:lnTo>
                  <a:lnTo>
                    <a:pt x="91439" y="6095"/>
                  </a:lnTo>
                  <a:lnTo>
                    <a:pt x="62483" y="6095"/>
                  </a:lnTo>
                  <a:lnTo>
                    <a:pt x="39623" y="9143"/>
                  </a:lnTo>
                  <a:lnTo>
                    <a:pt x="22859" y="19811"/>
                  </a:lnTo>
                  <a:lnTo>
                    <a:pt x="10667" y="33527"/>
                  </a:lnTo>
                  <a:lnTo>
                    <a:pt x="6095" y="54863"/>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76" name="Google Shape;176;p19"/>
            <p:cNvSpPr/>
            <p:nvPr/>
          </p:nvSpPr>
          <p:spPr>
            <a:xfrm>
              <a:off x="4966869" y="4323230"/>
              <a:ext cx="112059" cy="145676"/>
            </a:xfrm>
            <a:custGeom>
              <a:avLst/>
              <a:gdLst/>
              <a:ahLst/>
              <a:cxnLst/>
              <a:rect l="l" t="t" r="r" b="b"/>
              <a:pathLst>
                <a:path w="127000" h="165100" extrusionOk="0">
                  <a:moveTo>
                    <a:pt x="54863" y="164592"/>
                  </a:moveTo>
                  <a:lnTo>
                    <a:pt x="32003" y="161544"/>
                  </a:lnTo>
                  <a:lnTo>
                    <a:pt x="15239" y="153924"/>
                  </a:lnTo>
                  <a:lnTo>
                    <a:pt x="4571" y="140208"/>
                  </a:lnTo>
                  <a:lnTo>
                    <a:pt x="0" y="120396"/>
                  </a:lnTo>
                  <a:lnTo>
                    <a:pt x="6095" y="96012"/>
                  </a:lnTo>
                  <a:lnTo>
                    <a:pt x="18287" y="82296"/>
                  </a:lnTo>
                  <a:lnTo>
                    <a:pt x="36575" y="74676"/>
                  </a:lnTo>
                  <a:lnTo>
                    <a:pt x="56387" y="71628"/>
                  </a:lnTo>
                  <a:lnTo>
                    <a:pt x="85343" y="70104"/>
                  </a:lnTo>
                  <a:lnTo>
                    <a:pt x="105155" y="67056"/>
                  </a:lnTo>
                  <a:lnTo>
                    <a:pt x="117347" y="59436"/>
                  </a:lnTo>
                  <a:lnTo>
                    <a:pt x="120395" y="45720"/>
                  </a:lnTo>
                  <a:lnTo>
                    <a:pt x="118871" y="30480"/>
                  </a:lnTo>
                  <a:lnTo>
                    <a:pt x="112775" y="15240"/>
                  </a:lnTo>
                  <a:lnTo>
                    <a:pt x="99059" y="4572"/>
                  </a:lnTo>
                  <a:lnTo>
                    <a:pt x="73151" y="0"/>
                  </a:lnTo>
                  <a:lnTo>
                    <a:pt x="102107" y="0"/>
                  </a:lnTo>
                  <a:lnTo>
                    <a:pt x="109727" y="4572"/>
                  </a:lnTo>
                  <a:lnTo>
                    <a:pt x="121919" y="18288"/>
                  </a:lnTo>
                  <a:lnTo>
                    <a:pt x="126491" y="41148"/>
                  </a:lnTo>
                  <a:lnTo>
                    <a:pt x="126491" y="65532"/>
                  </a:lnTo>
                  <a:lnTo>
                    <a:pt x="120395" y="65532"/>
                  </a:lnTo>
                  <a:lnTo>
                    <a:pt x="109727" y="71628"/>
                  </a:lnTo>
                  <a:lnTo>
                    <a:pt x="94487" y="76200"/>
                  </a:lnTo>
                  <a:lnTo>
                    <a:pt x="76199" y="77724"/>
                  </a:lnTo>
                  <a:lnTo>
                    <a:pt x="56387" y="77724"/>
                  </a:lnTo>
                  <a:lnTo>
                    <a:pt x="38099" y="80772"/>
                  </a:lnTo>
                  <a:lnTo>
                    <a:pt x="22859" y="86868"/>
                  </a:lnTo>
                  <a:lnTo>
                    <a:pt x="10667" y="99060"/>
                  </a:lnTo>
                  <a:lnTo>
                    <a:pt x="7619" y="120396"/>
                  </a:lnTo>
                  <a:lnTo>
                    <a:pt x="9143" y="134112"/>
                  </a:lnTo>
                  <a:lnTo>
                    <a:pt x="16763" y="146304"/>
                  </a:lnTo>
                  <a:lnTo>
                    <a:pt x="32003" y="155448"/>
                  </a:lnTo>
                  <a:lnTo>
                    <a:pt x="54863" y="158496"/>
                  </a:lnTo>
                  <a:lnTo>
                    <a:pt x="83819" y="158496"/>
                  </a:lnTo>
                  <a:lnTo>
                    <a:pt x="79247" y="161544"/>
                  </a:lnTo>
                  <a:lnTo>
                    <a:pt x="54863" y="164592"/>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77" name="Google Shape;177;p19"/>
            <p:cNvSpPr/>
            <p:nvPr/>
          </p:nvSpPr>
          <p:spPr>
            <a:xfrm>
              <a:off x="5015278" y="4381052"/>
              <a:ext cx="63313" cy="82363"/>
            </a:xfrm>
            <a:custGeom>
              <a:avLst/>
              <a:gdLst/>
              <a:ahLst/>
              <a:cxnLst/>
              <a:rect l="l" t="t" r="r" b="b"/>
              <a:pathLst>
                <a:path w="71755" h="93345" extrusionOk="0">
                  <a:moveTo>
                    <a:pt x="28956" y="92963"/>
                  </a:moveTo>
                  <a:lnTo>
                    <a:pt x="0" y="92963"/>
                  </a:lnTo>
                  <a:lnTo>
                    <a:pt x="27432" y="86867"/>
                  </a:lnTo>
                  <a:lnTo>
                    <a:pt x="48768" y="73151"/>
                  </a:lnTo>
                  <a:lnTo>
                    <a:pt x="60960" y="53339"/>
                  </a:lnTo>
                  <a:lnTo>
                    <a:pt x="65532" y="28955"/>
                  </a:lnTo>
                  <a:lnTo>
                    <a:pt x="65532" y="0"/>
                  </a:lnTo>
                  <a:lnTo>
                    <a:pt x="71628" y="0"/>
                  </a:lnTo>
                  <a:lnTo>
                    <a:pt x="71628" y="57911"/>
                  </a:lnTo>
                  <a:lnTo>
                    <a:pt x="65532" y="57911"/>
                  </a:lnTo>
                  <a:lnTo>
                    <a:pt x="56388" y="73151"/>
                  </a:lnTo>
                  <a:lnTo>
                    <a:pt x="42672" y="86867"/>
                  </a:lnTo>
                  <a:lnTo>
                    <a:pt x="28956" y="92963"/>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78" name="Google Shape;178;p19"/>
            <p:cNvSpPr/>
            <p:nvPr/>
          </p:nvSpPr>
          <p:spPr>
            <a:xfrm>
              <a:off x="5073100" y="4432150"/>
              <a:ext cx="24653" cy="33617"/>
            </a:xfrm>
            <a:custGeom>
              <a:avLst/>
              <a:gdLst/>
              <a:ahLst/>
              <a:cxnLst/>
              <a:rect l="l" t="t" r="r" b="b"/>
              <a:pathLst>
                <a:path w="27939" h="38100" extrusionOk="0">
                  <a:moveTo>
                    <a:pt x="24383" y="38100"/>
                  </a:moveTo>
                  <a:lnTo>
                    <a:pt x="7619" y="38100"/>
                  </a:lnTo>
                  <a:lnTo>
                    <a:pt x="0" y="33528"/>
                  </a:lnTo>
                  <a:lnTo>
                    <a:pt x="0" y="0"/>
                  </a:lnTo>
                  <a:lnTo>
                    <a:pt x="6095" y="0"/>
                  </a:lnTo>
                  <a:lnTo>
                    <a:pt x="6095" y="21336"/>
                  </a:lnTo>
                  <a:lnTo>
                    <a:pt x="7619" y="27432"/>
                  </a:lnTo>
                  <a:lnTo>
                    <a:pt x="13715" y="30480"/>
                  </a:lnTo>
                  <a:lnTo>
                    <a:pt x="19811" y="32004"/>
                  </a:lnTo>
                  <a:lnTo>
                    <a:pt x="27431" y="32004"/>
                  </a:lnTo>
                  <a:lnTo>
                    <a:pt x="27431" y="36576"/>
                  </a:lnTo>
                  <a:lnTo>
                    <a:pt x="24383" y="38100"/>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79" name="Google Shape;179;p19"/>
            <p:cNvSpPr/>
            <p:nvPr/>
          </p:nvSpPr>
          <p:spPr>
            <a:xfrm>
              <a:off x="5090582" y="4459046"/>
              <a:ext cx="6724" cy="1681"/>
            </a:xfrm>
            <a:custGeom>
              <a:avLst/>
              <a:gdLst/>
              <a:ahLst/>
              <a:cxnLst/>
              <a:rect l="l" t="t" r="r" b="b"/>
              <a:pathLst>
                <a:path w="7619" h="1904" extrusionOk="0">
                  <a:moveTo>
                    <a:pt x="7619" y="1523"/>
                  </a:moveTo>
                  <a:lnTo>
                    <a:pt x="0" y="1523"/>
                  </a:lnTo>
                  <a:lnTo>
                    <a:pt x="7619" y="0"/>
                  </a:lnTo>
                  <a:lnTo>
                    <a:pt x="7619" y="1523"/>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0" name="Google Shape;180;p19"/>
            <p:cNvSpPr/>
            <p:nvPr/>
          </p:nvSpPr>
          <p:spPr>
            <a:xfrm>
              <a:off x="5113441" y="4317851"/>
              <a:ext cx="76760" cy="39220"/>
            </a:xfrm>
            <a:custGeom>
              <a:avLst/>
              <a:gdLst/>
              <a:ahLst/>
              <a:cxnLst/>
              <a:rect l="l" t="t" r="r" b="b"/>
              <a:pathLst>
                <a:path w="86994" h="44450" extrusionOk="0">
                  <a:moveTo>
                    <a:pt x="6095" y="44196"/>
                  </a:moveTo>
                  <a:lnTo>
                    <a:pt x="0" y="44196"/>
                  </a:lnTo>
                  <a:lnTo>
                    <a:pt x="7619" y="27432"/>
                  </a:lnTo>
                  <a:lnTo>
                    <a:pt x="19811" y="12192"/>
                  </a:lnTo>
                  <a:lnTo>
                    <a:pt x="38099" y="3048"/>
                  </a:lnTo>
                  <a:lnTo>
                    <a:pt x="59435" y="0"/>
                  </a:lnTo>
                  <a:lnTo>
                    <a:pt x="82295" y="4572"/>
                  </a:lnTo>
                  <a:lnTo>
                    <a:pt x="86867" y="6096"/>
                  </a:lnTo>
                  <a:lnTo>
                    <a:pt x="59435" y="6096"/>
                  </a:lnTo>
                  <a:lnTo>
                    <a:pt x="33527" y="12192"/>
                  </a:lnTo>
                  <a:lnTo>
                    <a:pt x="15239" y="27432"/>
                  </a:lnTo>
                  <a:lnTo>
                    <a:pt x="6095" y="44196"/>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1" name="Google Shape;181;p19"/>
            <p:cNvSpPr/>
            <p:nvPr/>
          </p:nvSpPr>
          <p:spPr>
            <a:xfrm>
              <a:off x="5113441" y="4321885"/>
              <a:ext cx="0" cy="142875"/>
            </a:xfrm>
            <a:custGeom>
              <a:avLst/>
              <a:gdLst/>
              <a:ahLst/>
              <a:cxnLst/>
              <a:rect l="l" t="t" r="r" b="b"/>
              <a:pathLst>
                <a:path w="120000" h="161925" extrusionOk="0">
                  <a:moveTo>
                    <a:pt x="0" y="0"/>
                  </a:moveTo>
                  <a:lnTo>
                    <a:pt x="0" y="161543"/>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2" name="Google Shape;182;p19"/>
            <p:cNvSpPr/>
            <p:nvPr/>
          </p:nvSpPr>
          <p:spPr>
            <a:xfrm>
              <a:off x="5165885" y="4323229"/>
              <a:ext cx="51547" cy="141195"/>
            </a:xfrm>
            <a:custGeom>
              <a:avLst/>
              <a:gdLst/>
              <a:ahLst/>
              <a:cxnLst/>
              <a:rect l="l" t="t" r="r" b="b"/>
              <a:pathLst>
                <a:path w="58419" h="160020" extrusionOk="0">
                  <a:moveTo>
                    <a:pt x="57912" y="160019"/>
                  </a:moveTo>
                  <a:lnTo>
                    <a:pt x="51816" y="160019"/>
                  </a:lnTo>
                  <a:lnTo>
                    <a:pt x="51816" y="53339"/>
                  </a:lnTo>
                  <a:lnTo>
                    <a:pt x="47244" y="28955"/>
                  </a:lnTo>
                  <a:lnTo>
                    <a:pt x="36576" y="12191"/>
                  </a:lnTo>
                  <a:lnTo>
                    <a:pt x="19812" y="3047"/>
                  </a:lnTo>
                  <a:lnTo>
                    <a:pt x="0" y="0"/>
                  </a:lnTo>
                  <a:lnTo>
                    <a:pt x="27432" y="0"/>
                  </a:lnTo>
                  <a:lnTo>
                    <a:pt x="41148" y="9143"/>
                  </a:lnTo>
                  <a:lnTo>
                    <a:pt x="53340" y="27431"/>
                  </a:lnTo>
                  <a:lnTo>
                    <a:pt x="57912" y="53339"/>
                  </a:lnTo>
                  <a:lnTo>
                    <a:pt x="57912" y="160019"/>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3" name="Google Shape;183;p19"/>
            <p:cNvSpPr/>
            <p:nvPr/>
          </p:nvSpPr>
          <p:spPr>
            <a:xfrm>
              <a:off x="5250601" y="4317852"/>
              <a:ext cx="80683" cy="48745"/>
            </a:xfrm>
            <a:custGeom>
              <a:avLst/>
              <a:gdLst/>
              <a:ahLst/>
              <a:cxnLst/>
              <a:rect l="l" t="t" r="r" b="b"/>
              <a:pathLst>
                <a:path w="91439" h="55245" extrusionOk="0">
                  <a:moveTo>
                    <a:pt x="6095" y="54863"/>
                  </a:moveTo>
                  <a:lnTo>
                    <a:pt x="0" y="54863"/>
                  </a:lnTo>
                  <a:lnTo>
                    <a:pt x="4571" y="33527"/>
                  </a:lnTo>
                  <a:lnTo>
                    <a:pt x="16763" y="15239"/>
                  </a:lnTo>
                  <a:lnTo>
                    <a:pt x="35051" y="4571"/>
                  </a:lnTo>
                  <a:lnTo>
                    <a:pt x="60959" y="0"/>
                  </a:lnTo>
                  <a:lnTo>
                    <a:pt x="82295" y="3047"/>
                  </a:lnTo>
                  <a:lnTo>
                    <a:pt x="91439" y="6095"/>
                  </a:lnTo>
                  <a:lnTo>
                    <a:pt x="60959" y="6095"/>
                  </a:lnTo>
                  <a:lnTo>
                    <a:pt x="38099" y="9143"/>
                  </a:lnTo>
                  <a:lnTo>
                    <a:pt x="21335" y="19811"/>
                  </a:lnTo>
                  <a:lnTo>
                    <a:pt x="10667" y="33527"/>
                  </a:lnTo>
                  <a:lnTo>
                    <a:pt x="6095" y="54863"/>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4" name="Google Shape;184;p19"/>
            <p:cNvSpPr/>
            <p:nvPr/>
          </p:nvSpPr>
          <p:spPr>
            <a:xfrm>
              <a:off x="5241188" y="4323230"/>
              <a:ext cx="112059" cy="145676"/>
            </a:xfrm>
            <a:custGeom>
              <a:avLst/>
              <a:gdLst/>
              <a:ahLst/>
              <a:cxnLst/>
              <a:rect l="l" t="t" r="r" b="b"/>
              <a:pathLst>
                <a:path w="127000" h="165100" extrusionOk="0">
                  <a:moveTo>
                    <a:pt x="54863" y="164592"/>
                  </a:moveTo>
                  <a:lnTo>
                    <a:pt x="32003" y="161544"/>
                  </a:lnTo>
                  <a:lnTo>
                    <a:pt x="15239" y="153924"/>
                  </a:lnTo>
                  <a:lnTo>
                    <a:pt x="4571" y="140208"/>
                  </a:lnTo>
                  <a:lnTo>
                    <a:pt x="0" y="120396"/>
                  </a:lnTo>
                  <a:lnTo>
                    <a:pt x="4571" y="96012"/>
                  </a:lnTo>
                  <a:lnTo>
                    <a:pt x="18287" y="82296"/>
                  </a:lnTo>
                  <a:lnTo>
                    <a:pt x="36575" y="74676"/>
                  </a:lnTo>
                  <a:lnTo>
                    <a:pt x="56387" y="71628"/>
                  </a:lnTo>
                  <a:lnTo>
                    <a:pt x="85343" y="70104"/>
                  </a:lnTo>
                  <a:lnTo>
                    <a:pt x="105155" y="67056"/>
                  </a:lnTo>
                  <a:lnTo>
                    <a:pt x="115823" y="59436"/>
                  </a:lnTo>
                  <a:lnTo>
                    <a:pt x="120395" y="45720"/>
                  </a:lnTo>
                  <a:lnTo>
                    <a:pt x="118871" y="30480"/>
                  </a:lnTo>
                  <a:lnTo>
                    <a:pt x="112775" y="15240"/>
                  </a:lnTo>
                  <a:lnTo>
                    <a:pt x="97535" y="4572"/>
                  </a:lnTo>
                  <a:lnTo>
                    <a:pt x="71627" y="0"/>
                  </a:lnTo>
                  <a:lnTo>
                    <a:pt x="102107" y="0"/>
                  </a:lnTo>
                  <a:lnTo>
                    <a:pt x="109727" y="4572"/>
                  </a:lnTo>
                  <a:lnTo>
                    <a:pt x="121919" y="18288"/>
                  </a:lnTo>
                  <a:lnTo>
                    <a:pt x="126491" y="41148"/>
                  </a:lnTo>
                  <a:lnTo>
                    <a:pt x="126491" y="65532"/>
                  </a:lnTo>
                  <a:lnTo>
                    <a:pt x="118871" y="65532"/>
                  </a:lnTo>
                  <a:lnTo>
                    <a:pt x="109727" y="71628"/>
                  </a:lnTo>
                  <a:lnTo>
                    <a:pt x="94487" y="76200"/>
                  </a:lnTo>
                  <a:lnTo>
                    <a:pt x="76199" y="77724"/>
                  </a:lnTo>
                  <a:lnTo>
                    <a:pt x="56387" y="77724"/>
                  </a:lnTo>
                  <a:lnTo>
                    <a:pt x="38099" y="80772"/>
                  </a:lnTo>
                  <a:lnTo>
                    <a:pt x="21335" y="86868"/>
                  </a:lnTo>
                  <a:lnTo>
                    <a:pt x="10667" y="99060"/>
                  </a:lnTo>
                  <a:lnTo>
                    <a:pt x="6095" y="120396"/>
                  </a:lnTo>
                  <a:lnTo>
                    <a:pt x="9143" y="134112"/>
                  </a:lnTo>
                  <a:lnTo>
                    <a:pt x="16763" y="146304"/>
                  </a:lnTo>
                  <a:lnTo>
                    <a:pt x="32003" y="155448"/>
                  </a:lnTo>
                  <a:lnTo>
                    <a:pt x="53339" y="158496"/>
                  </a:lnTo>
                  <a:lnTo>
                    <a:pt x="83819" y="158496"/>
                  </a:lnTo>
                  <a:lnTo>
                    <a:pt x="77723" y="161544"/>
                  </a:lnTo>
                  <a:lnTo>
                    <a:pt x="54863" y="164592"/>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5" name="Google Shape;185;p19"/>
            <p:cNvSpPr/>
            <p:nvPr/>
          </p:nvSpPr>
          <p:spPr>
            <a:xfrm>
              <a:off x="5288253" y="4381052"/>
              <a:ext cx="64995" cy="82363"/>
            </a:xfrm>
            <a:custGeom>
              <a:avLst/>
              <a:gdLst/>
              <a:ahLst/>
              <a:cxnLst/>
              <a:rect l="l" t="t" r="r" b="b"/>
              <a:pathLst>
                <a:path w="73660" h="93345" extrusionOk="0">
                  <a:moveTo>
                    <a:pt x="30480" y="92963"/>
                  </a:moveTo>
                  <a:lnTo>
                    <a:pt x="0" y="92963"/>
                  </a:lnTo>
                  <a:lnTo>
                    <a:pt x="28956" y="86867"/>
                  </a:lnTo>
                  <a:lnTo>
                    <a:pt x="48768" y="73151"/>
                  </a:lnTo>
                  <a:lnTo>
                    <a:pt x="62484" y="53339"/>
                  </a:lnTo>
                  <a:lnTo>
                    <a:pt x="67056" y="28955"/>
                  </a:lnTo>
                  <a:lnTo>
                    <a:pt x="67056" y="0"/>
                  </a:lnTo>
                  <a:lnTo>
                    <a:pt x="73152" y="0"/>
                  </a:lnTo>
                  <a:lnTo>
                    <a:pt x="73152" y="57911"/>
                  </a:lnTo>
                  <a:lnTo>
                    <a:pt x="65532" y="57911"/>
                  </a:lnTo>
                  <a:lnTo>
                    <a:pt x="57912" y="73151"/>
                  </a:lnTo>
                  <a:lnTo>
                    <a:pt x="44196" y="86867"/>
                  </a:lnTo>
                  <a:lnTo>
                    <a:pt x="30480" y="92963"/>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6" name="Google Shape;186;p19"/>
            <p:cNvSpPr/>
            <p:nvPr/>
          </p:nvSpPr>
          <p:spPr>
            <a:xfrm>
              <a:off x="5347421" y="4432150"/>
              <a:ext cx="22971" cy="33617"/>
            </a:xfrm>
            <a:custGeom>
              <a:avLst/>
              <a:gdLst/>
              <a:ahLst/>
              <a:cxnLst/>
              <a:rect l="l" t="t" r="r" b="b"/>
              <a:pathLst>
                <a:path w="26035" h="38100" extrusionOk="0">
                  <a:moveTo>
                    <a:pt x="22860" y="38100"/>
                  </a:moveTo>
                  <a:lnTo>
                    <a:pt x="7620" y="38100"/>
                  </a:lnTo>
                  <a:lnTo>
                    <a:pt x="0" y="33528"/>
                  </a:lnTo>
                  <a:lnTo>
                    <a:pt x="0" y="0"/>
                  </a:lnTo>
                  <a:lnTo>
                    <a:pt x="6096" y="0"/>
                  </a:lnTo>
                  <a:lnTo>
                    <a:pt x="6096" y="21336"/>
                  </a:lnTo>
                  <a:lnTo>
                    <a:pt x="7620" y="27432"/>
                  </a:lnTo>
                  <a:lnTo>
                    <a:pt x="12192" y="30480"/>
                  </a:lnTo>
                  <a:lnTo>
                    <a:pt x="19812" y="32004"/>
                  </a:lnTo>
                  <a:lnTo>
                    <a:pt x="25908" y="32004"/>
                  </a:lnTo>
                  <a:lnTo>
                    <a:pt x="25908" y="36576"/>
                  </a:lnTo>
                  <a:lnTo>
                    <a:pt x="22860" y="38100"/>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187" name="Google Shape;187;p19"/>
            <p:cNvSpPr/>
            <p:nvPr/>
          </p:nvSpPr>
          <p:spPr>
            <a:xfrm>
              <a:off x="5364901" y="4459046"/>
              <a:ext cx="5603" cy="1681"/>
            </a:xfrm>
            <a:custGeom>
              <a:avLst/>
              <a:gdLst/>
              <a:ahLst/>
              <a:cxnLst/>
              <a:rect l="l" t="t" r="r" b="b"/>
              <a:pathLst>
                <a:path w="6350" h="1904" extrusionOk="0">
                  <a:moveTo>
                    <a:pt x="6096" y="1523"/>
                  </a:moveTo>
                  <a:lnTo>
                    <a:pt x="0" y="1523"/>
                  </a:lnTo>
                  <a:lnTo>
                    <a:pt x="6096" y="0"/>
                  </a:lnTo>
                  <a:lnTo>
                    <a:pt x="6096" y="1523"/>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25" name="Google Shape;225;p19"/>
            <p:cNvSpPr/>
            <p:nvPr/>
          </p:nvSpPr>
          <p:spPr>
            <a:xfrm>
              <a:off x="5091928" y="4601583"/>
              <a:ext cx="79561" cy="59391"/>
            </a:xfrm>
            <a:custGeom>
              <a:avLst/>
              <a:gdLst/>
              <a:ahLst/>
              <a:cxnLst/>
              <a:rect l="l" t="t" r="r" b="b"/>
              <a:pathLst>
                <a:path w="90169" h="67310" extrusionOk="0">
                  <a:moveTo>
                    <a:pt x="89916" y="67056"/>
                  </a:moveTo>
                  <a:lnTo>
                    <a:pt x="83820" y="67056"/>
                  </a:lnTo>
                  <a:lnTo>
                    <a:pt x="76200" y="42672"/>
                  </a:lnTo>
                  <a:lnTo>
                    <a:pt x="59436" y="21336"/>
                  </a:lnTo>
                  <a:lnTo>
                    <a:pt x="33528" y="6096"/>
                  </a:lnTo>
                  <a:lnTo>
                    <a:pt x="0" y="0"/>
                  </a:lnTo>
                  <a:lnTo>
                    <a:pt x="33528" y="0"/>
                  </a:lnTo>
                  <a:lnTo>
                    <a:pt x="39624" y="1524"/>
                  </a:lnTo>
                  <a:lnTo>
                    <a:pt x="67056" y="19812"/>
                  </a:lnTo>
                  <a:lnTo>
                    <a:pt x="83820" y="44196"/>
                  </a:lnTo>
                  <a:lnTo>
                    <a:pt x="89916" y="67056"/>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40" name="Google Shape;240;p19"/>
            <p:cNvSpPr/>
            <p:nvPr/>
          </p:nvSpPr>
          <p:spPr>
            <a:xfrm>
              <a:off x="2209198" y="4258949"/>
              <a:ext cx="2411057" cy="158675"/>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1236" dirty="0">
                <a:solidFill>
                  <a:srgbClr val="000000"/>
                </a:solidFill>
                <a:latin typeface="Arial"/>
                <a:ea typeface="Arial"/>
                <a:cs typeface="Arial"/>
                <a:sym typeface="Arial"/>
              </a:endParaRPr>
            </a:p>
          </p:txBody>
        </p:sp>
        <p:sp>
          <p:nvSpPr>
            <p:cNvPr id="241" name="Google Shape;241;p19"/>
            <p:cNvSpPr/>
            <p:nvPr/>
          </p:nvSpPr>
          <p:spPr>
            <a:xfrm>
              <a:off x="1847472" y="3418510"/>
              <a:ext cx="758413" cy="755724"/>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42" name="Google Shape;242;p19"/>
            <p:cNvSpPr/>
            <p:nvPr/>
          </p:nvSpPr>
          <p:spPr>
            <a:xfrm>
              <a:off x="2638161" y="3418510"/>
              <a:ext cx="757068" cy="755724"/>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43" name="Google Shape;243;p19"/>
            <p:cNvSpPr/>
            <p:nvPr/>
          </p:nvSpPr>
          <p:spPr>
            <a:xfrm>
              <a:off x="3427502" y="3418510"/>
              <a:ext cx="759757" cy="755724"/>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44" name="Google Shape;244;p19"/>
            <p:cNvSpPr/>
            <p:nvPr/>
          </p:nvSpPr>
          <p:spPr>
            <a:xfrm>
              <a:off x="4219534" y="3418510"/>
              <a:ext cx="757069" cy="755724"/>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grpSp>
      <p:sp>
        <p:nvSpPr>
          <p:cNvPr id="245" name="Google Shape;245;p19"/>
          <p:cNvSpPr/>
          <p:nvPr/>
        </p:nvSpPr>
        <p:spPr>
          <a:xfrm>
            <a:off x="4806426" y="3022899"/>
            <a:ext cx="161365" cy="243728"/>
          </a:xfrm>
          <a:custGeom>
            <a:avLst/>
            <a:gdLst/>
            <a:ahLst/>
            <a:cxnLst/>
            <a:rect l="l" t="t" r="r" b="b"/>
            <a:pathLst>
              <a:path w="182879" h="276225" extrusionOk="0">
                <a:moveTo>
                  <a:pt x="138684" y="275843"/>
                </a:moveTo>
                <a:lnTo>
                  <a:pt x="94488" y="269747"/>
                </a:lnTo>
                <a:lnTo>
                  <a:pt x="56388" y="249935"/>
                </a:lnTo>
                <a:lnTo>
                  <a:pt x="27432" y="219455"/>
                </a:lnTo>
                <a:lnTo>
                  <a:pt x="7620" y="181355"/>
                </a:lnTo>
                <a:lnTo>
                  <a:pt x="0" y="138683"/>
                </a:lnTo>
                <a:lnTo>
                  <a:pt x="7620" y="94487"/>
                </a:lnTo>
                <a:lnTo>
                  <a:pt x="27432" y="56387"/>
                </a:lnTo>
                <a:lnTo>
                  <a:pt x="56388" y="27431"/>
                </a:lnTo>
                <a:lnTo>
                  <a:pt x="94488" y="7619"/>
                </a:lnTo>
                <a:lnTo>
                  <a:pt x="138684" y="0"/>
                </a:lnTo>
                <a:lnTo>
                  <a:pt x="181356" y="7619"/>
                </a:lnTo>
                <a:lnTo>
                  <a:pt x="138684" y="7619"/>
                </a:lnTo>
                <a:lnTo>
                  <a:pt x="97536" y="13715"/>
                </a:lnTo>
                <a:lnTo>
                  <a:pt x="60960" y="33527"/>
                </a:lnTo>
                <a:lnTo>
                  <a:pt x="33528" y="60960"/>
                </a:lnTo>
                <a:lnTo>
                  <a:pt x="15240" y="97536"/>
                </a:lnTo>
                <a:lnTo>
                  <a:pt x="7620" y="138683"/>
                </a:lnTo>
                <a:lnTo>
                  <a:pt x="15240" y="179831"/>
                </a:lnTo>
                <a:lnTo>
                  <a:pt x="33528" y="214883"/>
                </a:lnTo>
                <a:lnTo>
                  <a:pt x="60960" y="243839"/>
                </a:lnTo>
                <a:lnTo>
                  <a:pt x="97536" y="262127"/>
                </a:lnTo>
                <a:lnTo>
                  <a:pt x="138684" y="268223"/>
                </a:lnTo>
                <a:lnTo>
                  <a:pt x="182880" y="268223"/>
                </a:lnTo>
                <a:lnTo>
                  <a:pt x="181356" y="269747"/>
                </a:lnTo>
                <a:lnTo>
                  <a:pt x="138684" y="275843"/>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46" name="Google Shape;246;p19"/>
          <p:cNvSpPr/>
          <p:nvPr/>
        </p:nvSpPr>
        <p:spPr>
          <a:xfrm>
            <a:off x="4928795" y="3029622"/>
            <a:ext cx="121024" cy="230281"/>
          </a:xfrm>
          <a:custGeom>
            <a:avLst/>
            <a:gdLst/>
            <a:ahLst/>
            <a:cxnLst/>
            <a:rect l="l" t="t" r="r" b="b"/>
            <a:pathLst>
              <a:path w="137160" h="260985" extrusionOk="0">
                <a:moveTo>
                  <a:pt x="44196" y="260604"/>
                </a:moveTo>
                <a:lnTo>
                  <a:pt x="0" y="260604"/>
                </a:lnTo>
                <a:lnTo>
                  <a:pt x="41148" y="254508"/>
                </a:lnTo>
                <a:lnTo>
                  <a:pt x="76200" y="236220"/>
                </a:lnTo>
                <a:lnTo>
                  <a:pt x="105156" y="207264"/>
                </a:lnTo>
                <a:lnTo>
                  <a:pt x="123444" y="172212"/>
                </a:lnTo>
                <a:lnTo>
                  <a:pt x="129540" y="131064"/>
                </a:lnTo>
                <a:lnTo>
                  <a:pt x="123444" y="89916"/>
                </a:lnTo>
                <a:lnTo>
                  <a:pt x="105156" y="53340"/>
                </a:lnTo>
                <a:lnTo>
                  <a:pt x="76200" y="25908"/>
                </a:lnTo>
                <a:lnTo>
                  <a:pt x="41148" y="6096"/>
                </a:lnTo>
                <a:lnTo>
                  <a:pt x="0" y="0"/>
                </a:lnTo>
                <a:lnTo>
                  <a:pt x="44196" y="0"/>
                </a:lnTo>
                <a:lnTo>
                  <a:pt x="80772" y="19812"/>
                </a:lnTo>
                <a:lnTo>
                  <a:pt x="111252" y="48768"/>
                </a:lnTo>
                <a:lnTo>
                  <a:pt x="131064" y="86868"/>
                </a:lnTo>
                <a:lnTo>
                  <a:pt x="137160" y="131064"/>
                </a:lnTo>
                <a:lnTo>
                  <a:pt x="131064" y="173736"/>
                </a:lnTo>
                <a:lnTo>
                  <a:pt x="111252" y="211836"/>
                </a:lnTo>
                <a:lnTo>
                  <a:pt x="80772" y="242316"/>
                </a:lnTo>
                <a:lnTo>
                  <a:pt x="44196" y="260604"/>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47" name="Google Shape;247;p19"/>
          <p:cNvSpPr/>
          <p:nvPr/>
        </p:nvSpPr>
        <p:spPr>
          <a:xfrm>
            <a:off x="4887109" y="3076688"/>
            <a:ext cx="73959" cy="140073"/>
          </a:xfrm>
          <a:custGeom>
            <a:avLst/>
            <a:gdLst/>
            <a:ahLst/>
            <a:cxnLst/>
            <a:rect l="l" t="t" r="r" b="b"/>
            <a:pathLst>
              <a:path w="83820" h="158750" extrusionOk="0">
                <a:moveTo>
                  <a:pt x="7620" y="158495"/>
                </a:moveTo>
                <a:lnTo>
                  <a:pt x="0" y="158495"/>
                </a:lnTo>
                <a:lnTo>
                  <a:pt x="0" y="0"/>
                </a:lnTo>
                <a:lnTo>
                  <a:pt x="53340" y="0"/>
                </a:lnTo>
                <a:lnTo>
                  <a:pt x="76200" y="3047"/>
                </a:lnTo>
                <a:lnTo>
                  <a:pt x="83820" y="7619"/>
                </a:lnTo>
                <a:lnTo>
                  <a:pt x="7620" y="7619"/>
                </a:lnTo>
                <a:lnTo>
                  <a:pt x="7620" y="77723"/>
                </a:lnTo>
                <a:lnTo>
                  <a:pt x="83820" y="77723"/>
                </a:lnTo>
                <a:lnTo>
                  <a:pt x="79248" y="80771"/>
                </a:lnTo>
                <a:lnTo>
                  <a:pt x="64008" y="85343"/>
                </a:lnTo>
                <a:lnTo>
                  <a:pt x="7620" y="85343"/>
                </a:lnTo>
                <a:lnTo>
                  <a:pt x="7620" y="158495"/>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48" name="Google Shape;248;p19"/>
          <p:cNvSpPr/>
          <p:nvPr/>
        </p:nvSpPr>
        <p:spPr>
          <a:xfrm>
            <a:off x="4932829" y="3083412"/>
            <a:ext cx="47065" cy="62192"/>
          </a:xfrm>
          <a:custGeom>
            <a:avLst/>
            <a:gdLst/>
            <a:ahLst/>
            <a:cxnLst/>
            <a:rect l="l" t="t" r="r" b="b"/>
            <a:pathLst>
              <a:path w="53339" h="70485" extrusionOk="0">
                <a:moveTo>
                  <a:pt x="32003" y="70103"/>
                </a:moveTo>
                <a:lnTo>
                  <a:pt x="12191" y="70103"/>
                </a:lnTo>
                <a:lnTo>
                  <a:pt x="28955" y="65531"/>
                </a:lnTo>
                <a:lnTo>
                  <a:pt x="41147" y="54863"/>
                </a:lnTo>
                <a:lnTo>
                  <a:pt x="45719" y="35051"/>
                </a:lnTo>
                <a:lnTo>
                  <a:pt x="41147" y="18287"/>
                </a:lnTo>
                <a:lnTo>
                  <a:pt x="32003" y="7619"/>
                </a:lnTo>
                <a:lnTo>
                  <a:pt x="16763" y="1523"/>
                </a:lnTo>
                <a:lnTo>
                  <a:pt x="0" y="0"/>
                </a:lnTo>
                <a:lnTo>
                  <a:pt x="32003" y="0"/>
                </a:lnTo>
                <a:lnTo>
                  <a:pt x="39623" y="4571"/>
                </a:lnTo>
                <a:lnTo>
                  <a:pt x="50291" y="18287"/>
                </a:lnTo>
                <a:lnTo>
                  <a:pt x="53339" y="35051"/>
                </a:lnTo>
                <a:lnTo>
                  <a:pt x="50291" y="53339"/>
                </a:lnTo>
                <a:lnTo>
                  <a:pt x="41147" y="65531"/>
                </a:lnTo>
                <a:lnTo>
                  <a:pt x="32003" y="70103"/>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249" name="Google Shape;249;p19"/>
          <p:cNvSpPr/>
          <p:nvPr/>
        </p:nvSpPr>
        <p:spPr>
          <a:xfrm>
            <a:off x="5834204" y="3151989"/>
            <a:ext cx="51547" cy="64995"/>
          </a:xfrm>
          <a:custGeom>
            <a:avLst/>
            <a:gdLst/>
            <a:ahLst/>
            <a:cxnLst/>
            <a:rect l="l" t="t" r="r" b="b"/>
            <a:pathLst>
              <a:path w="58420" h="73660" extrusionOk="0">
                <a:moveTo>
                  <a:pt x="57911" y="73151"/>
                </a:moveTo>
                <a:lnTo>
                  <a:pt x="48767" y="73151"/>
                </a:lnTo>
                <a:lnTo>
                  <a:pt x="0" y="0"/>
                </a:lnTo>
                <a:lnTo>
                  <a:pt x="9143" y="0"/>
                </a:lnTo>
                <a:lnTo>
                  <a:pt x="57911" y="73151"/>
                </a:lnTo>
                <a:close/>
              </a:path>
            </a:pathLst>
          </a:custGeom>
          <a:solidFill>
            <a:srgbClr val="FFFFFF"/>
          </a:solid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3" name="Rectangle 2">
            <a:extLst>
              <a:ext uri="{FF2B5EF4-FFF2-40B4-BE49-F238E27FC236}">
                <a16:creationId xmlns:a16="http://schemas.microsoft.com/office/drawing/2014/main" id="{618B6BC1-6FD0-43ED-AB84-9D660CF47627}"/>
              </a:ext>
            </a:extLst>
          </p:cNvPr>
          <p:cNvSpPr/>
          <p:nvPr/>
        </p:nvSpPr>
        <p:spPr>
          <a:xfrm>
            <a:off x="1101383" y="2168106"/>
            <a:ext cx="7082067" cy="830997"/>
          </a:xfrm>
          <a:prstGeom prst="rect">
            <a:avLst/>
          </a:prstGeom>
        </p:spPr>
        <p:txBody>
          <a:bodyPr wrap="none">
            <a:spAutoFit/>
          </a:bodyPr>
          <a:lstStyle/>
          <a:p>
            <a:r>
              <a:rPr lang="en-US" sz="2400" dirty="0">
                <a:solidFill>
                  <a:srgbClr val="222222"/>
                </a:solidFill>
                <a:latin typeface="arial" panose="020B0604020202020204" pitchFamily="34" charset="0"/>
              </a:rPr>
              <a:t>Information Systems Audit and Control Association</a:t>
            </a:r>
          </a:p>
          <a:p>
            <a:r>
              <a:rPr lang="en-US" sz="2400" dirty="0">
                <a:solidFill>
                  <a:srgbClr val="222222"/>
                </a:solidFill>
                <a:latin typeface="arial" panose="020B0604020202020204" pitchFamily="34" charset="0"/>
              </a:rPr>
              <a:t>ISACA.org</a:t>
            </a:r>
            <a:endParaRPr lang="en-US" sz="2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9"/>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ISO 27002:  The 14 Domains</a:t>
            </a:r>
            <a:endParaRPr sz="1600" dirty="0">
              <a:latin typeface="Assistant"/>
              <a:ea typeface="Assistant"/>
              <a:cs typeface="Assistant"/>
              <a:sym typeface="Assistant"/>
            </a:endParaRPr>
          </a:p>
        </p:txBody>
      </p:sp>
      <p:graphicFrame>
        <p:nvGraphicFramePr>
          <p:cNvPr id="7" name="Table 7">
            <a:extLst>
              <a:ext uri="{FF2B5EF4-FFF2-40B4-BE49-F238E27FC236}">
                <a16:creationId xmlns:a16="http://schemas.microsoft.com/office/drawing/2014/main" id="{FEF3458A-4A61-42FE-BA0A-861D6A612671}"/>
              </a:ext>
            </a:extLst>
          </p:cNvPr>
          <p:cNvGraphicFramePr>
            <a:graphicFrameLocks noGrp="1"/>
          </p:cNvGraphicFramePr>
          <p:nvPr>
            <p:ph idx="1"/>
          </p:nvPr>
        </p:nvGraphicFramePr>
        <p:xfrm>
          <a:off x="838200" y="1825625"/>
          <a:ext cx="10515600" cy="36068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4101609601"/>
                    </a:ext>
                  </a:extLst>
                </a:gridCol>
                <a:gridCol w="5257800">
                  <a:extLst>
                    <a:ext uri="{9D8B030D-6E8A-4147-A177-3AD203B41FA5}">
                      <a16:colId xmlns:a16="http://schemas.microsoft.com/office/drawing/2014/main" val="1477252752"/>
                    </a:ext>
                  </a:extLst>
                </a:gridCol>
              </a:tblGrid>
              <a:tr h="370840">
                <a:tc gridSpan="2">
                  <a:txBody>
                    <a:bodyPr/>
                    <a:lstStyle/>
                    <a:p>
                      <a:r>
                        <a:rPr lang="en-US" dirty="0"/>
                        <a:t>ISO 27001 Appendix A/ISO 27002 Controls</a:t>
                      </a:r>
                    </a:p>
                  </a:txBody>
                  <a:tcPr/>
                </a:tc>
                <a:tc hMerge="1">
                  <a:txBody>
                    <a:bodyPr/>
                    <a:lstStyle/>
                    <a:p>
                      <a:endParaRPr lang="en-US" dirty="0"/>
                    </a:p>
                  </a:txBody>
                  <a:tcPr/>
                </a:tc>
                <a:extLst>
                  <a:ext uri="{0D108BD9-81ED-4DB2-BD59-A6C34878D82A}">
                    <a16:rowId xmlns:a16="http://schemas.microsoft.com/office/drawing/2014/main" val="567640206"/>
                  </a:ext>
                </a:extLst>
              </a:tr>
              <a:tr h="370840">
                <a:tc>
                  <a:txBody>
                    <a:bodyPr/>
                    <a:lstStyle/>
                    <a:p>
                      <a:r>
                        <a:rPr lang="en-US" dirty="0"/>
                        <a:t>ISMS Structure</a:t>
                      </a:r>
                    </a:p>
                  </a:txBody>
                  <a:tcPr/>
                </a:tc>
                <a:tc>
                  <a:txBody>
                    <a:bodyPr/>
                    <a:lstStyle/>
                    <a:p>
                      <a:r>
                        <a:rPr lang="en-US" dirty="0"/>
                        <a:t>Physical and Environmental Security</a:t>
                      </a:r>
                    </a:p>
                  </a:txBody>
                  <a:tcPr/>
                </a:tc>
                <a:extLst>
                  <a:ext uri="{0D108BD9-81ED-4DB2-BD59-A6C34878D82A}">
                    <a16:rowId xmlns:a16="http://schemas.microsoft.com/office/drawing/2014/main" val="1624842524"/>
                  </a:ext>
                </a:extLst>
              </a:tr>
              <a:tr h="370840">
                <a:tc>
                  <a:txBody>
                    <a:bodyPr/>
                    <a:lstStyle/>
                    <a:p>
                      <a:r>
                        <a:rPr lang="en-US" dirty="0"/>
                        <a:t>Security Policy</a:t>
                      </a:r>
                    </a:p>
                  </a:txBody>
                  <a:tcPr/>
                </a:tc>
                <a:tc>
                  <a:txBody>
                    <a:bodyPr/>
                    <a:lstStyle/>
                    <a:p>
                      <a:r>
                        <a:rPr lang="en-US" dirty="0"/>
                        <a:t>Operations Security</a:t>
                      </a:r>
                    </a:p>
                  </a:txBody>
                  <a:tcPr/>
                </a:tc>
                <a:extLst>
                  <a:ext uri="{0D108BD9-81ED-4DB2-BD59-A6C34878D82A}">
                    <a16:rowId xmlns:a16="http://schemas.microsoft.com/office/drawing/2014/main" val="3755051784"/>
                  </a:ext>
                </a:extLst>
              </a:tr>
              <a:tr h="370840">
                <a:tc>
                  <a:txBody>
                    <a:bodyPr/>
                    <a:lstStyle/>
                    <a:p>
                      <a:r>
                        <a:rPr lang="en-US" dirty="0"/>
                        <a:t>Organization of Information Security</a:t>
                      </a:r>
                    </a:p>
                  </a:txBody>
                  <a:tcPr/>
                </a:tc>
                <a:tc>
                  <a:txBody>
                    <a:bodyPr/>
                    <a:lstStyle/>
                    <a:p>
                      <a:r>
                        <a:rPr lang="en-US" dirty="0"/>
                        <a:t>Communications Security</a:t>
                      </a:r>
                    </a:p>
                  </a:txBody>
                  <a:tcPr/>
                </a:tc>
                <a:extLst>
                  <a:ext uri="{0D108BD9-81ED-4DB2-BD59-A6C34878D82A}">
                    <a16:rowId xmlns:a16="http://schemas.microsoft.com/office/drawing/2014/main" val="1426334699"/>
                  </a:ext>
                </a:extLst>
              </a:tr>
              <a:tr h="370840">
                <a:tc>
                  <a:txBody>
                    <a:bodyPr/>
                    <a:lstStyle/>
                    <a:p>
                      <a:r>
                        <a:rPr lang="en-US" dirty="0"/>
                        <a:t>Human Resources Security</a:t>
                      </a:r>
                    </a:p>
                  </a:txBody>
                  <a:tcPr/>
                </a:tc>
                <a:tc>
                  <a:txBody>
                    <a:bodyPr/>
                    <a:lstStyle/>
                    <a:p>
                      <a:r>
                        <a:rPr lang="en-US" dirty="0"/>
                        <a:t>Information Systems Acquisition, Development, Maintenance</a:t>
                      </a:r>
                    </a:p>
                  </a:txBody>
                  <a:tcPr/>
                </a:tc>
                <a:extLst>
                  <a:ext uri="{0D108BD9-81ED-4DB2-BD59-A6C34878D82A}">
                    <a16:rowId xmlns:a16="http://schemas.microsoft.com/office/drawing/2014/main" val="3669369670"/>
                  </a:ext>
                </a:extLst>
              </a:tr>
              <a:tr h="370840">
                <a:tc>
                  <a:txBody>
                    <a:bodyPr/>
                    <a:lstStyle/>
                    <a:p>
                      <a:r>
                        <a:rPr lang="en-US" dirty="0"/>
                        <a:t>Asset Management</a:t>
                      </a:r>
                    </a:p>
                  </a:txBody>
                  <a:tcPr/>
                </a:tc>
                <a:tc>
                  <a:txBody>
                    <a:bodyPr/>
                    <a:lstStyle/>
                    <a:p>
                      <a:r>
                        <a:rPr lang="en-US" dirty="0"/>
                        <a:t>Supplier Relationships</a:t>
                      </a:r>
                    </a:p>
                  </a:txBody>
                  <a:tcPr/>
                </a:tc>
                <a:extLst>
                  <a:ext uri="{0D108BD9-81ED-4DB2-BD59-A6C34878D82A}">
                    <a16:rowId xmlns:a16="http://schemas.microsoft.com/office/drawing/2014/main" val="2337399214"/>
                  </a:ext>
                </a:extLst>
              </a:tr>
              <a:tr h="370840">
                <a:tc>
                  <a:txBody>
                    <a:bodyPr/>
                    <a:lstStyle/>
                    <a:p>
                      <a:r>
                        <a:rPr lang="en-US" dirty="0"/>
                        <a:t>Asset Control</a:t>
                      </a:r>
                    </a:p>
                  </a:txBody>
                  <a:tcPr/>
                </a:tc>
                <a:tc>
                  <a:txBody>
                    <a:bodyPr/>
                    <a:lstStyle/>
                    <a:p>
                      <a:r>
                        <a:rPr lang="en-US" dirty="0"/>
                        <a:t>Information Security Incident Management</a:t>
                      </a:r>
                    </a:p>
                  </a:txBody>
                  <a:tcPr/>
                </a:tc>
                <a:extLst>
                  <a:ext uri="{0D108BD9-81ED-4DB2-BD59-A6C34878D82A}">
                    <a16:rowId xmlns:a16="http://schemas.microsoft.com/office/drawing/2014/main" val="1622255680"/>
                  </a:ext>
                </a:extLst>
              </a:tr>
              <a:tr h="370840">
                <a:tc>
                  <a:txBody>
                    <a:bodyPr/>
                    <a:lstStyle/>
                    <a:p>
                      <a:r>
                        <a:rPr lang="en-US" dirty="0"/>
                        <a:t>Cryptography</a:t>
                      </a:r>
                    </a:p>
                  </a:txBody>
                  <a:tcPr/>
                </a:tc>
                <a:tc>
                  <a:txBody>
                    <a:bodyPr/>
                    <a:lstStyle/>
                    <a:p>
                      <a:r>
                        <a:rPr lang="en-US" dirty="0"/>
                        <a:t>Information Security Aspects of Business Continuity</a:t>
                      </a:r>
                    </a:p>
                  </a:txBody>
                  <a:tcPr/>
                </a:tc>
                <a:extLst>
                  <a:ext uri="{0D108BD9-81ED-4DB2-BD59-A6C34878D82A}">
                    <a16:rowId xmlns:a16="http://schemas.microsoft.com/office/drawing/2014/main" val="3508966528"/>
                  </a:ext>
                </a:extLst>
              </a:tr>
              <a:tr h="370840">
                <a:tc>
                  <a:txBody>
                    <a:bodyPr/>
                    <a:lstStyle/>
                    <a:p>
                      <a:r>
                        <a:rPr lang="en-US" dirty="0"/>
                        <a:t>Compliance</a:t>
                      </a:r>
                    </a:p>
                  </a:txBody>
                  <a:tcPr/>
                </a:tc>
                <a:tc>
                  <a:txBody>
                    <a:bodyPr/>
                    <a:lstStyle/>
                    <a:p>
                      <a:endParaRPr lang="en-US" dirty="0"/>
                    </a:p>
                  </a:txBody>
                  <a:tcPr/>
                </a:tc>
                <a:extLst>
                  <a:ext uri="{0D108BD9-81ED-4DB2-BD59-A6C34878D82A}">
                    <a16:rowId xmlns:a16="http://schemas.microsoft.com/office/drawing/2014/main" val="2559494919"/>
                  </a:ext>
                </a:extLst>
              </a:tr>
            </a:tbl>
          </a:graphicData>
        </a:graphic>
      </p:graphicFrame>
      <p:sp>
        <p:nvSpPr>
          <p:cNvPr id="2" name="Footer Placeholder 1">
            <a:extLst>
              <a:ext uri="{FF2B5EF4-FFF2-40B4-BE49-F238E27FC236}">
                <a16:creationId xmlns:a16="http://schemas.microsoft.com/office/drawing/2014/main" id="{DAE63FDA-0998-4390-8A45-3FDFFA2D61F8}"/>
              </a:ext>
            </a:extLst>
          </p:cNvPr>
          <p:cNvSpPr>
            <a:spLocks noGrp="1"/>
          </p:cNvSpPr>
          <p:nvPr>
            <p:ph type="ftr" sz="quarter" idx="11"/>
          </p:nvPr>
        </p:nvSpPr>
        <p:spPr/>
        <p:txBody>
          <a:bodyPr/>
          <a:lstStyle/>
          <a:p>
            <a:endParaRPr lang="en-US"/>
          </a:p>
        </p:txBody>
      </p:sp>
      <p:sp>
        <p:nvSpPr>
          <p:cNvPr id="261" name="Google Shape;261;p39"/>
          <p:cNvSpPr txBox="1">
            <a:spLocks noGrp="1"/>
          </p:cNvSpPr>
          <p:nvPr>
            <p:ph type="sldNum" sz="quarter" idx="12"/>
          </p:nvPr>
        </p:nvSpPr>
        <p:spPr>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50</a:t>
            </a:fld>
            <a:endParaRPr kern="0">
              <a:solidFill>
                <a:srgbClr val="000000"/>
              </a:solidFill>
            </a:endParaRPr>
          </a:p>
        </p:txBody>
      </p:sp>
    </p:spTree>
    <p:extLst>
      <p:ext uri="{BB962C8B-B14F-4D97-AF65-F5344CB8AC3E}">
        <p14:creationId xmlns:p14="http://schemas.microsoft.com/office/powerpoint/2010/main" val="35444330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0"/>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Other Common Frameworks</a:t>
            </a:r>
            <a:endParaRPr sz="1600" dirty="0">
              <a:latin typeface="Assistant"/>
              <a:ea typeface="Assistant"/>
              <a:cs typeface="Assistant"/>
              <a:sym typeface="Assistant"/>
            </a:endParaRPr>
          </a:p>
        </p:txBody>
      </p:sp>
      <p:sp>
        <p:nvSpPr>
          <p:cNvPr id="269" name="Google Shape;269;p40"/>
          <p:cNvSpPr txBox="1">
            <a:spLocks noGrp="1"/>
          </p:cNvSpPr>
          <p:nvPr>
            <p:ph idx="1"/>
          </p:nvPr>
        </p:nvSpPr>
        <p:spPr>
          <a:xfrm>
            <a:off x="838200" y="1925517"/>
            <a:ext cx="5093874" cy="4351338"/>
          </a:xfrm>
          <a:prstGeom prst="rect">
            <a:avLst/>
          </a:prstGeom>
          <a:noFill/>
          <a:ln>
            <a:noFill/>
          </a:ln>
        </p:spPr>
        <p:txBody>
          <a:bodyPr spcFirstLastPara="1" wrap="square" lIns="0" tIns="23667" rIns="0" bIns="0" anchor="t" anchorCtr="0">
            <a:noAutofit/>
          </a:bodyPr>
          <a:lstStyle/>
          <a:p>
            <a:pPr marR="389457" indent="-440256">
              <a:lnSpc>
                <a:spcPct val="115000"/>
              </a:lnSpc>
              <a:spcBef>
                <a:spcPts val="0"/>
              </a:spcBef>
              <a:buSzPts val="1600"/>
              <a:buChar char="●"/>
            </a:pPr>
            <a:r>
              <a:rPr lang="en" sz="2133" dirty="0"/>
              <a:t>SABSA(Sherwood Applied  Business Security Architecture)</a:t>
            </a:r>
            <a:endParaRPr sz="2133" dirty="0"/>
          </a:p>
          <a:p>
            <a:pPr marR="389457" indent="-440256">
              <a:lnSpc>
                <a:spcPct val="115000"/>
              </a:lnSpc>
              <a:spcBef>
                <a:spcPts val="0"/>
              </a:spcBef>
              <a:buSzPts val="1600"/>
              <a:buChar char="●"/>
            </a:pPr>
            <a:r>
              <a:rPr lang="en" sz="2133" dirty="0"/>
              <a:t>TOGAF  (The Open Group Architecture Framework)</a:t>
            </a:r>
            <a:endParaRPr sz="2133" dirty="0"/>
          </a:p>
          <a:p>
            <a:pPr marR="389457" indent="-440256">
              <a:lnSpc>
                <a:spcPct val="115000"/>
              </a:lnSpc>
              <a:spcBef>
                <a:spcPts val="0"/>
              </a:spcBef>
              <a:buSzPts val="1600"/>
              <a:buChar char="●"/>
            </a:pPr>
            <a:r>
              <a:rPr lang="en" sz="2133" dirty="0"/>
              <a:t>COBIT (Control Objectives for  Information and related Technology)</a:t>
            </a:r>
            <a:endParaRPr sz="2133" dirty="0"/>
          </a:p>
          <a:p>
            <a:pPr marR="389457" indent="-440256">
              <a:lnSpc>
                <a:spcPct val="115000"/>
              </a:lnSpc>
              <a:spcBef>
                <a:spcPts val="0"/>
              </a:spcBef>
              <a:buSzPts val="1600"/>
              <a:buChar char="●"/>
            </a:pPr>
            <a:r>
              <a:rPr lang="en" sz="2133" dirty="0"/>
              <a:t> COSOERM and COSO IC</a:t>
            </a:r>
            <a:endParaRPr sz="2133" dirty="0"/>
          </a:p>
          <a:p>
            <a:pPr marR="118530" indent="-440256">
              <a:lnSpc>
                <a:spcPct val="115000"/>
              </a:lnSpc>
              <a:spcBef>
                <a:spcPts val="0"/>
              </a:spcBef>
              <a:buSzPts val="1600"/>
              <a:buChar char="●"/>
            </a:pPr>
            <a:r>
              <a:rPr lang="en" sz="2133" dirty="0"/>
              <a:t>Business Model for Information Security</a:t>
            </a:r>
            <a:endParaRPr sz="2133" dirty="0"/>
          </a:p>
          <a:p>
            <a:pPr marR="118530" indent="-440256">
              <a:lnSpc>
                <a:spcPct val="115000"/>
              </a:lnSpc>
              <a:spcBef>
                <a:spcPts val="0"/>
              </a:spcBef>
              <a:buSzPts val="1600"/>
              <a:buChar char="●"/>
            </a:pPr>
            <a:r>
              <a:rPr lang="en" sz="2133" dirty="0"/>
              <a:t>Six Sigma</a:t>
            </a:r>
            <a:endParaRPr sz="2133" dirty="0">
              <a:latin typeface="Times"/>
              <a:ea typeface="Times"/>
              <a:cs typeface="Times"/>
              <a:sym typeface="Times"/>
            </a:endParaRPr>
          </a:p>
        </p:txBody>
      </p:sp>
      <p:sp>
        <p:nvSpPr>
          <p:cNvPr id="2" name="Footer Placeholder 1">
            <a:extLst>
              <a:ext uri="{FF2B5EF4-FFF2-40B4-BE49-F238E27FC236}">
                <a16:creationId xmlns:a16="http://schemas.microsoft.com/office/drawing/2014/main" id="{44796964-C601-4FCB-8B17-E80D8EC0FF35}"/>
              </a:ext>
            </a:extLst>
          </p:cNvPr>
          <p:cNvSpPr>
            <a:spLocks noGrp="1"/>
          </p:cNvSpPr>
          <p:nvPr>
            <p:ph type="ftr" sz="quarter" idx="11"/>
          </p:nvPr>
        </p:nvSpPr>
        <p:spPr/>
        <p:txBody>
          <a:bodyPr/>
          <a:lstStyle/>
          <a:p>
            <a:endParaRPr lang="en-US"/>
          </a:p>
        </p:txBody>
      </p:sp>
      <p:sp>
        <p:nvSpPr>
          <p:cNvPr id="271" name="Google Shape;271;p40"/>
          <p:cNvSpPr txBox="1">
            <a:spLocks noGrp="1"/>
          </p:cNvSpPr>
          <p:nvPr>
            <p:ph type="sldNum" sz="quarter" idx="12"/>
          </p:nvPr>
        </p:nvSpPr>
        <p:spPr>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51</a:t>
            </a:fld>
            <a:endParaRPr kern="0">
              <a:solidFill>
                <a:srgbClr val="000000"/>
              </a:solidFill>
            </a:endParaRPr>
          </a:p>
        </p:txBody>
      </p:sp>
      <p:sp>
        <p:nvSpPr>
          <p:cNvPr id="270" name="Google Shape;270;p40"/>
          <p:cNvSpPr txBox="1"/>
          <p:nvPr/>
        </p:nvSpPr>
        <p:spPr>
          <a:xfrm>
            <a:off x="6096000" y="1825625"/>
            <a:ext cx="4596400" cy="2836800"/>
          </a:xfrm>
          <a:prstGeom prst="rect">
            <a:avLst/>
          </a:prstGeom>
          <a:noFill/>
          <a:ln>
            <a:noFill/>
          </a:ln>
        </p:spPr>
        <p:txBody>
          <a:bodyPr spcFirstLastPara="1" wrap="square" lIns="0" tIns="23667" rIns="0" bIns="0" anchor="t" anchorCtr="0">
            <a:noAutofit/>
          </a:bodyPr>
          <a:lstStyle/>
          <a:p>
            <a:pPr marL="609585" indent="-440256" defTabSz="1219170">
              <a:lnSpc>
                <a:spcPct val="115000"/>
              </a:lnSpc>
              <a:buClr>
                <a:srgbClr val="000000"/>
              </a:buClr>
              <a:buSzPts val="1600"/>
              <a:buFont typeface="Assistant"/>
              <a:buChar char="●"/>
            </a:pPr>
            <a:r>
              <a:rPr lang="en" sz="2133" kern="0" dirty="0">
                <a:solidFill>
                  <a:srgbClr val="000000"/>
                </a:solidFill>
                <a:latin typeface="Assistant"/>
                <a:ea typeface="Assistant"/>
                <a:cs typeface="Assistant"/>
                <a:sym typeface="Assistant"/>
              </a:rPr>
              <a:t>Model originated at the Institute  for Critical Information  Infrastructure Protection</a:t>
            </a:r>
            <a:endParaRPr sz="2133" kern="0" dirty="0">
              <a:solidFill>
                <a:srgbClr val="000000"/>
              </a:solidFill>
              <a:latin typeface="Assistant"/>
              <a:ea typeface="Assistant"/>
              <a:cs typeface="Assistant"/>
              <a:sym typeface="Assistant"/>
            </a:endParaRPr>
          </a:p>
          <a:p>
            <a:pPr marL="609585" indent="-440256" defTabSz="1219170">
              <a:lnSpc>
                <a:spcPct val="115000"/>
              </a:lnSpc>
              <a:buClr>
                <a:srgbClr val="000000"/>
              </a:buClr>
              <a:buSzPts val="1600"/>
              <a:buFont typeface="Assistant"/>
              <a:buChar char="●"/>
            </a:pPr>
            <a:r>
              <a:rPr lang="en" sz="2133" kern="0" dirty="0">
                <a:solidFill>
                  <a:srgbClr val="000000"/>
                </a:solidFill>
                <a:latin typeface="Assistant"/>
                <a:ea typeface="Assistant"/>
                <a:cs typeface="Assistant"/>
                <a:sym typeface="Assistant"/>
              </a:rPr>
              <a:t>Publications from NIST and ISF</a:t>
            </a:r>
            <a:endParaRPr sz="2133" kern="0" dirty="0">
              <a:solidFill>
                <a:srgbClr val="000000"/>
              </a:solidFill>
              <a:latin typeface="Assistant"/>
              <a:ea typeface="Assistant"/>
              <a:cs typeface="Assistant"/>
              <a:sym typeface="Assistant"/>
            </a:endParaRPr>
          </a:p>
          <a:p>
            <a:pPr marL="609585" indent="-440256" defTabSz="1219170">
              <a:lnSpc>
                <a:spcPct val="115000"/>
              </a:lnSpc>
              <a:buClr>
                <a:srgbClr val="000000"/>
              </a:buClr>
              <a:buSzPts val="1600"/>
              <a:buFont typeface="Assistant"/>
              <a:buChar char="●"/>
            </a:pPr>
            <a:r>
              <a:rPr lang="en" sz="2133" kern="0" dirty="0">
                <a:solidFill>
                  <a:srgbClr val="000000"/>
                </a:solidFill>
                <a:latin typeface="Assistant"/>
                <a:ea typeface="Assistant"/>
                <a:cs typeface="Assistant"/>
                <a:sym typeface="Assistant"/>
              </a:rPr>
              <a:t> US Federal Information Security Management Act (FISMA)</a:t>
            </a:r>
            <a:endParaRPr sz="2133" kern="0" dirty="0">
              <a:solidFill>
                <a:srgbClr val="000000"/>
              </a:solidFill>
              <a:latin typeface="Assistant"/>
              <a:ea typeface="Assistant"/>
              <a:cs typeface="Assistant"/>
              <a:sym typeface="Assistant"/>
            </a:endParaRPr>
          </a:p>
          <a:p>
            <a:pPr marL="609585" indent="-440256" defTabSz="1219170">
              <a:lnSpc>
                <a:spcPct val="115000"/>
              </a:lnSpc>
              <a:buClr>
                <a:srgbClr val="000000"/>
              </a:buClr>
              <a:buSzPts val="1600"/>
              <a:buFont typeface="Assistant"/>
              <a:buChar char="●"/>
            </a:pPr>
            <a:r>
              <a:rPr lang="en" sz="2133" kern="0" dirty="0">
                <a:solidFill>
                  <a:srgbClr val="000000"/>
                </a:solidFill>
                <a:latin typeface="Assistant"/>
                <a:ea typeface="Assistant"/>
                <a:cs typeface="Assistant"/>
                <a:sym typeface="Assistant"/>
              </a:rPr>
              <a:t>Securing quality</a:t>
            </a:r>
            <a:endParaRPr sz="2133" kern="0" dirty="0">
              <a:solidFill>
                <a:srgbClr val="000000"/>
              </a:solidFill>
              <a:latin typeface="Assistant"/>
              <a:ea typeface="Assistant"/>
              <a:cs typeface="Assistant"/>
              <a:sym typeface="Assistant"/>
            </a:endParaRPr>
          </a:p>
          <a:p>
            <a:pPr marL="609585" marR="575719" indent="-440256" defTabSz="1219170">
              <a:lnSpc>
                <a:spcPct val="115000"/>
              </a:lnSpc>
              <a:buClr>
                <a:srgbClr val="000000"/>
              </a:buClr>
              <a:buSzPts val="1600"/>
              <a:buFont typeface="Assistant"/>
              <a:buChar char="●"/>
            </a:pPr>
            <a:r>
              <a:rPr lang="en" sz="2133" kern="0" dirty="0">
                <a:solidFill>
                  <a:srgbClr val="000000"/>
                </a:solidFill>
                <a:latin typeface="Assistant"/>
                <a:ea typeface="Assistant"/>
                <a:cs typeface="Assistant"/>
                <a:sym typeface="Assistant"/>
              </a:rPr>
              <a:t>ISO standards on quality (ISO  9001:2000)</a:t>
            </a:r>
            <a:endParaRPr sz="2133" kern="0" dirty="0">
              <a:solidFill>
                <a:srgbClr val="000000"/>
              </a:solidFill>
              <a:latin typeface="Assistant"/>
              <a:ea typeface="Assistant"/>
              <a:cs typeface="Assistant"/>
              <a:sym typeface="Assistant"/>
            </a:endParaRPr>
          </a:p>
          <a:p>
            <a:pPr marL="321725" indent="-220128" defTabSz="1219170">
              <a:lnSpc>
                <a:spcPct val="154187"/>
              </a:lnSpc>
              <a:spcBef>
                <a:spcPts val="533"/>
              </a:spcBef>
              <a:buClr>
                <a:srgbClr val="F5F4F4"/>
              </a:buClr>
              <a:buSzPts val="1100"/>
            </a:pPr>
            <a:endParaRPr sz="1867" kern="0" dirty="0">
              <a:solidFill>
                <a:srgbClr val="000000"/>
              </a:solidFill>
              <a:latin typeface="Times"/>
              <a:ea typeface="Times"/>
              <a:cs typeface="Times"/>
              <a:sym typeface="Times"/>
            </a:endParaRPr>
          </a:p>
        </p:txBody>
      </p:sp>
    </p:spTree>
    <p:extLst>
      <p:ext uri="{BB962C8B-B14F-4D97-AF65-F5344CB8AC3E}">
        <p14:creationId xmlns:p14="http://schemas.microsoft.com/office/powerpoint/2010/main" val="4042870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1"/>
          <p:cNvSpPr txBox="1">
            <a:spLocks noGrp="1"/>
          </p:cNvSpPr>
          <p:nvPr>
            <p:ph type="title"/>
          </p:nvPr>
        </p:nvSpPr>
        <p:spPr>
          <a:prstGeom prst="rect">
            <a:avLst/>
          </a:prstGeom>
        </p:spPr>
        <p:txBody>
          <a:bodyPr spcFirstLastPara="1" vert="horz" lIns="91440" tIns="45720" rIns="91440" bIns="45720" rtlCol="0" anchor="b" anchorCtr="0">
            <a:normAutofit/>
          </a:bodyPr>
          <a:lstStyle/>
          <a:p>
            <a:pPr algn="l">
              <a:spcBef>
                <a:spcPct val="0"/>
              </a:spcBef>
            </a:pPr>
            <a:r>
              <a:rPr lang="en-US" sz="6600" kern="1200" dirty="0">
                <a:solidFill>
                  <a:schemeClr val="tx1">
                    <a:lumMod val="85000"/>
                    <a:lumOff val="15000"/>
                  </a:schemeClr>
                </a:solidFill>
                <a:latin typeface="+mj-lt"/>
                <a:ea typeface="+mj-ea"/>
                <a:cs typeface="+mj-cs"/>
              </a:rPr>
              <a:t>Information Security Program</a:t>
            </a:r>
          </a:p>
        </p:txBody>
      </p:sp>
      <p:sp>
        <p:nvSpPr>
          <p:cNvPr id="2" name="Slide Number Placeholder 1">
            <a:extLst>
              <a:ext uri="{FF2B5EF4-FFF2-40B4-BE49-F238E27FC236}">
                <a16:creationId xmlns:a16="http://schemas.microsoft.com/office/drawing/2014/main" id="{67ED0D5C-FC78-4E0B-B3A7-4E033812C44F}"/>
              </a:ext>
            </a:extLst>
          </p:cNvPr>
          <p:cNvSpPr>
            <a:spLocks noGrp="1"/>
          </p:cNvSpPr>
          <p:nvPr>
            <p:ph type="sldNum" sz="quarter" idx="12"/>
          </p:nvPr>
        </p:nvSpPr>
        <p:spPr>
          <a:prstGeom prst="ellipse">
            <a:avLst/>
          </a:prstGeom>
          <a:solidFill>
            <a:srgbClr val="3F3F3F"/>
          </a:solidFill>
        </p:spPr>
        <p:txBody>
          <a:bodyPr vert="horz" lIns="91440" tIns="45720" rIns="91440" bIns="45720" rtlCol="0" anchor="ctr">
            <a:normAutofit/>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52</a:t>
            </a:fld>
            <a:endParaRPr lang="en-US" sz="600">
              <a:solidFill>
                <a:srgbClr val="FFFFFF"/>
              </a:solidFill>
            </a:endParaRPr>
          </a:p>
        </p:txBody>
      </p:sp>
    </p:spTree>
    <p:extLst>
      <p:ext uri="{BB962C8B-B14F-4D97-AF65-F5344CB8AC3E}">
        <p14:creationId xmlns:p14="http://schemas.microsoft.com/office/powerpoint/2010/main" val="6803160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F229D-7B06-413A-A2E4-0EB1A241F856}"/>
              </a:ext>
            </a:extLst>
          </p:cNvPr>
          <p:cNvSpPr>
            <a:spLocks noGrp="1"/>
          </p:cNvSpPr>
          <p:nvPr>
            <p:ph type="title"/>
          </p:nvPr>
        </p:nvSpPr>
        <p:spPr>
          <a:xfrm>
            <a:off x="831200" y="722919"/>
            <a:ext cx="11360800" cy="763600"/>
          </a:xfrm>
        </p:spPr>
        <p:txBody>
          <a:bodyPr>
            <a:normAutofit/>
          </a:bodyPr>
          <a:lstStyle/>
          <a:p>
            <a:r>
              <a:rPr lang="en-US" sz="3600" dirty="0"/>
              <a:t>What is a Security Program?</a:t>
            </a:r>
          </a:p>
        </p:txBody>
      </p:sp>
      <p:sp>
        <p:nvSpPr>
          <p:cNvPr id="3" name="Text Placeholder 2">
            <a:extLst>
              <a:ext uri="{FF2B5EF4-FFF2-40B4-BE49-F238E27FC236}">
                <a16:creationId xmlns:a16="http://schemas.microsoft.com/office/drawing/2014/main" id="{A67F62F0-7034-44B4-B888-2A34380FB087}"/>
              </a:ext>
            </a:extLst>
          </p:cNvPr>
          <p:cNvSpPr>
            <a:spLocks noGrp="1"/>
          </p:cNvSpPr>
          <p:nvPr>
            <p:ph type="body" idx="1"/>
          </p:nvPr>
        </p:nvSpPr>
        <p:spPr>
          <a:xfrm>
            <a:off x="231183" y="1486519"/>
            <a:ext cx="10868627" cy="4555200"/>
          </a:xfrm>
        </p:spPr>
        <p:txBody>
          <a:bodyPr/>
          <a:lstStyle/>
          <a:p>
            <a:pPr>
              <a:lnSpc>
                <a:spcPct val="100000"/>
              </a:lnSpc>
            </a:pPr>
            <a:r>
              <a:rPr lang="en-US" spc="7" dirty="0">
                <a:latin typeface="Times New Roman"/>
                <a:cs typeface="Times New Roman"/>
              </a:rPr>
              <a:t>“A security program identifies,</a:t>
            </a:r>
            <a:r>
              <a:rPr lang="en-US" spc="-93" dirty="0">
                <a:latin typeface="Times New Roman"/>
                <a:cs typeface="Times New Roman"/>
              </a:rPr>
              <a:t> </a:t>
            </a:r>
            <a:r>
              <a:rPr lang="en-US" spc="67" dirty="0">
                <a:latin typeface="Times New Roman"/>
                <a:cs typeface="Times New Roman"/>
              </a:rPr>
              <a:t>manages</a:t>
            </a:r>
            <a:r>
              <a:rPr lang="en-US" spc="-67" dirty="0">
                <a:latin typeface="Times New Roman"/>
                <a:cs typeface="Times New Roman"/>
              </a:rPr>
              <a:t> </a:t>
            </a:r>
            <a:r>
              <a:rPr lang="en-US" spc="100" dirty="0">
                <a:latin typeface="Times New Roman"/>
                <a:cs typeface="Times New Roman"/>
              </a:rPr>
              <a:t>and</a:t>
            </a:r>
            <a:r>
              <a:rPr lang="en-US" spc="-80" dirty="0">
                <a:latin typeface="Times New Roman"/>
                <a:cs typeface="Times New Roman"/>
              </a:rPr>
              <a:t> </a:t>
            </a:r>
            <a:r>
              <a:rPr lang="en-US" spc="87" dirty="0">
                <a:latin typeface="Times New Roman"/>
                <a:cs typeface="Times New Roman"/>
              </a:rPr>
              <a:t>protects</a:t>
            </a:r>
            <a:r>
              <a:rPr lang="en-US" spc="-107" dirty="0">
                <a:latin typeface="Times New Roman"/>
                <a:cs typeface="Times New Roman"/>
              </a:rPr>
              <a:t> </a:t>
            </a:r>
            <a:r>
              <a:rPr lang="en-US" spc="173" dirty="0">
                <a:latin typeface="Times New Roman"/>
                <a:cs typeface="Times New Roman"/>
              </a:rPr>
              <a:t>the </a:t>
            </a:r>
            <a:r>
              <a:rPr lang="en-US" spc="-33" dirty="0">
                <a:latin typeface="Times New Roman"/>
                <a:cs typeface="Times New Roman"/>
              </a:rPr>
              <a:t>organization’s </a:t>
            </a:r>
            <a:r>
              <a:rPr lang="en-US" spc="100" dirty="0">
                <a:latin typeface="Times New Roman"/>
                <a:cs typeface="Times New Roman"/>
              </a:rPr>
              <a:t>assets </a:t>
            </a:r>
            <a:r>
              <a:rPr lang="en-US" spc="-20" dirty="0">
                <a:latin typeface="Times New Roman"/>
                <a:cs typeface="Times New Roman"/>
              </a:rPr>
              <a:t>while </a:t>
            </a:r>
            <a:r>
              <a:rPr lang="en-US" spc="-60" dirty="0">
                <a:latin typeface="Times New Roman"/>
                <a:cs typeface="Times New Roman"/>
              </a:rPr>
              <a:t>aligning </a:t>
            </a:r>
            <a:r>
              <a:rPr lang="en-US" spc="152" dirty="0">
                <a:latin typeface="Times New Roman"/>
                <a:cs typeface="Times New Roman"/>
              </a:rPr>
              <a:t>to </a:t>
            </a:r>
            <a:r>
              <a:rPr lang="en-US" spc="20" dirty="0">
                <a:latin typeface="Times New Roman"/>
                <a:cs typeface="Times New Roman"/>
              </a:rPr>
              <a:t>information  </a:t>
            </a:r>
            <a:r>
              <a:rPr lang="en-US" spc="7" dirty="0">
                <a:latin typeface="Times New Roman"/>
                <a:cs typeface="Times New Roman"/>
              </a:rPr>
              <a:t>security </a:t>
            </a:r>
            <a:r>
              <a:rPr lang="en-US" spc="33" dirty="0">
                <a:latin typeface="Times New Roman"/>
                <a:cs typeface="Times New Roman"/>
              </a:rPr>
              <a:t>strategy </a:t>
            </a:r>
            <a:r>
              <a:rPr lang="en-US" spc="100" dirty="0">
                <a:latin typeface="Times New Roman"/>
                <a:cs typeface="Times New Roman"/>
              </a:rPr>
              <a:t>and </a:t>
            </a:r>
            <a:r>
              <a:rPr lang="en-US" spc="33" dirty="0">
                <a:latin typeface="Times New Roman"/>
                <a:cs typeface="Times New Roman"/>
              </a:rPr>
              <a:t>business </a:t>
            </a:r>
            <a:r>
              <a:rPr lang="en-US" spc="-13" dirty="0">
                <a:latin typeface="Times New Roman"/>
                <a:cs typeface="Times New Roman"/>
              </a:rPr>
              <a:t>goals, </a:t>
            </a:r>
            <a:r>
              <a:rPr lang="en-US" spc="87" dirty="0">
                <a:latin typeface="Times New Roman"/>
                <a:cs typeface="Times New Roman"/>
              </a:rPr>
              <a:t>thereby </a:t>
            </a:r>
            <a:r>
              <a:rPr lang="en-US" spc="47" dirty="0">
                <a:latin typeface="Times New Roman"/>
                <a:cs typeface="Times New Roman"/>
              </a:rPr>
              <a:t>supporting </a:t>
            </a:r>
            <a:r>
              <a:rPr lang="en-US" spc="120" dirty="0">
                <a:latin typeface="Times New Roman"/>
                <a:cs typeface="Times New Roman"/>
              </a:rPr>
              <a:t>an </a:t>
            </a:r>
            <a:r>
              <a:rPr lang="en-US" spc="-7" dirty="0">
                <a:latin typeface="Times New Roman"/>
                <a:cs typeface="Times New Roman"/>
              </a:rPr>
              <a:t>effective </a:t>
            </a:r>
            <a:r>
              <a:rPr lang="en-US" spc="13" dirty="0">
                <a:latin typeface="Times New Roman"/>
                <a:cs typeface="Times New Roman"/>
              </a:rPr>
              <a:t>security</a:t>
            </a:r>
            <a:r>
              <a:rPr lang="en-US" spc="-593" dirty="0">
                <a:latin typeface="Times New Roman"/>
                <a:cs typeface="Times New Roman"/>
              </a:rPr>
              <a:t>   </a:t>
            </a:r>
            <a:r>
              <a:rPr lang="en-US" spc="33" dirty="0">
                <a:latin typeface="Times New Roman"/>
                <a:cs typeface="Times New Roman"/>
              </a:rPr>
              <a:t> posture.”</a:t>
            </a:r>
            <a:endParaRPr lang="en-US" dirty="0"/>
          </a:p>
        </p:txBody>
      </p:sp>
      <p:sp>
        <p:nvSpPr>
          <p:cNvPr id="4" name="Slide Number Placeholder 3">
            <a:extLst>
              <a:ext uri="{FF2B5EF4-FFF2-40B4-BE49-F238E27FC236}">
                <a16:creationId xmlns:a16="http://schemas.microsoft.com/office/drawing/2014/main" id="{705D223D-0FDC-4983-85E1-6462A8F828C9}"/>
              </a:ext>
            </a:extLst>
          </p:cNvPr>
          <p:cNvSpPr>
            <a:spLocks noGrp="1"/>
          </p:cNvSpPr>
          <p:nvPr>
            <p:ph type="sldNum" idx="12"/>
          </p:nvPr>
        </p:nvSpPr>
        <p:spPr/>
        <p:txBody>
          <a:bodyPr/>
          <a:lstStyle/>
          <a:p>
            <a:fld id="{00000000-1234-1234-1234-123412341234}" type="slidenum">
              <a:rPr lang="en-US" smtClean="0"/>
              <a:pPr/>
              <a:t>53</a:t>
            </a:fld>
            <a:endParaRPr lang="en-US"/>
          </a:p>
        </p:txBody>
      </p:sp>
      <p:sp>
        <p:nvSpPr>
          <p:cNvPr id="6" name="Isosceles Triangle 5">
            <a:extLst>
              <a:ext uri="{FF2B5EF4-FFF2-40B4-BE49-F238E27FC236}">
                <a16:creationId xmlns:a16="http://schemas.microsoft.com/office/drawing/2014/main" id="{7A37CCF3-995F-42B2-85C0-AAD3AA70FA00}"/>
              </a:ext>
            </a:extLst>
          </p:cNvPr>
          <p:cNvSpPr/>
          <p:nvPr/>
        </p:nvSpPr>
        <p:spPr>
          <a:xfrm rot="19073397">
            <a:off x="7136137" y="3067943"/>
            <a:ext cx="131976" cy="94268"/>
          </a:xfrm>
          <a:prstGeom prst="triangl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03FB30F5-C464-419B-A688-87CBA8FC21F0}"/>
              </a:ext>
            </a:extLst>
          </p:cNvPr>
          <p:cNvPicPr>
            <a:picLocks noChangeAspect="1"/>
          </p:cNvPicPr>
          <p:nvPr/>
        </p:nvPicPr>
        <p:blipFill>
          <a:blip r:embed="rId3"/>
          <a:stretch>
            <a:fillRect/>
          </a:stretch>
        </p:blipFill>
        <p:spPr>
          <a:xfrm>
            <a:off x="1819872" y="2621627"/>
            <a:ext cx="8350351" cy="4037437"/>
          </a:xfrm>
          <a:prstGeom prst="rect">
            <a:avLst/>
          </a:prstGeom>
        </p:spPr>
      </p:pic>
    </p:spTree>
    <p:extLst>
      <p:ext uri="{BB962C8B-B14F-4D97-AF65-F5344CB8AC3E}">
        <p14:creationId xmlns:p14="http://schemas.microsoft.com/office/powerpoint/2010/main" val="21669623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2"/>
          <p:cNvSpPr txBox="1">
            <a:spLocks noGrp="1"/>
          </p:cNvSpPr>
          <p:nvPr>
            <p:ph type="title"/>
          </p:nvPr>
        </p:nvSpPr>
        <p:spPr>
          <a:prstGeom prst="rect">
            <a:avLst/>
          </a:prstGeom>
          <a:noFill/>
          <a:ln>
            <a:noFill/>
          </a:ln>
        </p:spPr>
        <p:txBody>
          <a:bodyPr spcFirstLastPara="1" wrap="square" lIns="83133" tIns="32033" rIns="83133" bIns="41567" anchor="ctr" anchorCtr="0">
            <a:noAutofit/>
          </a:bodyPr>
          <a:lstStyle/>
          <a:p>
            <a:pPr>
              <a:lnSpc>
                <a:spcPct val="90000"/>
              </a:lnSpc>
              <a:buSzPts val="3000"/>
            </a:pPr>
            <a:r>
              <a:rPr lang="en" sz="4000" dirty="0">
                <a:latin typeface="Assistant"/>
                <a:ea typeface="Assistant"/>
                <a:cs typeface="Assistant"/>
                <a:sym typeface="Assistant"/>
              </a:rPr>
              <a:t>Information Security Program</a:t>
            </a:r>
            <a:endParaRPr sz="1600" dirty="0"/>
          </a:p>
        </p:txBody>
      </p:sp>
      <p:sp>
        <p:nvSpPr>
          <p:cNvPr id="284" name="Google Shape;284;p42"/>
          <p:cNvSpPr txBox="1">
            <a:spLocks noGrp="1"/>
          </p:cNvSpPr>
          <p:nvPr>
            <p:ph idx="1"/>
          </p:nvPr>
        </p:nvSpPr>
        <p:spPr>
          <a:prstGeom prst="rect">
            <a:avLst/>
          </a:prstGeom>
          <a:noFill/>
          <a:ln>
            <a:noFill/>
          </a:ln>
        </p:spPr>
        <p:txBody>
          <a:bodyPr spcFirstLastPara="1" wrap="square" lIns="100767" tIns="50367" rIns="100767" bIns="50367" anchor="t" anchorCtr="0">
            <a:noAutofit/>
          </a:bodyPr>
          <a:lstStyle/>
          <a:p>
            <a:pPr marL="355591" indent="-313259">
              <a:lnSpc>
                <a:spcPct val="80000"/>
              </a:lnSpc>
              <a:spcBef>
                <a:spcPts val="933"/>
              </a:spcBef>
              <a:buClr>
                <a:schemeClr val="dk1"/>
              </a:buClr>
              <a:buSzPts val="1300"/>
              <a:buFont typeface="Assistant"/>
              <a:buChar char="●"/>
            </a:pPr>
            <a:r>
              <a:rPr lang="en" sz="2400" dirty="0">
                <a:solidFill>
                  <a:schemeClr val="dk1"/>
                </a:solidFill>
                <a:latin typeface="Assistant"/>
                <a:ea typeface="Assistant"/>
                <a:cs typeface="Assistant"/>
                <a:sym typeface="Assistant"/>
              </a:rPr>
              <a:t>Provides the means for achieving strategy</a:t>
            </a:r>
            <a:endParaRPr sz="1600" dirty="0"/>
          </a:p>
          <a:p>
            <a:pPr marL="355591" indent="-313259">
              <a:lnSpc>
                <a:spcPct val="80000"/>
              </a:lnSpc>
              <a:spcBef>
                <a:spcPts val="933"/>
              </a:spcBef>
              <a:buClr>
                <a:schemeClr val="dk1"/>
              </a:buClr>
              <a:buSzPts val="1300"/>
              <a:buFont typeface="Assistant"/>
              <a:buChar char="●"/>
            </a:pPr>
            <a:r>
              <a:rPr lang="en" sz="2400" dirty="0">
                <a:solidFill>
                  <a:schemeClr val="dk1"/>
                </a:solidFill>
                <a:latin typeface="Assistant"/>
                <a:ea typeface="Assistant"/>
                <a:cs typeface="Assistant"/>
                <a:sym typeface="Assistant"/>
              </a:rPr>
              <a:t>Policies/Standards/Procedures/Guidelines</a:t>
            </a:r>
            <a:endParaRPr sz="1600" dirty="0"/>
          </a:p>
          <a:p>
            <a:pPr marL="355591" indent="-313259">
              <a:lnSpc>
                <a:spcPct val="80000"/>
              </a:lnSpc>
              <a:spcBef>
                <a:spcPts val="933"/>
              </a:spcBef>
              <a:buClr>
                <a:schemeClr val="dk1"/>
              </a:buClr>
              <a:buSzPts val="1300"/>
              <a:buFont typeface="Assistant"/>
              <a:buChar char="●"/>
            </a:pPr>
            <a:r>
              <a:rPr lang="en" sz="2400" dirty="0">
                <a:solidFill>
                  <a:schemeClr val="dk1"/>
                </a:solidFill>
                <a:latin typeface="Assistant"/>
                <a:ea typeface="Assistant"/>
                <a:cs typeface="Assistant"/>
                <a:sym typeface="Assistant"/>
              </a:rPr>
              <a:t>Roles and Responsibilities</a:t>
            </a:r>
            <a:endParaRPr sz="1600" dirty="0"/>
          </a:p>
          <a:p>
            <a:pPr marL="355591" indent="-313259">
              <a:lnSpc>
                <a:spcPct val="80000"/>
              </a:lnSpc>
              <a:spcBef>
                <a:spcPts val="933"/>
              </a:spcBef>
              <a:buClr>
                <a:schemeClr val="dk1"/>
              </a:buClr>
              <a:buSzPts val="1300"/>
              <a:buFont typeface="Assistant"/>
              <a:buChar char="●"/>
            </a:pPr>
            <a:r>
              <a:rPr lang="en" sz="2400" dirty="0">
                <a:solidFill>
                  <a:schemeClr val="dk1"/>
                </a:solidFill>
                <a:latin typeface="Assistant"/>
                <a:ea typeface="Assistant"/>
                <a:cs typeface="Assistant"/>
                <a:sym typeface="Assistant"/>
              </a:rPr>
              <a:t>SLA's Service Level Agreements/Outsourcing</a:t>
            </a:r>
            <a:endParaRPr sz="1600" dirty="0"/>
          </a:p>
          <a:p>
            <a:pPr marL="355591" indent="-313259">
              <a:lnSpc>
                <a:spcPct val="80000"/>
              </a:lnSpc>
              <a:spcBef>
                <a:spcPts val="933"/>
              </a:spcBef>
              <a:buClr>
                <a:schemeClr val="dk1"/>
              </a:buClr>
              <a:buSzPts val="1300"/>
              <a:buFont typeface="Assistant"/>
              <a:buChar char="●"/>
            </a:pPr>
            <a:r>
              <a:rPr lang="en" sz="2400" dirty="0">
                <a:solidFill>
                  <a:schemeClr val="dk1"/>
                </a:solidFill>
                <a:latin typeface="Assistant"/>
                <a:ea typeface="Assistant"/>
                <a:cs typeface="Assistant"/>
                <a:sym typeface="Assistant"/>
              </a:rPr>
              <a:t>Data Classification/Security </a:t>
            </a:r>
            <a:endParaRPr sz="1600" dirty="0"/>
          </a:p>
          <a:p>
            <a:pPr marL="355591" indent="-313259">
              <a:lnSpc>
                <a:spcPct val="80000"/>
              </a:lnSpc>
              <a:spcBef>
                <a:spcPts val="933"/>
              </a:spcBef>
              <a:buClr>
                <a:schemeClr val="dk1"/>
              </a:buClr>
              <a:buSzPts val="1300"/>
              <a:buFont typeface="Assistant"/>
              <a:buChar char="●"/>
            </a:pPr>
            <a:r>
              <a:rPr lang="en" sz="2400" dirty="0">
                <a:solidFill>
                  <a:schemeClr val="dk1"/>
                </a:solidFill>
                <a:latin typeface="Assistant"/>
                <a:ea typeface="Assistant"/>
                <a:cs typeface="Assistant"/>
                <a:sym typeface="Assistant"/>
              </a:rPr>
              <a:t>C&amp;A (Certification and Accreditation) </a:t>
            </a:r>
            <a:r>
              <a:rPr lang="en-US" sz="2400" dirty="0">
                <a:solidFill>
                  <a:schemeClr val="dk1"/>
                </a:solidFill>
                <a:latin typeface="Assistant"/>
                <a:ea typeface="Assistant"/>
                <a:cs typeface="Assistant"/>
                <a:sym typeface="Assistant"/>
              </a:rPr>
              <a:t>aka Assessment and Authorization</a:t>
            </a:r>
            <a:endParaRPr sz="1600" dirty="0"/>
          </a:p>
          <a:p>
            <a:pPr marL="355591" indent="-313259">
              <a:lnSpc>
                <a:spcPct val="80000"/>
              </a:lnSpc>
              <a:spcBef>
                <a:spcPts val="933"/>
              </a:spcBef>
              <a:spcAft>
                <a:spcPts val="2133"/>
              </a:spcAft>
              <a:buClr>
                <a:schemeClr val="dk1"/>
              </a:buClr>
              <a:buSzPts val="1300"/>
              <a:buFont typeface="Assistant"/>
              <a:buChar char="●"/>
            </a:pPr>
            <a:r>
              <a:rPr lang="en" sz="2400" dirty="0">
                <a:solidFill>
                  <a:schemeClr val="dk1"/>
                </a:solidFill>
                <a:latin typeface="Assistant"/>
                <a:ea typeface="Assistant"/>
                <a:cs typeface="Assistant"/>
                <a:sym typeface="Assistant"/>
              </a:rPr>
              <a:t>Auditing</a:t>
            </a:r>
            <a:endParaRPr sz="1600" dirty="0"/>
          </a:p>
        </p:txBody>
      </p:sp>
      <p:sp>
        <p:nvSpPr>
          <p:cNvPr id="2" name="Footer Placeholder 1">
            <a:extLst>
              <a:ext uri="{FF2B5EF4-FFF2-40B4-BE49-F238E27FC236}">
                <a16:creationId xmlns:a16="http://schemas.microsoft.com/office/drawing/2014/main" id="{9A3DEEEB-636A-4D36-BAD1-9B3B9F619644}"/>
              </a:ext>
            </a:extLst>
          </p:cNvPr>
          <p:cNvSpPr>
            <a:spLocks noGrp="1"/>
          </p:cNvSpPr>
          <p:nvPr>
            <p:ph type="ftr" sz="quarter" idx="11"/>
          </p:nvPr>
        </p:nvSpPr>
        <p:spPr/>
        <p:txBody>
          <a:bodyPr/>
          <a:lstStyle/>
          <a:p>
            <a:endParaRPr lang="en-US"/>
          </a:p>
        </p:txBody>
      </p:sp>
      <p:sp>
        <p:nvSpPr>
          <p:cNvPr id="285" name="Google Shape;285;p42"/>
          <p:cNvSpPr txBox="1">
            <a:spLocks noGrp="1"/>
          </p:cNvSpPr>
          <p:nvPr>
            <p:ph type="sldNum" sz="quarter" idx="4294967295"/>
          </p:nvPr>
        </p:nvSpPr>
        <p:spPr>
          <a:xfrm>
            <a:off x="9448800" y="6356350"/>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54</a:t>
            </a:fld>
            <a:endParaRPr kern="0">
              <a:solidFill>
                <a:srgbClr val="000000"/>
              </a:solidFill>
            </a:endParaRPr>
          </a:p>
        </p:txBody>
      </p:sp>
    </p:spTree>
    <p:extLst>
      <p:ext uri="{BB962C8B-B14F-4D97-AF65-F5344CB8AC3E}">
        <p14:creationId xmlns:p14="http://schemas.microsoft.com/office/powerpoint/2010/main" val="2168924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A632BC6-F779-42F7-A59E-97E0A2B5C88D}"/>
              </a:ext>
            </a:extLst>
          </p:cNvPr>
          <p:cNvSpPr/>
          <p:nvPr/>
        </p:nvSpPr>
        <p:spPr>
          <a:xfrm>
            <a:off x="2844099" y="2181948"/>
            <a:ext cx="3165716" cy="33107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HQ --DALLAS</a:t>
            </a:r>
          </a:p>
        </p:txBody>
      </p:sp>
      <p:cxnSp>
        <p:nvCxnSpPr>
          <p:cNvPr id="6" name="Straight Connector 5">
            <a:extLst>
              <a:ext uri="{FF2B5EF4-FFF2-40B4-BE49-F238E27FC236}">
                <a16:creationId xmlns:a16="http://schemas.microsoft.com/office/drawing/2014/main" id="{2455B7F1-47B1-4CCB-863F-24C518931600}"/>
              </a:ext>
            </a:extLst>
          </p:cNvPr>
          <p:cNvCxnSpPr/>
          <p:nvPr/>
        </p:nvCxnSpPr>
        <p:spPr>
          <a:xfrm>
            <a:off x="2232397" y="2345909"/>
            <a:ext cx="901788" cy="390985"/>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6CC2666E-75E4-4E5F-9277-FD576B564DC9}"/>
              </a:ext>
            </a:extLst>
          </p:cNvPr>
          <p:cNvSpPr/>
          <p:nvPr/>
        </p:nvSpPr>
        <p:spPr>
          <a:xfrm>
            <a:off x="1936006" y="2049517"/>
            <a:ext cx="681070" cy="5044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a:t>
            </a:r>
          </a:p>
        </p:txBody>
      </p:sp>
      <p:cxnSp>
        <p:nvCxnSpPr>
          <p:cNvPr id="8" name="Straight Connector 7">
            <a:extLst>
              <a:ext uri="{FF2B5EF4-FFF2-40B4-BE49-F238E27FC236}">
                <a16:creationId xmlns:a16="http://schemas.microsoft.com/office/drawing/2014/main" id="{B12E1CE4-A447-4148-828D-15B6A5DE2285}"/>
              </a:ext>
            </a:extLst>
          </p:cNvPr>
          <p:cNvCxnSpPr/>
          <p:nvPr/>
        </p:nvCxnSpPr>
        <p:spPr>
          <a:xfrm>
            <a:off x="1936006" y="3380126"/>
            <a:ext cx="901788" cy="390985"/>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9033AF3-B5AB-4780-B081-B876A174FC56}"/>
              </a:ext>
            </a:extLst>
          </p:cNvPr>
          <p:cNvSpPr/>
          <p:nvPr/>
        </p:nvSpPr>
        <p:spPr>
          <a:xfrm>
            <a:off x="1639615" y="3083734"/>
            <a:ext cx="681070" cy="5044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DC</a:t>
            </a:r>
          </a:p>
        </p:txBody>
      </p:sp>
      <p:cxnSp>
        <p:nvCxnSpPr>
          <p:cNvPr id="10" name="Straight Connector 9">
            <a:extLst>
              <a:ext uri="{FF2B5EF4-FFF2-40B4-BE49-F238E27FC236}">
                <a16:creationId xmlns:a16="http://schemas.microsoft.com/office/drawing/2014/main" id="{979C6C97-80DF-4D27-8D91-9292F60F009C}"/>
              </a:ext>
            </a:extLst>
          </p:cNvPr>
          <p:cNvCxnSpPr/>
          <p:nvPr/>
        </p:nvCxnSpPr>
        <p:spPr>
          <a:xfrm>
            <a:off x="2166182" y="4376506"/>
            <a:ext cx="901788" cy="390985"/>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F5631F4-7B82-4C33-8801-D6C3DC4C3F52}"/>
              </a:ext>
            </a:extLst>
          </p:cNvPr>
          <p:cNvSpPr/>
          <p:nvPr/>
        </p:nvSpPr>
        <p:spPr>
          <a:xfrm>
            <a:off x="1869790" y="4080114"/>
            <a:ext cx="816653" cy="5044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NYC</a:t>
            </a:r>
          </a:p>
        </p:txBody>
      </p:sp>
      <p:cxnSp>
        <p:nvCxnSpPr>
          <p:cNvPr id="12" name="Straight Connector 11">
            <a:extLst>
              <a:ext uri="{FF2B5EF4-FFF2-40B4-BE49-F238E27FC236}">
                <a16:creationId xmlns:a16="http://schemas.microsoft.com/office/drawing/2014/main" id="{1370190E-6E58-4520-AD75-0A11CBF0DF6A}"/>
              </a:ext>
            </a:extLst>
          </p:cNvPr>
          <p:cNvCxnSpPr>
            <a:cxnSpLocks/>
            <a:endCxn id="4" idx="0"/>
          </p:cNvCxnSpPr>
          <p:nvPr/>
        </p:nvCxnSpPr>
        <p:spPr>
          <a:xfrm>
            <a:off x="3914052" y="1292772"/>
            <a:ext cx="512905" cy="889176"/>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CC251756-05A1-44B4-BC0C-0D4BD8BDEB13}"/>
              </a:ext>
            </a:extLst>
          </p:cNvPr>
          <p:cNvSpPr/>
          <p:nvPr/>
        </p:nvSpPr>
        <p:spPr>
          <a:xfrm>
            <a:off x="3617661" y="996380"/>
            <a:ext cx="681070" cy="5044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SF</a:t>
            </a:r>
          </a:p>
        </p:txBody>
      </p:sp>
      <p:cxnSp>
        <p:nvCxnSpPr>
          <p:cNvPr id="14" name="Straight Connector 13">
            <a:extLst>
              <a:ext uri="{FF2B5EF4-FFF2-40B4-BE49-F238E27FC236}">
                <a16:creationId xmlns:a16="http://schemas.microsoft.com/office/drawing/2014/main" id="{D03553D6-9D1B-43AA-8BA5-22650CA543FB}"/>
              </a:ext>
            </a:extLst>
          </p:cNvPr>
          <p:cNvCxnSpPr/>
          <p:nvPr/>
        </p:nvCxnSpPr>
        <p:spPr>
          <a:xfrm>
            <a:off x="5898405" y="3424271"/>
            <a:ext cx="901788" cy="390985"/>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93FE270-A982-4EB8-854F-C17F43825F91}"/>
              </a:ext>
            </a:extLst>
          </p:cNvPr>
          <p:cNvSpPr/>
          <p:nvPr/>
        </p:nvSpPr>
        <p:spPr>
          <a:xfrm>
            <a:off x="6696139" y="3493639"/>
            <a:ext cx="780920" cy="69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CHI</a:t>
            </a:r>
          </a:p>
        </p:txBody>
      </p:sp>
      <p:cxnSp>
        <p:nvCxnSpPr>
          <p:cNvPr id="16" name="Straight Connector 15">
            <a:extLst>
              <a:ext uri="{FF2B5EF4-FFF2-40B4-BE49-F238E27FC236}">
                <a16:creationId xmlns:a16="http://schemas.microsoft.com/office/drawing/2014/main" id="{D759C674-F000-403D-98EE-4B680015E566}"/>
              </a:ext>
            </a:extLst>
          </p:cNvPr>
          <p:cNvCxnSpPr/>
          <p:nvPr/>
        </p:nvCxnSpPr>
        <p:spPr>
          <a:xfrm>
            <a:off x="5962519" y="4262995"/>
            <a:ext cx="901788" cy="390985"/>
          </a:xfrm>
          <a:prstGeom prst="line">
            <a:avLst/>
          </a:prstGeom>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22BA376-3BE7-4930-A78D-C1D3C11E5295}"/>
              </a:ext>
            </a:extLst>
          </p:cNvPr>
          <p:cNvSpPr/>
          <p:nvPr/>
        </p:nvSpPr>
        <p:spPr>
          <a:xfrm>
            <a:off x="6817010" y="4376506"/>
            <a:ext cx="901788" cy="769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MIA</a:t>
            </a:r>
          </a:p>
        </p:txBody>
      </p:sp>
      <p:sp>
        <p:nvSpPr>
          <p:cNvPr id="22" name="Rectangle 21">
            <a:extLst>
              <a:ext uri="{FF2B5EF4-FFF2-40B4-BE49-F238E27FC236}">
                <a16:creationId xmlns:a16="http://schemas.microsoft.com/office/drawing/2014/main" id="{038F1373-2AF0-4A72-91F7-5B3E1AA3B345}"/>
              </a:ext>
            </a:extLst>
          </p:cNvPr>
          <p:cNvSpPr/>
          <p:nvPr/>
        </p:nvSpPr>
        <p:spPr>
          <a:xfrm>
            <a:off x="4168403" y="2478340"/>
            <a:ext cx="1053136" cy="117295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Security Policy</a:t>
            </a:r>
          </a:p>
        </p:txBody>
      </p:sp>
      <p:sp>
        <p:nvSpPr>
          <p:cNvPr id="23" name="TextBox 22">
            <a:extLst>
              <a:ext uri="{FF2B5EF4-FFF2-40B4-BE49-F238E27FC236}">
                <a16:creationId xmlns:a16="http://schemas.microsoft.com/office/drawing/2014/main" id="{300E1611-ED1D-4596-BEAD-486A83DCE5E1}"/>
              </a:ext>
            </a:extLst>
          </p:cNvPr>
          <p:cNvSpPr txBox="1"/>
          <p:nvPr/>
        </p:nvSpPr>
        <p:spPr>
          <a:xfrm>
            <a:off x="6350350" y="466659"/>
            <a:ext cx="2951305" cy="1754326"/>
          </a:xfrm>
          <a:prstGeom prst="rect">
            <a:avLst/>
          </a:prstGeom>
          <a:noFill/>
        </p:spPr>
        <p:txBody>
          <a:bodyPr wrap="square" rtlCol="0">
            <a:spAutoFit/>
          </a:bodyPr>
          <a:lstStyle/>
          <a:p>
            <a:r>
              <a:rPr lang="en-US" dirty="0"/>
              <a:t>Centralization:  Better Control, Better Security, Ease of Admin, More Consistency</a:t>
            </a:r>
          </a:p>
          <a:p>
            <a:r>
              <a:rPr lang="en-US" dirty="0"/>
              <a:t>Decentralized:  Better Alignment with business objectives</a:t>
            </a:r>
          </a:p>
        </p:txBody>
      </p:sp>
    </p:spTree>
    <p:extLst>
      <p:ext uri="{BB962C8B-B14F-4D97-AF65-F5344CB8AC3E}">
        <p14:creationId xmlns:p14="http://schemas.microsoft.com/office/powerpoint/2010/main" val="2732254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1"/>
          <p:cNvSpPr txBox="1">
            <a:spLocks noGrp="1"/>
          </p:cNvSpPr>
          <p:nvPr>
            <p:ph type="title"/>
          </p:nvPr>
        </p:nvSpPr>
        <p:spPr>
          <a:prstGeom prst="rect">
            <a:avLst/>
          </a:prstGeom>
        </p:spPr>
        <p:txBody>
          <a:bodyPr spcFirstLastPara="1" vert="horz" lIns="91440" tIns="45720" rIns="91440" bIns="45720" rtlCol="0" anchor="b" anchorCtr="0">
            <a:normAutofit/>
          </a:bodyPr>
          <a:lstStyle/>
          <a:p>
            <a:pPr algn="l">
              <a:spcBef>
                <a:spcPct val="0"/>
              </a:spcBef>
            </a:pPr>
            <a:r>
              <a:rPr lang="en-US" sz="6600" dirty="0">
                <a:solidFill>
                  <a:schemeClr val="tx1">
                    <a:lumMod val="85000"/>
                    <a:lumOff val="15000"/>
                  </a:schemeClr>
                </a:solidFill>
              </a:rPr>
              <a:t>Project Management</a:t>
            </a:r>
            <a:endParaRPr lang="en-US" sz="6600" kern="1200" dirty="0">
              <a:solidFill>
                <a:schemeClr val="tx1">
                  <a:lumMod val="85000"/>
                  <a:lumOff val="15000"/>
                </a:schemeClr>
              </a:solidFill>
              <a:latin typeface="+mj-lt"/>
              <a:ea typeface="+mj-ea"/>
              <a:cs typeface="+mj-cs"/>
            </a:endParaRPr>
          </a:p>
        </p:txBody>
      </p:sp>
      <p:sp>
        <p:nvSpPr>
          <p:cNvPr id="2" name="Slide Number Placeholder 1">
            <a:extLst>
              <a:ext uri="{FF2B5EF4-FFF2-40B4-BE49-F238E27FC236}">
                <a16:creationId xmlns:a16="http://schemas.microsoft.com/office/drawing/2014/main" id="{67ED0D5C-FC78-4E0B-B3A7-4E033812C44F}"/>
              </a:ext>
            </a:extLst>
          </p:cNvPr>
          <p:cNvSpPr>
            <a:spLocks noGrp="1"/>
          </p:cNvSpPr>
          <p:nvPr>
            <p:ph type="sldNum" sz="quarter" idx="12"/>
          </p:nvPr>
        </p:nvSpPr>
        <p:spPr>
          <a:prstGeom prst="ellipse">
            <a:avLst/>
          </a:prstGeom>
          <a:solidFill>
            <a:srgbClr val="3F3F3F"/>
          </a:solidFill>
        </p:spPr>
        <p:txBody>
          <a:bodyPr vert="horz" lIns="91440" tIns="45720" rIns="91440" bIns="45720" rtlCol="0" anchor="ctr">
            <a:normAutofit/>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56</a:t>
            </a:fld>
            <a:endParaRPr lang="en-US" sz="600">
              <a:solidFill>
                <a:srgbClr val="FFFFFF"/>
              </a:solidFill>
            </a:endParaRPr>
          </a:p>
        </p:txBody>
      </p:sp>
    </p:spTree>
    <p:extLst>
      <p:ext uri="{BB962C8B-B14F-4D97-AF65-F5344CB8AC3E}">
        <p14:creationId xmlns:p14="http://schemas.microsoft.com/office/powerpoint/2010/main" val="29757053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7266C-CAC4-E643-AD51-86BC9DC57285}"/>
              </a:ext>
            </a:extLst>
          </p:cNvPr>
          <p:cNvSpPr>
            <a:spLocks noGrp="1"/>
          </p:cNvSpPr>
          <p:nvPr>
            <p:ph type="title"/>
          </p:nvPr>
        </p:nvSpPr>
        <p:spPr>
          <a:xfrm>
            <a:off x="1379619" y="816401"/>
            <a:ext cx="11360800" cy="763600"/>
          </a:xfrm>
        </p:spPr>
        <p:txBody>
          <a:bodyPr/>
          <a:lstStyle/>
          <a:p>
            <a:r>
              <a:rPr lang="en-US" dirty="0"/>
              <a:t>The Importance of Project Management</a:t>
            </a:r>
          </a:p>
        </p:txBody>
      </p:sp>
      <p:pic>
        <p:nvPicPr>
          <p:cNvPr id="4" name="Picture 3">
            <a:extLst>
              <a:ext uri="{FF2B5EF4-FFF2-40B4-BE49-F238E27FC236}">
                <a16:creationId xmlns:a16="http://schemas.microsoft.com/office/drawing/2014/main" id="{6262D37B-D1B8-F945-98F0-3AC17CC62A78}"/>
              </a:ext>
            </a:extLst>
          </p:cNvPr>
          <p:cNvPicPr>
            <a:picLocks noChangeAspect="1"/>
          </p:cNvPicPr>
          <p:nvPr/>
        </p:nvPicPr>
        <p:blipFill>
          <a:blip r:embed="rId2"/>
          <a:stretch>
            <a:fillRect/>
          </a:stretch>
        </p:blipFill>
        <p:spPr>
          <a:xfrm>
            <a:off x="2577334" y="1580001"/>
            <a:ext cx="7037331" cy="5277999"/>
          </a:xfrm>
          <a:prstGeom prst="rect">
            <a:avLst/>
          </a:prstGeom>
        </p:spPr>
      </p:pic>
    </p:spTree>
    <p:extLst>
      <p:ext uri="{BB962C8B-B14F-4D97-AF65-F5344CB8AC3E}">
        <p14:creationId xmlns:p14="http://schemas.microsoft.com/office/powerpoint/2010/main" val="2425475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2825C-F358-DD4B-B84C-7C41D99844A6}"/>
              </a:ext>
            </a:extLst>
          </p:cNvPr>
          <p:cNvSpPr>
            <a:spLocks noGrp="1"/>
          </p:cNvSpPr>
          <p:nvPr>
            <p:ph type="title"/>
          </p:nvPr>
        </p:nvSpPr>
        <p:spPr/>
        <p:txBody>
          <a:bodyPr>
            <a:normAutofit fontScale="90000"/>
          </a:bodyPr>
          <a:lstStyle/>
          <a:p>
            <a:r>
              <a:rPr lang="en-US" dirty="0"/>
              <a:t>Documents of the  Project Management Lifecycle</a:t>
            </a:r>
          </a:p>
        </p:txBody>
      </p:sp>
      <p:sp>
        <p:nvSpPr>
          <p:cNvPr id="3" name="Content Placeholder 2">
            <a:extLst>
              <a:ext uri="{FF2B5EF4-FFF2-40B4-BE49-F238E27FC236}">
                <a16:creationId xmlns:a16="http://schemas.microsoft.com/office/drawing/2014/main" id="{02D272C4-1340-4F43-9370-0B91F27CA84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E363B3F-B940-C841-87F4-28A80800EA77}"/>
              </a:ext>
            </a:extLst>
          </p:cNvPr>
          <p:cNvPicPr>
            <a:picLocks noChangeAspect="1"/>
          </p:cNvPicPr>
          <p:nvPr/>
        </p:nvPicPr>
        <p:blipFill>
          <a:blip r:embed="rId2"/>
          <a:stretch>
            <a:fillRect/>
          </a:stretch>
        </p:blipFill>
        <p:spPr>
          <a:xfrm>
            <a:off x="0" y="1443182"/>
            <a:ext cx="11776400" cy="3971636"/>
          </a:xfrm>
          <a:prstGeom prst="rect">
            <a:avLst/>
          </a:prstGeom>
        </p:spPr>
      </p:pic>
    </p:spTree>
    <p:extLst>
      <p:ext uri="{BB962C8B-B14F-4D97-AF65-F5344CB8AC3E}">
        <p14:creationId xmlns:p14="http://schemas.microsoft.com/office/powerpoint/2010/main" val="3798701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Management:  Initiating</a:t>
            </a:r>
          </a:p>
        </p:txBody>
      </p:sp>
      <p:sp>
        <p:nvSpPr>
          <p:cNvPr id="3" name="Content Placeholder 2"/>
          <p:cNvSpPr>
            <a:spLocks noGrp="1"/>
          </p:cNvSpPr>
          <p:nvPr>
            <p:ph idx="1"/>
          </p:nvPr>
        </p:nvSpPr>
        <p:spPr/>
        <p:txBody>
          <a:bodyPr/>
          <a:lstStyle/>
          <a:p>
            <a:r>
              <a:rPr lang="en-US" dirty="0"/>
              <a:t>Formalized selection and approval of the project</a:t>
            </a:r>
          </a:p>
          <a:p>
            <a:r>
              <a:rPr lang="en-US" dirty="0"/>
              <a:t>Documents</a:t>
            </a:r>
          </a:p>
          <a:p>
            <a:pPr lvl="1"/>
            <a:r>
              <a:rPr lang="en-US" dirty="0"/>
              <a:t>Business Case</a:t>
            </a:r>
          </a:p>
          <a:p>
            <a:pPr lvl="1"/>
            <a:r>
              <a:rPr lang="en-US" dirty="0"/>
              <a:t>Project Charter</a:t>
            </a:r>
          </a:p>
          <a:p>
            <a:pPr lvl="1"/>
            <a:r>
              <a:rPr lang="en-US" dirty="0"/>
              <a:t>Stakeholder Register</a:t>
            </a:r>
          </a:p>
          <a:p>
            <a:r>
              <a:rPr lang="en-US" dirty="0"/>
              <a:t>Identification of Stakeholders</a:t>
            </a:r>
          </a:p>
          <a:p>
            <a:pPr lvl="1"/>
            <a:r>
              <a:rPr lang="en-US" dirty="0"/>
              <a:t>Stakeholder Register</a:t>
            </a:r>
          </a:p>
        </p:txBody>
      </p:sp>
      <p:pic>
        <p:nvPicPr>
          <p:cNvPr id="4" name="Picture 3">
            <a:extLst>
              <a:ext uri="{FF2B5EF4-FFF2-40B4-BE49-F238E27FC236}">
                <a16:creationId xmlns:a16="http://schemas.microsoft.com/office/drawing/2014/main" id="{6574AB32-37C2-DD4F-B89D-3887D41B1851}"/>
              </a:ext>
            </a:extLst>
          </p:cNvPr>
          <p:cNvPicPr>
            <a:picLocks noChangeAspect="1"/>
          </p:cNvPicPr>
          <p:nvPr/>
        </p:nvPicPr>
        <p:blipFill>
          <a:blip r:embed="rId2"/>
          <a:stretch>
            <a:fillRect/>
          </a:stretch>
        </p:blipFill>
        <p:spPr>
          <a:xfrm>
            <a:off x="4986639" y="1594153"/>
            <a:ext cx="6374308" cy="4555200"/>
          </a:xfrm>
          <a:prstGeom prst="rect">
            <a:avLst/>
          </a:prstGeom>
        </p:spPr>
      </p:pic>
    </p:spTree>
    <p:extLst>
      <p:ext uri="{BB962C8B-B14F-4D97-AF65-F5344CB8AC3E}">
        <p14:creationId xmlns:p14="http://schemas.microsoft.com/office/powerpoint/2010/main" val="1478444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9000"/>
            <a:lum/>
          </a:blip>
          <a:srcRect/>
          <a:stretch>
            <a:fillRect/>
          </a:stretch>
        </a:blipFill>
        <a:effectLst/>
      </p:bgPr>
    </p:bg>
    <p:spTree>
      <p:nvGrpSpPr>
        <p:cNvPr id="1" name="Shape 279"/>
        <p:cNvGrpSpPr/>
        <p:nvPr/>
      </p:nvGrpSpPr>
      <p:grpSpPr>
        <a:xfrm>
          <a:off x="0" y="0"/>
          <a:ext cx="0" cy="0"/>
          <a:chOff x="0" y="0"/>
          <a:chExt cx="0" cy="0"/>
        </a:xfrm>
      </p:grpSpPr>
      <p:sp>
        <p:nvSpPr>
          <p:cNvPr id="280" name="Google Shape;280;p23"/>
          <p:cNvSpPr/>
          <p:nvPr/>
        </p:nvSpPr>
        <p:spPr>
          <a:xfrm>
            <a:off x="1914636" y="4409292"/>
            <a:ext cx="0" cy="688601"/>
          </a:xfrm>
          <a:custGeom>
            <a:avLst/>
            <a:gdLst/>
            <a:ahLst/>
            <a:cxnLst/>
            <a:rect l="l" t="t" r="r" b="b"/>
            <a:pathLst>
              <a:path w="120000" h="780414" extrusionOk="0">
                <a:moveTo>
                  <a:pt x="0" y="0"/>
                </a:moveTo>
                <a:lnTo>
                  <a:pt x="0" y="780287"/>
                </a:lnTo>
              </a:path>
            </a:pathLst>
          </a:custGeom>
          <a:noFill/>
          <a:ln w="9525" cap="flat" cmpd="sng">
            <a:solidFill>
              <a:srgbClr val="D8D8D8"/>
            </a:solidFill>
            <a:prstDash val="solid"/>
            <a:round/>
            <a:headEnd type="none" w="sm" len="sm"/>
            <a:tailEnd type="none" w="sm" len="sm"/>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
        <p:nvSpPr>
          <p:cNvPr id="5" name="Text Placeholder 4">
            <a:extLst>
              <a:ext uri="{FF2B5EF4-FFF2-40B4-BE49-F238E27FC236}">
                <a16:creationId xmlns:a16="http://schemas.microsoft.com/office/drawing/2014/main" id="{51FCD23C-8D5C-44A2-B6F5-876FEE59ED91}"/>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F719F0C7-9C94-4E1E-ABF2-370F47DAFC14}"/>
              </a:ext>
            </a:extLst>
          </p:cNvPr>
          <p:cNvSpPr>
            <a:spLocks noGrp="1"/>
          </p:cNvSpPr>
          <p:nvPr>
            <p:ph type="sldNum" sz="quarter" idx="12"/>
          </p:nvPr>
        </p:nvSpPr>
        <p:spPr/>
        <p:txBody>
          <a:bodyPr/>
          <a:lstStyle/>
          <a:p>
            <a:fld id="{00000000-1234-1234-1234-123412341234}" type="slidenum">
              <a:rPr lang="en-US" smtClean="0"/>
              <a:pPr/>
              <a:t>6</a:t>
            </a:fld>
            <a:endParaRPr lang="en-US"/>
          </a:p>
        </p:txBody>
      </p:sp>
      <p:sp>
        <p:nvSpPr>
          <p:cNvPr id="7" name="Title 6">
            <a:extLst>
              <a:ext uri="{FF2B5EF4-FFF2-40B4-BE49-F238E27FC236}">
                <a16:creationId xmlns:a16="http://schemas.microsoft.com/office/drawing/2014/main" id="{9DE29AD9-4B0A-45CC-8E60-9CACF0F50FE5}"/>
              </a:ext>
            </a:extLst>
          </p:cNvPr>
          <p:cNvSpPr>
            <a:spLocks noGrp="1"/>
          </p:cNvSpPr>
          <p:nvPr>
            <p:ph type="title"/>
          </p:nvPr>
        </p:nvSpPr>
        <p:spPr>
          <a:xfrm>
            <a:off x="1394961" y="1709738"/>
            <a:ext cx="6427497" cy="2852737"/>
          </a:xfrm>
        </p:spPr>
        <p:txBody>
          <a:bodyPr/>
          <a:lstStyle/>
          <a:p>
            <a:r>
              <a:rPr lang="en-US" dirty="0"/>
              <a:t>Overview of the CISM Certification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00372-EF93-524F-8A3D-9E17BE187B72}"/>
              </a:ext>
            </a:extLst>
          </p:cNvPr>
          <p:cNvSpPr>
            <a:spLocks noGrp="1"/>
          </p:cNvSpPr>
          <p:nvPr>
            <p:ph type="title"/>
          </p:nvPr>
        </p:nvSpPr>
        <p:spPr/>
        <p:txBody>
          <a:bodyPr/>
          <a:lstStyle/>
          <a:p>
            <a:r>
              <a:rPr lang="en-US" dirty="0"/>
              <a:t>What is a Business Case?</a:t>
            </a:r>
          </a:p>
        </p:txBody>
      </p:sp>
      <p:sp>
        <p:nvSpPr>
          <p:cNvPr id="3" name="Text Placeholder 2">
            <a:extLst>
              <a:ext uri="{FF2B5EF4-FFF2-40B4-BE49-F238E27FC236}">
                <a16:creationId xmlns:a16="http://schemas.microsoft.com/office/drawing/2014/main" id="{EFD5DE55-ED48-AC4C-BF56-87DDFB5DA5A8}"/>
              </a:ext>
            </a:extLst>
          </p:cNvPr>
          <p:cNvSpPr>
            <a:spLocks noGrp="1"/>
          </p:cNvSpPr>
          <p:nvPr>
            <p:ph idx="1"/>
          </p:nvPr>
        </p:nvSpPr>
        <p:spPr/>
        <p:txBody>
          <a:bodyPr>
            <a:normAutofit/>
          </a:bodyPr>
          <a:lstStyle/>
          <a:p>
            <a:r>
              <a:rPr lang="en-US" dirty="0"/>
              <a:t>A business case is designed to convince key stakeholders of  the benefits of undertaking a particular project.   </a:t>
            </a:r>
          </a:p>
          <a:p>
            <a:r>
              <a:rPr lang="en-US" dirty="0"/>
              <a:t>It is an essential PM Document and starting point for the project charter.  </a:t>
            </a:r>
          </a:p>
          <a:p>
            <a:r>
              <a:rPr lang="en-US" dirty="0"/>
              <a:t>Includes a brief description of what, why, how and when the project will solve the needs of the customer </a:t>
            </a:r>
          </a:p>
          <a:p>
            <a:r>
              <a:rPr lang="en-US" dirty="0"/>
              <a:t>Ideally, it will identify define in easy to understand terms the need for the project in such a way that key stakeholders will have buy-in for the project</a:t>
            </a:r>
          </a:p>
          <a:p>
            <a:endParaRPr lang="en-US" dirty="0"/>
          </a:p>
          <a:p>
            <a:endParaRPr lang="en-US" dirty="0"/>
          </a:p>
        </p:txBody>
      </p:sp>
    </p:spTree>
    <p:extLst>
      <p:ext uri="{BB962C8B-B14F-4D97-AF65-F5344CB8AC3E}">
        <p14:creationId xmlns:p14="http://schemas.microsoft.com/office/powerpoint/2010/main" val="946616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Management:  Planning</a:t>
            </a:r>
          </a:p>
        </p:txBody>
      </p:sp>
      <p:sp>
        <p:nvSpPr>
          <p:cNvPr id="3" name="Content Placeholder 2"/>
          <p:cNvSpPr>
            <a:spLocks noGrp="1"/>
          </p:cNvSpPr>
          <p:nvPr>
            <p:ph idx="1"/>
          </p:nvPr>
        </p:nvSpPr>
        <p:spPr/>
        <p:txBody>
          <a:bodyPr>
            <a:noAutofit/>
          </a:bodyPr>
          <a:lstStyle/>
          <a:p>
            <a:r>
              <a:rPr lang="en-US" sz="1867" dirty="0"/>
              <a:t>Develop the approach and provide the documents to execute, monitor and close the project.  These documents are consolidated into the Project Management Plan</a:t>
            </a:r>
          </a:p>
          <a:p>
            <a:r>
              <a:rPr lang="en-US" sz="1867" dirty="0"/>
              <a:t>Methodology to approach creation of  Scope, Cost, Schedule, Risk, Quality baselines</a:t>
            </a:r>
          </a:p>
          <a:p>
            <a:r>
              <a:rPr lang="en-US" sz="1867" dirty="0"/>
              <a:t>Define metrics to assess process</a:t>
            </a:r>
          </a:p>
          <a:p>
            <a:r>
              <a:rPr lang="en-US" sz="1867" dirty="0"/>
              <a:t>Define the target estimates for scope, time, schedule through the development of baselines</a:t>
            </a:r>
          </a:p>
          <a:p>
            <a:r>
              <a:rPr lang="en-US" sz="1867" dirty="0"/>
              <a:t>Define processes of change management, requirements analysis, variance analysis, and other means of managing the process.</a:t>
            </a:r>
          </a:p>
          <a:p>
            <a:endParaRPr lang="en-US" sz="1867" dirty="0"/>
          </a:p>
        </p:txBody>
      </p:sp>
      <p:pic>
        <p:nvPicPr>
          <p:cNvPr id="5" name="Picture 4">
            <a:extLst>
              <a:ext uri="{FF2B5EF4-FFF2-40B4-BE49-F238E27FC236}">
                <a16:creationId xmlns:a16="http://schemas.microsoft.com/office/drawing/2014/main" id="{ED13B790-F3FF-4E4A-B9B9-9D5E8C19FD07}"/>
              </a:ext>
            </a:extLst>
          </p:cNvPr>
          <p:cNvPicPr>
            <a:picLocks noChangeAspect="1"/>
          </p:cNvPicPr>
          <p:nvPr/>
        </p:nvPicPr>
        <p:blipFill>
          <a:blip r:embed="rId2"/>
          <a:stretch>
            <a:fillRect/>
          </a:stretch>
        </p:blipFill>
        <p:spPr>
          <a:xfrm>
            <a:off x="3836480" y="3864507"/>
            <a:ext cx="4012803" cy="2670338"/>
          </a:xfrm>
          <a:prstGeom prst="rect">
            <a:avLst/>
          </a:prstGeom>
        </p:spPr>
      </p:pic>
    </p:spTree>
    <p:extLst>
      <p:ext uri="{BB962C8B-B14F-4D97-AF65-F5344CB8AC3E}">
        <p14:creationId xmlns:p14="http://schemas.microsoft.com/office/powerpoint/2010/main" val="27486327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1079D-201F-7A42-8AA3-DAA0DE806CFC}"/>
              </a:ext>
            </a:extLst>
          </p:cNvPr>
          <p:cNvSpPr>
            <a:spLocks noGrp="1"/>
          </p:cNvSpPr>
          <p:nvPr>
            <p:ph type="title"/>
          </p:nvPr>
        </p:nvSpPr>
        <p:spPr/>
        <p:txBody>
          <a:bodyPr/>
          <a:lstStyle/>
          <a:p>
            <a:r>
              <a:rPr lang="en-US" dirty="0"/>
              <a:t>Project Management:  Execution</a:t>
            </a:r>
          </a:p>
        </p:txBody>
      </p:sp>
      <p:sp>
        <p:nvSpPr>
          <p:cNvPr id="3" name="Text Placeholder 2">
            <a:extLst>
              <a:ext uri="{FF2B5EF4-FFF2-40B4-BE49-F238E27FC236}">
                <a16:creationId xmlns:a16="http://schemas.microsoft.com/office/drawing/2014/main" id="{70B71469-90BC-1B46-98A8-46FACE16CF7C}"/>
              </a:ext>
            </a:extLst>
          </p:cNvPr>
          <p:cNvSpPr>
            <a:spLocks noGrp="1"/>
          </p:cNvSpPr>
          <p:nvPr>
            <p:ph idx="1"/>
          </p:nvPr>
        </p:nvSpPr>
        <p:spPr>
          <a:xfrm>
            <a:off x="838200" y="1825625"/>
            <a:ext cx="5976416" cy="4351338"/>
          </a:xfrm>
        </p:spPr>
        <p:txBody>
          <a:bodyPr>
            <a:normAutofit lnSpcReduction="10000"/>
          </a:bodyPr>
          <a:lstStyle/>
          <a:p>
            <a:r>
              <a:rPr lang="en-US" dirty="0"/>
              <a:t>PM directs and manages the work of the project per the Project Management Plan  </a:t>
            </a:r>
          </a:p>
          <a:p>
            <a:r>
              <a:rPr lang="en-US" dirty="0"/>
              <a:t>Work performance data is collected</a:t>
            </a:r>
          </a:p>
          <a:p>
            <a:r>
              <a:rPr lang="en-US" dirty="0"/>
              <a:t>Deliverables are produced</a:t>
            </a:r>
          </a:p>
          <a:p>
            <a:r>
              <a:rPr lang="en-US" dirty="0"/>
              <a:t>Risks are managed based on the risk management plan</a:t>
            </a:r>
          </a:p>
          <a:p>
            <a:r>
              <a:rPr lang="en-US" dirty="0"/>
              <a:t>Through Quality Assurance project processes are audited</a:t>
            </a:r>
          </a:p>
          <a:p>
            <a:r>
              <a:rPr lang="en-US" dirty="0"/>
              <a:t>Change requests are validated</a:t>
            </a:r>
          </a:p>
        </p:txBody>
      </p:sp>
      <p:pic>
        <p:nvPicPr>
          <p:cNvPr id="6" name="Picture 5" descr="A close up of a logo&#10;&#10;Description automatically generated">
            <a:extLst>
              <a:ext uri="{FF2B5EF4-FFF2-40B4-BE49-F238E27FC236}">
                <a16:creationId xmlns:a16="http://schemas.microsoft.com/office/drawing/2014/main" id="{4E956C55-75D7-4847-9F54-447120B5B788}"/>
              </a:ext>
            </a:extLst>
          </p:cNvPr>
          <p:cNvPicPr>
            <a:picLocks noChangeAspect="1"/>
          </p:cNvPicPr>
          <p:nvPr/>
        </p:nvPicPr>
        <p:blipFill>
          <a:blip r:embed="rId2"/>
          <a:stretch>
            <a:fillRect/>
          </a:stretch>
        </p:blipFill>
        <p:spPr>
          <a:xfrm>
            <a:off x="7248456" y="1718020"/>
            <a:ext cx="3817787" cy="4458943"/>
          </a:xfrm>
          <a:prstGeom prst="rect">
            <a:avLst/>
          </a:prstGeom>
        </p:spPr>
      </p:pic>
    </p:spTree>
    <p:extLst>
      <p:ext uri="{BB962C8B-B14F-4D97-AF65-F5344CB8AC3E}">
        <p14:creationId xmlns:p14="http://schemas.microsoft.com/office/powerpoint/2010/main" val="17381585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C669A-A0CB-AA49-AE73-1D46FA0BE6B8}"/>
              </a:ext>
            </a:extLst>
          </p:cNvPr>
          <p:cNvSpPr>
            <a:spLocks noGrp="1"/>
          </p:cNvSpPr>
          <p:nvPr>
            <p:ph type="title"/>
          </p:nvPr>
        </p:nvSpPr>
        <p:spPr/>
        <p:txBody>
          <a:bodyPr>
            <a:normAutofit fontScale="90000"/>
          </a:bodyPr>
          <a:lstStyle/>
          <a:p>
            <a:r>
              <a:rPr lang="en-US" dirty="0"/>
              <a:t>Project Management:  Monitoring and Controlling</a:t>
            </a:r>
          </a:p>
        </p:txBody>
      </p:sp>
      <p:sp>
        <p:nvSpPr>
          <p:cNvPr id="3" name="Text Placeholder 2">
            <a:extLst>
              <a:ext uri="{FF2B5EF4-FFF2-40B4-BE49-F238E27FC236}">
                <a16:creationId xmlns:a16="http://schemas.microsoft.com/office/drawing/2014/main" id="{1F7E1AE2-6675-1245-980B-F47480996719}"/>
              </a:ext>
            </a:extLst>
          </p:cNvPr>
          <p:cNvSpPr>
            <a:spLocks noGrp="1"/>
          </p:cNvSpPr>
          <p:nvPr>
            <p:ph idx="1"/>
          </p:nvPr>
        </p:nvSpPr>
        <p:spPr/>
        <p:txBody>
          <a:bodyPr>
            <a:normAutofit/>
          </a:bodyPr>
          <a:lstStyle/>
          <a:p>
            <a:r>
              <a:rPr lang="en-US" sz="2400" dirty="0"/>
              <a:t>Examine the baselines vs. work performance data (plan vs. actual) through variance analysis</a:t>
            </a:r>
          </a:p>
          <a:p>
            <a:r>
              <a:rPr lang="en-US" sz="2400" dirty="0"/>
              <a:t>Determine if the project is meeting its objectives and make changes as necessary</a:t>
            </a:r>
          </a:p>
          <a:p>
            <a:r>
              <a:rPr lang="en-US" sz="2400" dirty="0"/>
              <a:t>Verify scope through Quality Control (Inspect the Product)</a:t>
            </a:r>
          </a:p>
          <a:p>
            <a:r>
              <a:rPr lang="en-US" sz="2400" dirty="0"/>
              <a:t>Validate deliverables through Customer Acceptance</a:t>
            </a:r>
          </a:p>
          <a:p>
            <a:r>
              <a:rPr lang="en-US" sz="2400" dirty="0"/>
              <a:t>Assess contracts and SLAs to ensure third parties providing as promised</a:t>
            </a:r>
          </a:p>
          <a:p>
            <a:r>
              <a:rPr lang="en-US" sz="2400" dirty="0"/>
              <a:t>Change requests are evaluated and approved or denied through the integrated change control process defined in the PM Plan</a:t>
            </a:r>
          </a:p>
          <a:p>
            <a:r>
              <a:rPr lang="en-US" sz="2400" dirty="0"/>
              <a:t>Provide reports and forecasts</a:t>
            </a:r>
          </a:p>
        </p:txBody>
      </p:sp>
      <p:pic>
        <p:nvPicPr>
          <p:cNvPr id="5" name="Picture 4">
            <a:extLst>
              <a:ext uri="{FF2B5EF4-FFF2-40B4-BE49-F238E27FC236}">
                <a16:creationId xmlns:a16="http://schemas.microsoft.com/office/drawing/2014/main" id="{13C8A992-5016-4446-A58F-1D425006EE0A}"/>
              </a:ext>
            </a:extLst>
          </p:cNvPr>
          <p:cNvPicPr>
            <a:picLocks noChangeAspect="1"/>
          </p:cNvPicPr>
          <p:nvPr/>
        </p:nvPicPr>
        <p:blipFill>
          <a:blip r:embed="rId2"/>
          <a:stretch>
            <a:fillRect/>
          </a:stretch>
        </p:blipFill>
        <p:spPr>
          <a:xfrm>
            <a:off x="5535024" y="5403084"/>
            <a:ext cx="4267120" cy="1351463"/>
          </a:xfrm>
          <a:prstGeom prst="rect">
            <a:avLst/>
          </a:prstGeom>
        </p:spPr>
      </p:pic>
    </p:spTree>
    <p:extLst>
      <p:ext uri="{BB962C8B-B14F-4D97-AF65-F5344CB8AC3E}">
        <p14:creationId xmlns:p14="http://schemas.microsoft.com/office/powerpoint/2010/main" val="36159431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F5C68-A837-0D46-84AF-B8CA29A4801D}"/>
              </a:ext>
            </a:extLst>
          </p:cNvPr>
          <p:cNvSpPr>
            <a:spLocks noGrp="1"/>
          </p:cNvSpPr>
          <p:nvPr>
            <p:ph type="title"/>
          </p:nvPr>
        </p:nvSpPr>
        <p:spPr/>
        <p:txBody>
          <a:bodyPr/>
          <a:lstStyle/>
          <a:p>
            <a:r>
              <a:rPr lang="en-US" dirty="0"/>
              <a:t>Project Management:  Closing </a:t>
            </a:r>
          </a:p>
        </p:txBody>
      </p:sp>
      <p:sp>
        <p:nvSpPr>
          <p:cNvPr id="3" name="Text Placeholder 2">
            <a:extLst>
              <a:ext uri="{FF2B5EF4-FFF2-40B4-BE49-F238E27FC236}">
                <a16:creationId xmlns:a16="http://schemas.microsoft.com/office/drawing/2014/main" id="{999EC911-5795-9A42-9577-014F29EB185A}"/>
              </a:ext>
            </a:extLst>
          </p:cNvPr>
          <p:cNvSpPr>
            <a:spLocks noGrp="1"/>
          </p:cNvSpPr>
          <p:nvPr>
            <p:ph idx="1"/>
          </p:nvPr>
        </p:nvSpPr>
        <p:spPr/>
        <p:txBody>
          <a:bodyPr>
            <a:normAutofit/>
          </a:bodyPr>
          <a:lstStyle/>
          <a:p>
            <a:r>
              <a:rPr lang="en-US" dirty="0"/>
              <a:t>Transfer the product, service or result to the customer</a:t>
            </a:r>
          </a:p>
          <a:p>
            <a:r>
              <a:rPr lang="en-US" dirty="0"/>
              <a:t>Bring the project or phase to an orderly close</a:t>
            </a:r>
          </a:p>
          <a:p>
            <a:r>
              <a:rPr lang="en-US" dirty="0"/>
              <a:t>Close procurements according to contracts or disputes are handled accordingly</a:t>
            </a:r>
          </a:p>
          <a:p>
            <a:r>
              <a:rPr lang="en-US" dirty="0"/>
              <a:t>Debrief Project Team</a:t>
            </a:r>
          </a:p>
          <a:p>
            <a:r>
              <a:rPr lang="en-US" dirty="0"/>
              <a:t>Conduct Lessons Learned</a:t>
            </a:r>
          </a:p>
          <a:p>
            <a:r>
              <a:rPr lang="en-US" dirty="0"/>
              <a:t>Archive Project Files</a:t>
            </a:r>
          </a:p>
        </p:txBody>
      </p:sp>
      <p:pic>
        <p:nvPicPr>
          <p:cNvPr id="4" name="Picture 3">
            <a:extLst>
              <a:ext uri="{FF2B5EF4-FFF2-40B4-BE49-F238E27FC236}">
                <a16:creationId xmlns:a16="http://schemas.microsoft.com/office/drawing/2014/main" id="{69EBBC40-0F39-394F-924C-706867238043}"/>
              </a:ext>
            </a:extLst>
          </p:cNvPr>
          <p:cNvPicPr>
            <a:picLocks noChangeAspect="1"/>
          </p:cNvPicPr>
          <p:nvPr/>
        </p:nvPicPr>
        <p:blipFill>
          <a:blip r:embed="rId2"/>
          <a:stretch>
            <a:fillRect/>
          </a:stretch>
        </p:blipFill>
        <p:spPr>
          <a:xfrm>
            <a:off x="6579553" y="3350011"/>
            <a:ext cx="4053406" cy="3377837"/>
          </a:xfrm>
          <a:prstGeom prst="rect">
            <a:avLst/>
          </a:prstGeom>
        </p:spPr>
      </p:pic>
    </p:spTree>
    <p:extLst>
      <p:ext uri="{BB962C8B-B14F-4D97-AF65-F5344CB8AC3E}">
        <p14:creationId xmlns:p14="http://schemas.microsoft.com/office/powerpoint/2010/main" val="19698433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2825C-F358-DD4B-B84C-7C41D99844A6}"/>
              </a:ext>
            </a:extLst>
          </p:cNvPr>
          <p:cNvSpPr>
            <a:spLocks noGrp="1"/>
          </p:cNvSpPr>
          <p:nvPr>
            <p:ph type="title"/>
          </p:nvPr>
        </p:nvSpPr>
        <p:spPr/>
        <p:txBody>
          <a:bodyPr>
            <a:normAutofit fontScale="90000"/>
          </a:bodyPr>
          <a:lstStyle/>
          <a:p>
            <a:r>
              <a:rPr lang="en-US" dirty="0"/>
              <a:t>Documents of the  Project Management Lifecycle</a:t>
            </a:r>
          </a:p>
        </p:txBody>
      </p:sp>
      <p:sp>
        <p:nvSpPr>
          <p:cNvPr id="3" name="Content Placeholder 2">
            <a:extLst>
              <a:ext uri="{FF2B5EF4-FFF2-40B4-BE49-F238E27FC236}">
                <a16:creationId xmlns:a16="http://schemas.microsoft.com/office/drawing/2014/main" id="{02D272C4-1340-4F43-9370-0B91F27CA84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E363B3F-B940-C841-87F4-28A80800EA77}"/>
              </a:ext>
            </a:extLst>
          </p:cNvPr>
          <p:cNvPicPr>
            <a:picLocks noChangeAspect="1"/>
          </p:cNvPicPr>
          <p:nvPr/>
        </p:nvPicPr>
        <p:blipFill>
          <a:blip r:embed="rId2"/>
          <a:stretch>
            <a:fillRect/>
          </a:stretch>
        </p:blipFill>
        <p:spPr>
          <a:xfrm>
            <a:off x="0" y="1443182"/>
            <a:ext cx="11776400" cy="3971636"/>
          </a:xfrm>
          <a:prstGeom prst="rect">
            <a:avLst/>
          </a:prstGeom>
        </p:spPr>
      </p:pic>
    </p:spTree>
    <p:extLst>
      <p:ext uri="{BB962C8B-B14F-4D97-AF65-F5344CB8AC3E}">
        <p14:creationId xmlns:p14="http://schemas.microsoft.com/office/powerpoint/2010/main" val="40503977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4EB68-7603-4EAA-9F4B-3BE7D5C2A368}"/>
              </a:ext>
            </a:extLst>
          </p:cNvPr>
          <p:cNvSpPr>
            <a:spLocks noGrp="1"/>
          </p:cNvSpPr>
          <p:nvPr>
            <p:ph type="title"/>
          </p:nvPr>
        </p:nvSpPr>
        <p:spPr/>
        <p:txBody>
          <a:bodyPr/>
          <a:lstStyle/>
          <a:p>
            <a:r>
              <a:rPr lang="en-US" dirty="0"/>
              <a:t>Policies, Procedures, Standards and Guidelines</a:t>
            </a:r>
          </a:p>
        </p:txBody>
      </p:sp>
      <p:sp>
        <p:nvSpPr>
          <p:cNvPr id="3" name="Text Placeholder 2">
            <a:extLst>
              <a:ext uri="{FF2B5EF4-FFF2-40B4-BE49-F238E27FC236}">
                <a16:creationId xmlns:a16="http://schemas.microsoft.com/office/drawing/2014/main" id="{1CDADC1E-4227-46C4-A6A4-9EE179501CC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35545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4"/>
          <p:cNvSpPr txBox="1">
            <a:spLocks noGrp="1"/>
          </p:cNvSpPr>
          <p:nvPr>
            <p:ph type="title"/>
          </p:nvPr>
        </p:nvSpPr>
        <p:spPr>
          <a:prstGeom prst="rect">
            <a:avLst/>
          </a:prstGeom>
          <a:noFill/>
          <a:ln>
            <a:noFill/>
          </a:ln>
        </p:spPr>
        <p:txBody>
          <a:bodyPr spcFirstLastPara="1" wrap="square" lIns="83133" tIns="32033" rIns="83133" bIns="41567" anchor="ctr" anchorCtr="0">
            <a:noAutofit/>
          </a:bodyPr>
          <a:lstStyle/>
          <a:p>
            <a:r>
              <a:rPr lang="en" dirty="0">
                <a:latin typeface="Assistant"/>
                <a:ea typeface="Assistant"/>
                <a:cs typeface="Assistant"/>
                <a:sym typeface="Assistant"/>
              </a:rPr>
              <a:t>Types of Policy</a:t>
            </a:r>
            <a:endParaRPr sz="1600" dirty="0">
              <a:latin typeface="Assistant"/>
              <a:ea typeface="Assistant"/>
              <a:cs typeface="Assistant"/>
              <a:sym typeface="Assistant"/>
            </a:endParaRPr>
          </a:p>
        </p:txBody>
      </p:sp>
      <p:sp>
        <p:nvSpPr>
          <p:cNvPr id="3" name="Content Placeholder 2">
            <a:extLst>
              <a:ext uri="{FF2B5EF4-FFF2-40B4-BE49-F238E27FC236}">
                <a16:creationId xmlns:a16="http://schemas.microsoft.com/office/drawing/2014/main" id="{451B5531-9CEB-4743-A3C6-C3AF4C86EB14}"/>
              </a:ext>
            </a:extLst>
          </p:cNvPr>
          <p:cNvSpPr>
            <a:spLocks noGrp="1"/>
          </p:cNvSpPr>
          <p:nvPr>
            <p:ph idx="1"/>
          </p:nvPr>
        </p:nvSpPr>
        <p:spPr/>
        <p:txBody>
          <a:bodyPr>
            <a:normAutofit/>
          </a:bodyPr>
          <a:lstStyle/>
          <a:p>
            <a:pPr defTabSz="1219170">
              <a:lnSpc>
                <a:spcPct val="150000"/>
              </a:lnSpc>
              <a:buClr>
                <a:srgbClr val="000000"/>
              </a:buClr>
            </a:pPr>
            <a:r>
              <a:rPr lang="en-US" b="1" kern="0" dirty="0">
                <a:solidFill>
                  <a:srgbClr val="000000"/>
                </a:solidFill>
                <a:latin typeface="Assistant"/>
                <a:ea typeface="Assistant"/>
                <a:cs typeface="Assistant"/>
                <a:sym typeface="Assistant"/>
              </a:rPr>
              <a:t>Three main types of policies exist:</a:t>
            </a:r>
            <a:endParaRPr lang="en-US" kern="0" dirty="0">
              <a:solidFill>
                <a:srgbClr val="000000"/>
              </a:solidFill>
              <a:latin typeface="Assistant"/>
              <a:ea typeface="Assistant"/>
              <a:cs typeface="Assistant"/>
              <a:sym typeface="Assistant"/>
            </a:endParaRPr>
          </a:p>
          <a:p>
            <a:pPr marL="829724" lvl="1" indent="-372524" defTabSz="1219170">
              <a:lnSpc>
                <a:spcPct val="150000"/>
              </a:lnSpc>
              <a:spcBef>
                <a:spcPts val="1067"/>
              </a:spcBef>
              <a:buClr>
                <a:srgbClr val="000000"/>
              </a:buClr>
              <a:buSzPts val="1600"/>
              <a:buFont typeface="Calibri"/>
              <a:buChar char="●"/>
            </a:pPr>
            <a:r>
              <a:rPr lang="en-US" kern="0" dirty="0">
                <a:solidFill>
                  <a:srgbClr val="000000"/>
                </a:solidFill>
                <a:latin typeface="Assistant"/>
                <a:ea typeface="Assistant"/>
                <a:cs typeface="Assistant"/>
                <a:sym typeface="Assistant"/>
              </a:rPr>
              <a:t>Corporate Policy</a:t>
            </a:r>
          </a:p>
          <a:p>
            <a:pPr marL="829724" lvl="1" indent="-372524" defTabSz="1219170">
              <a:lnSpc>
                <a:spcPct val="150000"/>
              </a:lnSpc>
              <a:buClr>
                <a:srgbClr val="000000"/>
              </a:buClr>
              <a:buSzPts val="1600"/>
              <a:buFont typeface="Assistant"/>
              <a:buChar char="●"/>
            </a:pPr>
            <a:r>
              <a:rPr lang="en-US" kern="0" dirty="0">
                <a:solidFill>
                  <a:srgbClr val="000000"/>
                </a:solidFill>
                <a:latin typeface="Assistant"/>
                <a:ea typeface="Assistant"/>
                <a:cs typeface="Assistant"/>
                <a:sym typeface="Assistant"/>
              </a:rPr>
              <a:t>System Specific Policy</a:t>
            </a:r>
          </a:p>
          <a:p>
            <a:pPr marL="829724" lvl="1" indent="-372524" defTabSz="1219170">
              <a:lnSpc>
                <a:spcPct val="150000"/>
              </a:lnSpc>
              <a:buClr>
                <a:srgbClr val="000000"/>
              </a:buClr>
              <a:buSzPts val="1600"/>
              <a:buFont typeface="Assistant"/>
              <a:buChar char="●"/>
            </a:pPr>
            <a:r>
              <a:rPr lang="en-US" kern="0" dirty="0">
                <a:solidFill>
                  <a:srgbClr val="000000"/>
                </a:solidFill>
                <a:latin typeface="Assistant"/>
                <a:ea typeface="Assistant"/>
                <a:cs typeface="Assistant"/>
                <a:sym typeface="Assistant"/>
              </a:rPr>
              <a:t>Issue Specific Policy</a:t>
            </a:r>
          </a:p>
          <a:p>
            <a:endParaRPr lang="en-US" dirty="0"/>
          </a:p>
        </p:txBody>
      </p:sp>
      <p:sp>
        <p:nvSpPr>
          <p:cNvPr id="2" name="Footer Placeholder 1">
            <a:extLst>
              <a:ext uri="{FF2B5EF4-FFF2-40B4-BE49-F238E27FC236}">
                <a16:creationId xmlns:a16="http://schemas.microsoft.com/office/drawing/2014/main" id="{E304B6AE-CA7F-46D1-8B9C-91888CFDAC9D}"/>
              </a:ext>
            </a:extLst>
          </p:cNvPr>
          <p:cNvSpPr>
            <a:spLocks noGrp="1"/>
          </p:cNvSpPr>
          <p:nvPr>
            <p:ph type="ftr" sz="quarter" idx="11"/>
          </p:nvPr>
        </p:nvSpPr>
        <p:spPr/>
        <p:txBody>
          <a:bodyPr/>
          <a:lstStyle/>
          <a:p>
            <a:endParaRPr lang="en-US"/>
          </a:p>
        </p:txBody>
      </p:sp>
      <p:sp>
        <p:nvSpPr>
          <p:cNvPr id="302" name="Google Shape;302;p44"/>
          <p:cNvSpPr txBox="1">
            <a:spLocks noGrp="1"/>
          </p:cNvSpPr>
          <p:nvPr>
            <p:ph type="sldNum" sz="quarter" idx="12"/>
          </p:nvPr>
        </p:nvSpPr>
        <p:spPr>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67</a:t>
            </a:fld>
            <a:endParaRPr kern="0">
              <a:solidFill>
                <a:srgbClr val="000000"/>
              </a:solidFill>
            </a:endParaRPr>
          </a:p>
        </p:txBody>
      </p:sp>
    </p:spTree>
    <p:extLst>
      <p:ext uri="{BB962C8B-B14F-4D97-AF65-F5344CB8AC3E}">
        <p14:creationId xmlns:p14="http://schemas.microsoft.com/office/powerpoint/2010/main" val="30779670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B0C13A-C131-4159-BE6F-48236FC56830}"/>
              </a:ext>
            </a:extLst>
          </p:cNvPr>
          <p:cNvSpPr>
            <a:spLocks noGrp="1"/>
          </p:cNvSpPr>
          <p:nvPr>
            <p:ph type="ftr" sz="quarter" idx="11"/>
          </p:nvPr>
        </p:nvSpPr>
        <p:spPr/>
        <p:txBody>
          <a:bodyPr/>
          <a:lstStyle/>
          <a:p>
            <a:endParaRPr lang="en-US"/>
          </a:p>
        </p:txBody>
      </p:sp>
      <p:sp>
        <p:nvSpPr>
          <p:cNvPr id="311" name="Google Shape;311;p45"/>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68</a:t>
            </a:fld>
            <a:endParaRPr kern="0">
              <a:solidFill>
                <a:srgbClr val="000000"/>
              </a:solidFill>
            </a:endParaRPr>
          </a:p>
        </p:txBody>
      </p:sp>
      <p:sp>
        <p:nvSpPr>
          <p:cNvPr id="4" name="Title 3">
            <a:extLst>
              <a:ext uri="{FF2B5EF4-FFF2-40B4-BE49-F238E27FC236}">
                <a16:creationId xmlns:a16="http://schemas.microsoft.com/office/drawing/2014/main" id="{84D46D03-0FEB-479C-A4A0-14EAC23D8354}"/>
              </a:ext>
            </a:extLst>
          </p:cNvPr>
          <p:cNvSpPr>
            <a:spLocks noGrp="1"/>
          </p:cNvSpPr>
          <p:nvPr>
            <p:ph type="title"/>
          </p:nvPr>
        </p:nvSpPr>
        <p:spPr/>
        <p:txBody>
          <a:bodyPr/>
          <a:lstStyle/>
          <a:p>
            <a:r>
              <a:rPr lang="en-US" dirty="0"/>
              <a:t>System and Issue Specific Policies</a:t>
            </a:r>
          </a:p>
        </p:txBody>
      </p:sp>
      <p:graphicFrame>
        <p:nvGraphicFramePr>
          <p:cNvPr id="5" name="Table 5">
            <a:extLst>
              <a:ext uri="{FF2B5EF4-FFF2-40B4-BE49-F238E27FC236}">
                <a16:creationId xmlns:a16="http://schemas.microsoft.com/office/drawing/2014/main" id="{98C8ECA6-0DC1-4E55-92B5-BA2C10A341D5}"/>
              </a:ext>
            </a:extLst>
          </p:cNvPr>
          <p:cNvGraphicFramePr>
            <a:graphicFrameLocks noGrp="1"/>
          </p:cNvGraphicFramePr>
          <p:nvPr/>
        </p:nvGraphicFramePr>
        <p:xfrm>
          <a:off x="1413020" y="1690688"/>
          <a:ext cx="8128000" cy="403618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41341788"/>
                    </a:ext>
                  </a:extLst>
                </a:gridCol>
                <a:gridCol w="4064000">
                  <a:extLst>
                    <a:ext uri="{9D8B030D-6E8A-4147-A177-3AD203B41FA5}">
                      <a16:colId xmlns:a16="http://schemas.microsoft.com/office/drawing/2014/main" val="597906761"/>
                    </a:ext>
                  </a:extLst>
                </a:gridCol>
              </a:tblGrid>
              <a:tr h="370840">
                <a:tc>
                  <a:txBody>
                    <a:bodyPr/>
                    <a:lstStyle/>
                    <a:p>
                      <a:r>
                        <a:rPr lang="en-US" dirty="0"/>
                        <a:t>System Specific Policies</a:t>
                      </a:r>
                    </a:p>
                  </a:txBody>
                  <a:tcPr/>
                </a:tc>
                <a:tc>
                  <a:txBody>
                    <a:bodyPr/>
                    <a:lstStyle/>
                    <a:p>
                      <a:r>
                        <a:rPr lang="en-US" dirty="0"/>
                        <a:t>Issue Specific Policies</a:t>
                      </a:r>
                    </a:p>
                  </a:txBody>
                  <a:tcPr/>
                </a:tc>
                <a:extLst>
                  <a:ext uri="{0D108BD9-81ED-4DB2-BD59-A6C34878D82A}">
                    <a16:rowId xmlns:a16="http://schemas.microsoft.com/office/drawing/2014/main" val="2473307124"/>
                  </a:ext>
                </a:extLst>
              </a:tr>
              <a:tr h="370840">
                <a:tc>
                  <a:txBody>
                    <a:bodyPr/>
                    <a:lstStyle/>
                    <a:p>
                      <a:pPr marL="406390" indent="-253994" algn="l" defTabSz="665649" rtl="0" eaLnBrk="1" latinLnBrk="0" hangingPunct="1">
                        <a:lnSpc>
                          <a:spcPct val="70000"/>
                        </a:lnSpc>
                        <a:spcBef>
                          <a:spcPts val="933"/>
                        </a:spcBef>
                        <a:buClr>
                          <a:schemeClr val="dk1"/>
                        </a:buClr>
                        <a:buSzPts val="1400"/>
                        <a:buFont typeface="Assistant"/>
                        <a:buChar char="●"/>
                      </a:pPr>
                      <a:r>
                        <a:rPr lang="en-US" sz="1311" i="0" u="none" strike="noStrike" kern="1200" cap="none" dirty="0">
                          <a:solidFill>
                            <a:schemeClr val="dk1"/>
                          </a:solidFill>
                          <a:latin typeface="Assistant"/>
                        </a:rPr>
                        <a:t>Web Servers must be configured according to a consistent image with baseline configuration approved by Director of IT and Director of Marketing</a:t>
                      </a:r>
                    </a:p>
                    <a:p>
                      <a:pPr marL="406390" indent="-253994" algn="l" defTabSz="665649" rtl="0" eaLnBrk="1" latinLnBrk="0" hangingPunct="1">
                        <a:lnSpc>
                          <a:spcPct val="70000"/>
                        </a:lnSpc>
                        <a:spcBef>
                          <a:spcPts val="933"/>
                        </a:spcBef>
                        <a:buClr>
                          <a:schemeClr val="dk1"/>
                        </a:buClr>
                        <a:buSzPts val="1400"/>
                        <a:buFont typeface="Assistant"/>
                        <a:buChar char="●"/>
                      </a:pPr>
                      <a:r>
                        <a:rPr lang="en-US" sz="1311" i="0" u="none" strike="noStrike" kern="1200" cap="none" dirty="0">
                          <a:solidFill>
                            <a:schemeClr val="dk1"/>
                          </a:solidFill>
                          <a:latin typeface="Assistant"/>
                        </a:rPr>
                        <a:t>Multifactor authentication must always be used when accessing domain controllers</a:t>
                      </a:r>
                    </a:p>
                    <a:p>
                      <a:pPr marL="406390" indent="-253994" algn="l" defTabSz="665649" rtl="0" eaLnBrk="1" latinLnBrk="0" hangingPunct="1">
                        <a:lnSpc>
                          <a:spcPct val="70000"/>
                        </a:lnSpc>
                        <a:spcBef>
                          <a:spcPts val="933"/>
                        </a:spcBef>
                        <a:buClr>
                          <a:schemeClr val="dk1"/>
                        </a:buClr>
                        <a:buSzPts val="1400"/>
                        <a:buFont typeface="Assistant"/>
                        <a:buChar char="●"/>
                      </a:pPr>
                      <a:r>
                        <a:rPr lang="en-US" sz="1311" i="0" u="none" strike="noStrike" kern="1200" cap="none" dirty="0">
                          <a:solidFill>
                            <a:schemeClr val="dk1"/>
                          </a:solidFill>
                          <a:latin typeface="Assistant"/>
                        </a:rPr>
                        <a:t>Client systems must be validated periodically against a baseline </a:t>
                      </a:r>
                      <a:r>
                        <a:rPr lang="en-US" dirty="0"/>
                        <a:t>image</a:t>
                      </a:r>
                    </a:p>
                    <a:p>
                      <a:pPr marL="406390" indent="-253994" algn="l" defTabSz="665649" rtl="0" eaLnBrk="1" latinLnBrk="0" hangingPunct="1">
                        <a:lnSpc>
                          <a:spcPct val="70000"/>
                        </a:lnSpc>
                        <a:spcBef>
                          <a:spcPts val="933"/>
                        </a:spcBef>
                        <a:buClr>
                          <a:schemeClr val="dk1"/>
                        </a:buClr>
                        <a:buSzPts val="1400"/>
                        <a:buFont typeface="Assistant"/>
                        <a:buChar char="●"/>
                      </a:pPr>
                      <a:r>
                        <a:rPr lang="en-US" dirty="0"/>
                        <a:t>Etc.</a:t>
                      </a:r>
                    </a:p>
                    <a:p>
                      <a:endParaRPr lang="en-US" dirty="0"/>
                    </a:p>
                  </a:txBody>
                  <a:tcPr/>
                </a:tc>
                <a:tc>
                  <a:txBody>
                    <a:bodyPr/>
                    <a:lstStyle/>
                    <a:p>
                      <a:pPr marL="406390" indent="-253994">
                        <a:lnSpc>
                          <a:spcPct val="70000"/>
                        </a:lnSpc>
                        <a:spcBef>
                          <a:spcPts val="933"/>
                        </a:spcBef>
                        <a:buClr>
                          <a:schemeClr val="dk1"/>
                        </a:buClr>
                        <a:buSzPts val="1400"/>
                        <a:buFont typeface="Assistant"/>
                        <a:buChar char="●"/>
                      </a:pPr>
                      <a:r>
                        <a:rPr lang="en-US" i="0" u="none" strike="noStrike" cap="none" dirty="0">
                          <a:solidFill>
                            <a:schemeClr val="dk1"/>
                          </a:solidFill>
                          <a:latin typeface="Assistant"/>
                          <a:ea typeface="Assistant"/>
                          <a:cs typeface="Assistant"/>
                          <a:sym typeface="Assistant"/>
                        </a:rPr>
                        <a:t>Change Management Policy</a:t>
                      </a:r>
                      <a:endParaRPr lang="en-US" dirty="0"/>
                    </a:p>
                    <a:p>
                      <a:pPr marL="406390" indent="-253994">
                        <a:lnSpc>
                          <a:spcPct val="70000"/>
                        </a:lnSpc>
                        <a:spcBef>
                          <a:spcPts val="933"/>
                        </a:spcBef>
                        <a:buClr>
                          <a:schemeClr val="dk1"/>
                        </a:buClr>
                        <a:buSzPts val="1400"/>
                        <a:buFont typeface="Assistant"/>
                        <a:buChar char="●"/>
                      </a:pPr>
                      <a:r>
                        <a:rPr lang="en-US" i="0" u="none" strike="noStrike" cap="none" dirty="0">
                          <a:solidFill>
                            <a:schemeClr val="dk1"/>
                          </a:solidFill>
                          <a:latin typeface="Assistant"/>
                          <a:ea typeface="Assistant"/>
                          <a:cs typeface="Assistant"/>
                          <a:sym typeface="Assistant"/>
                        </a:rPr>
                        <a:t>Acceptable Use Policy</a:t>
                      </a:r>
                      <a:endParaRPr lang="en-US" dirty="0"/>
                    </a:p>
                    <a:p>
                      <a:pPr marL="406390" indent="-253994">
                        <a:lnSpc>
                          <a:spcPct val="70000"/>
                        </a:lnSpc>
                        <a:spcBef>
                          <a:spcPts val="933"/>
                        </a:spcBef>
                        <a:buClr>
                          <a:schemeClr val="dk1"/>
                        </a:buClr>
                        <a:buSzPts val="1400"/>
                        <a:buFont typeface="Assistant"/>
                        <a:buChar char="●"/>
                      </a:pPr>
                      <a:r>
                        <a:rPr lang="en-US" i="0" u="none" strike="noStrike" cap="none" dirty="0">
                          <a:solidFill>
                            <a:schemeClr val="dk1"/>
                          </a:solidFill>
                          <a:latin typeface="Assistant"/>
                          <a:ea typeface="Assistant"/>
                          <a:cs typeface="Assistant"/>
                          <a:sym typeface="Assistant"/>
                        </a:rPr>
                        <a:t>Privacy</a:t>
                      </a:r>
                      <a:endParaRPr lang="en-US" dirty="0"/>
                    </a:p>
                    <a:p>
                      <a:pPr marL="406390" indent="-253994">
                        <a:lnSpc>
                          <a:spcPct val="70000"/>
                        </a:lnSpc>
                        <a:spcBef>
                          <a:spcPts val="933"/>
                        </a:spcBef>
                        <a:buClr>
                          <a:schemeClr val="dk1"/>
                        </a:buClr>
                        <a:buSzPts val="1400"/>
                        <a:buFont typeface="Assistant"/>
                        <a:buChar char="●"/>
                      </a:pPr>
                      <a:r>
                        <a:rPr lang="en-US" i="0" u="none" strike="noStrike" cap="none" dirty="0">
                          <a:solidFill>
                            <a:schemeClr val="dk1"/>
                          </a:solidFill>
                          <a:latin typeface="Assistant"/>
                          <a:ea typeface="Assistant"/>
                          <a:cs typeface="Assistant"/>
                          <a:sym typeface="Assistant"/>
                        </a:rPr>
                        <a:t>Data/System Ownership</a:t>
                      </a:r>
                      <a:endParaRPr lang="en-US" dirty="0"/>
                    </a:p>
                    <a:p>
                      <a:pPr marL="406390" indent="-253994">
                        <a:lnSpc>
                          <a:spcPct val="70000"/>
                        </a:lnSpc>
                        <a:spcBef>
                          <a:spcPts val="933"/>
                        </a:spcBef>
                        <a:buClr>
                          <a:schemeClr val="dk1"/>
                        </a:buClr>
                        <a:buSzPts val="1400"/>
                        <a:buFont typeface="Assistant"/>
                        <a:buChar char="●"/>
                      </a:pPr>
                      <a:r>
                        <a:rPr lang="en-US" i="0" u="none" strike="noStrike" cap="none" dirty="0">
                          <a:solidFill>
                            <a:schemeClr val="dk1"/>
                          </a:solidFill>
                          <a:latin typeface="Assistant"/>
                          <a:ea typeface="Assistant"/>
                          <a:cs typeface="Assistant"/>
                          <a:sym typeface="Assistant"/>
                        </a:rPr>
                        <a:t>Separation of Duties (SOD)</a:t>
                      </a:r>
                      <a:endParaRPr lang="en-US" dirty="0"/>
                    </a:p>
                    <a:p>
                      <a:pPr marL="406390" indent="-253994">
                        <a:lnSpc>
                          <a:spcPct val="70000"/>
                        </a:lnSpc>
                        <a:spcBef>
                          <a:spcPts val="933"/>
                        </a:spcBef>
                        <a:buClr>
                          <a:schemeClr val="dk1"/>
                        </a:buClr>
                        <a:buSzPts val="1400"/>
                        <a:buFont typeface="Assistant"/>
                        <a:buChar char="●"/>
                      </a:pPr>
                      <a:r>
                        <a:rPr lang="en-US" i="0" u="none" strike="noStrike" cap="none" dirty="0">
                          <a:solidFill>
                            <a:schemeClr val="dk1"/>
                          </a:solidFill>
                          <a:latin typeface="Assistant"/>
                          <a:ea typeface="Assistant"/>
                          <a:cs typeface="Assistant"/>
                          <a:sym typeface="Assistant"/>
                        </a:rPr>
                        <a:t>Mandatory Vacations</a:t>
                      </a:r>
                      <a:endParaRPr lang="en-US" dirty="0"/>
                    </a:p>
                    <a:p>
                      <a:pPr marL="406390" indent="-253994">
                        <a:lnSpc>
                          <a:spcPct val="70000"/>
                        </a:lnSpc>
                        <a:spcBef>
                          <a:spcPts val="933"/>
                        </a:spcBef>
                        <a:buClr>
                          <a:schemeClr val="dk1"/>
                        </a:buClr>
                        <a:buSzPts val="1400"/>
                        <a:buFont typeface="Assistant"/>
                        <a:buChar char="●"/>
                      </a:pPr>
                      <a:r>
                        <a:rPr lang="en-US" i="0" u="none" strike="noStrike" cap="none" dirty="0">
                          <a:solidFill>
                            <a:schemeClr val="dk1"/>
                          </a:solidFill>
                          <a:latin typeface="Assistant"/>
                          <a:ea typeface="Assistant"/>
                          <a:cs typeface="Assistant"/>
                          <a:sym typeface="Assistant"/>
                        </a:rPr>
                        <a:t>Job rotation</a:t>
                      </a:r>
                      <a:endParaRPr lang="en-US" dirty="0"/>
                    </a:p>
                    <a:p>
                      <a:pPr marL="406390" indent="-253994">
                        <a:lnSpc>
                          <a:spcPct val="70000"/>
                        </a:lnSpc>
                        <a:spcBef>
                          <a:spcPts val="933"/>
                        </a:spcBef>
                        <a:buClr>
                          <a:schemeClr val="dk1"/>
                        </a:buClr>
                        <a:buSzPts val="1400"/>
                        <a:buFont typeface="Assistant"/>
                        <a:buChar char="●"/>
                      </a:pPr>
                      <a:r>
                        <a:rPr lang="en-US" i="0" u="none" strike="noStrike" cap="none" dirty="0">
                          <a:solidFill>
                            <a:schemeClr val="dk1"/>
                          </a:solidFill>
                          <a:latin typeface="Assistant"/>
                          <a:ea typeface="Assistant"/>
                          <a:cs typeface="Assistant"/>
                          <a:sym typeface="Assistant"/>
                        </a:rPr>
                        <a:t>Least privilege</a:t>
                      </a:r>
                      <a:endParaRPr lang="en-US" dirty="0"/>
                    </a:p>
                    <a:p>
                      <a:pPr marL="406390" indent="-253994">
                        <a:lnSpc>
                          <a:spcPct val="70000"/>
                        </a:lnSpc>
                        <a:spcBef>
                          <a:spcPts val="933"/>
                        </a:spcBef>
                        <a:buClr>
                          <a:schemeClr val="dk1"/>
                        </a:buClr>
                        <a:buSzPts val="1400"/>
                        <a:buFont typeface="Assistant"/>
                        <a:buChar char="●"/>
                      </a:pPr>
                      <a:r>
                        <a:rPr lang="en-US" i="0" u="none" strike="noStrike" cap="none" dirty="0">
                          <a:solidFill>
                            <a:schemeClr val="dk1"/>
                          </a:solidFill>
                          <a:latin typeface="Assistant"/>
                          <a:ea typeface="Assistant"/>
                          <a:cs typeface="Assistant"/>
                          <a:sym typeface="Assistant"/>
                        </a:rPr>
                        <a:t>Need to know</a:t>
                      </a:r>
                      <a:endParaRPr lang="en-US" dirty="0"/>
                    </a:p>
                    <a:p>
                      <a:pPr marL="406390" indent="-253994">
                        <a:lnSpc>
                          <a:spcPct val="70000"/>
                        </a:lnSpc>
                        <a:spcBef>
                          <a:spcPts val="933"/>
                        </a:spcBef>
                        <a:buClr>
                          <a:schemeClr val="dk1"/>
                        </a:buClr>
                        <a:buSzPts val="1400"/>
                        <a:buFont typeface="Assistant"/>
                        <a:buChar char="●"/>
                      </a:pPr>
                      <a:r>
                        <a:rPr lang="en-US" i="0" u="none" strike="noStrike" cap="none" dirty="0">
                          <a:solidFill>
                            <a:schemeClr val="dk1"/>
                          </a:solidFill>
                          <a:latin typeface="Assistant"/>
                          <a:ea typeface="Assistant"/>
                          <a:cs typeface="Assistant"/>
                          <a:sym typeface="Assistant"/>
                        </a:rPr>
                        <a:t>Dual control</a:t>
                      </a:r>
                      <a:endParaRPr lang="en-US" dirty="0">
                        <a:solidFill>
                          <a:schemeClr val="dk1"/>
                        </a:solidFill>
                        <a:latin typeface="Assistant"/>
                        <a:ea typeface="Assistant"/>
                        <a:cs typeface="Assistant"/>
                        <a:sym typeface="Assistant"/>
                      </a:endParaRPr>
                    </a:p>
                    <a:p>
                      <a:pPr marL="406390" indent="-228594">
                        <a:lnSpc>
                          <a:spcPct val="70000"/>
                        </a:lnSpc>
                        <a:spcBef>
                          <a:spcPts val="933"/>
                        </a:spcBef>
                        <a:buClr>
                          <a:schemeClr val="dk1"/>
                        </a:buClr>
                        <a:buSzPts val="1100"/>
                        <a:buFont typeface="Assistant"/>
                        <a:buChar char="●"/>
                      </a:pPr>
                      <a:r>
                        <a:rPr lang="en-US" dirty="0">
                          <a:solidFill>
                            <a:schemeClr val="dk1"/>
                          </a:solidFill>
                          <a:latin typeface="Assistant"/>
                          <a:ea typeface="Assistant"/>
                          <a:cs typeface="Assistant"/>
                          <a:sym typeface="Assistant"/>
                        </a:rPr>
                        <a:t>M of N control</a:t>
                      </a:r>
                    </a:p>
                    <a:p>
                      <a:pPr marL="406390" indent="-253994" algn="l" defTabSz="665649" rtl="0" eaLnBrk="1" latinLnBrk="0" hangingPunct="1">
                        <a:lnSpc>
                          <a:spcPct val="70000"/>
                        </a:lnSpc>
                        <a:spcBef>
                          <a:spcPts val="933"/>
                        </a:spcBef>
                        <a:buClr>
                          <a:schemeClr val="dk1"/>
                        </a:buClr>
                        <a:buSzPts val="1400"/>
                        <a:buFont typeface="Assistant"/>
                        <a:buChar char="●"/>
                      </a:pPr>
                      <a:endParaRPr lang="en-US" dirty="0"/>
                    </a:p>
                  </a:txBody>
                  <a:tcPr/>
                </a:tc>
                <a:extLst>
                  <a:ext uri="{0D108BD9-81ED-4DB2-BD59-A6C34878D82A}">
                    <a16:rowId xmlns:a16="http://schemas.microsoft.com/office/drawing/2014/main" val="3166095749"/>
                  </a:ext>
                </a:extLst>
              </a:tr>
            </a:tbl>
          </a:graphicData>
        </a:graphic>
      </p:graphicFrame>
    </p:spTree>
    <p:extLst>
      <p:ext uri="{BB962C8B-B14F-4D97-AF65-F5344CB8AC3E}">
        <p14:creationId xmlns:p14="http://schemas.microsoft.com/office/powerpoint/2010/main" val="6621939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B664F-46FF-4EE9-A3B8-131C9FC9BD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3B4010-06E2-4410-ABD1-A5D993B3DBE1}"/>
              </a:ext>
            </a:extLst>
          </p:cNvPr>
          <p:cNvSpPr>
            <a:spLocks noGrp="1"/>
          </p:cNvSpPr>
          <p:nvPr>
            <p:ph idx="1"/>
          </p:nvPr>
        </p:nvSpPr>
        <p:spPr/>
        <p:txBody>
          <a:bodyPr/>
          <a:lstStyle/>
          <a:p>
            <a:r>
              <a:rPr lang="en-US" dirty="0"/>
              <a:t>Data Owners:  Often the </a:t>
            </a:r>
            <a:r>
              <a:rPr lang="en-US" dirty="0" err="1"/>
              <a:t>LoB</a:t>
            </a:r>
            <a:r>
              <a:rPr lang="en-US" dirty="0"/>
              <a:t> (Lines of Business)—Business units, COULD BE senior management, but doesn’t have to be.  Determine classification and access of data.  Chooses the risk response and is ultimately accountable for the protection of data.  Data custodian:  Is responsible for protecting and maintaining the data</a:t>
            </a:r>
          </a:p>
        </p:txBody>
      </p:sp>
    </p:spTree>
    <p:extLst>
      <p:ext uri="{BB962C8B-B14F-4D97-AF65-F5344CB8AC3E}">
        <p14:creationId xmlns:p14="http://schemas.microsoft.com/office/powerpoint/2010/main" val="1574610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4"/>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latin typeface="Arial" panose="020B0604020202020204" pitchFamily="34" charset="0"/>
                <a:ea typeface="Assistant ExtraBold"/>
              </a:rPr>
              <a:t>Course Objectives</a:t>
            </a:r>
            <a:endParaRPr dirty="0">
              <a:latin typeface="Arial" panose="020B0604020202020204" pitchFamily="34" charset="0"/>
              <a:ea typeface="Assistant ExtraBold"/>
            </a:endParaRPr>
          </a:p>
        </p:txBody>
      </p:sp>
      <p:sp>
        <p:nvSpPr>
          <p:cNvPr id="287" name="Google Shape;287;p24"/>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380990" marR="4483" indent="-380990">
              <a:spcBef>
                <a:spcPts val="97"/>
              </a:spcBef>
            </a:pPr>
            <a:r>
              <a:rPr lang="en-US"/>
              <a:t>Introduction to CISM certification</a:t>
            </a:r>
            <a:endParaRPr/>
          </a:p>
          <a:p>
            <a:pPr marL="380990" marR="4483" indent="-380990">
              <a:spcBef>
                <a:spcPts val="97"/>
              </a:spcBef>
            </a:pPr>
            <a:r>
              <a:rPr lang="en-US"/>
              <a:t>The role of a CISM</a:t>
            </a:r>
            <a:endParaRPr/>
          </a:p>
          <a:p>
            <a:pPr marL="380990" marR="4483" indent="-380990">
              <a:spcBef>
                <a:spcPts val="97"/>
              </a:spcBef>
            </a:pPr>
            <a:r>
              <a:rPr lang="en-US"/>
              <a:t>Understanding the IT Security domains and related concepts</a:t>
            </a:r>
            <a:endParaRPr/>
          </a:p>
          <a:p>
            <a:pPr marL="380990" marR="4483" indent="-380990">
              <a:spcBef>
                <a:spcPts val="97"/>
              </a:spcBef>
            </a:pPr>
            <a:r>
              <a:rPr lang="en-US"/>
              <a:t>Presenting business value and requirements of IT Security</a:t>
            </a:r>
            <a:endParaRPr/>
          </a:p>
          <a:p>
            <a:pPr marL="380990" marR="4483" indent="-380990">
              <a:spcBef>
                <a:spcPts val="97"/>
              </a:spcBef>
            </a:pPr>
            <a:r>
              <a:rPr lang="en-US"/>
              <a:t>Understanding of ISACA RISK IT Framework structure, concepts, definitions, and processes dedicated to risk management</a:t>
            </a:r>
            <a:endParaRPr/>
          </a:p>
          <a:p>
            <a:pPr marL="0" marR="4483" indent="0">
              <a:spcBef>
                <a:spcPts val="97"/>
              </a:spcBef>
              <a:buNone/>
            </a:pPr>
            <a:r>
              <a:rPr lang="en-US"/>
              <a:t>Main goal:</a:t>
            </a:r>
            <a:endParaRPr/>
          </a:p>
          <a:p>
            <a:pPr marL="380990" marR="4483" indent="-380990">
              <a:spcBef>
                <a:spcPts val="97"/>
              </a:spcBef>
            </a:pPr>
            <a:r>
              <a:rPr lang="en-US"/>
              <a:t>Preparing students to CISM exam</a:t>
            </a:r>
            <a:endParaRPr/>
          </a:p>
          <a:p>
            <a:pPr marL="0" marR="4483" indent="0">
              <a:spcBef>
                <a:spcPts val="97"/>
              </a:spcBef>
              <a:buNone/>
            </a:pPr>
            <a:r>
              <a:rPr lang="en-US"/>
              <a:t>Secondary Goal:</a:t>
            </a:r>
            <a:endParaRPr/>
          </a:p>
          <a:p>
            <a:pPr marL="380990" marR="4483" indent="-380990">
              <a:spcBef>
                <a:spcPts val="97"/>
              </a:spcBef>
            </a:pPr>
            <a:r>
              <a:rPr lang="en-US"/>
              <a:t>Awareness of IT Security best practices</a:t>
            </a:r>
            <a:endParaRPr/>
          </a:p>
          <a:p>
            <a:pPr marL="380990" marR="4483" indent="-296326">
              <a:spcBef>
                <a:spcPts val="97"/>
              </a:spcBef>
              <a:buNone/>
            </a:pPr>
            <a:endParaRPr/>
          </a:p>
          <a:p>
            <a:pPr marL="380990" marR="4483" indent="-296326">
              <a:spcBef>
                <a:spcPts val="97"/>
              </a:spcBef>
              <a:buNone/>
            </a:pPr>
            <a:endParaRPr/>
          </a:p>
          <a:p>
            <a:pPr marL="380990" marR="4483" indent="-296326">
              <a:spcBef>
                <a:spcPts val="97"/>
              </a:spcBef>
              <a:buNone/>
            </a:pPr>
            <a:endParaRPr/>
          </a:p>
        </p:txBody>
      </p:sp>
      <p:sp>
        <p:nvSpPr>
          <p:cNvPr id="2" name="Slide Number Placeholder 1">
            <a:extLst>
              <a:ext uri="{FF2B5EF4-FFF2-40B4-BE49-F238E27FC236}">
                <a16:creationId xmlns:a16="http://schemas.microsoft.com/office/drawing/2014/main" id="{7DE3CE2E-D21D-434C-BDFF-64CEAB5BCB18}"/>
              </a:ext>
            </a:extLst>
          </p:cNvPr>
          <p:cNvSpPr>
            <a:spLocks noGrp="1"/>
          </p:cNvSpPr>
          <p:nvPr>
            <p:ph type="sldNum" sz="quarter" idx="12"/>
          </p:nvPr>
        </p:nvSpPr>
        <p:spPr/>
        <p:txBody>
          <a:bodyPr/>
          <a:lstStyle/>
          <a:p>
            <a:fld id="{00000000-1234-1234-1234-123412341234}" type="slidenum">
              <a:rPr lang="en-US" smtClean="0"/>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6"/>
          <p:cNvSpPr txBox="1">
            <a:spLocks noGrp="1"/>
          </p:cNvSpPr>
          <p:nvPr>
            <p:ph type="title"/>
          </p:nvPr>
        </p:nvSpPr>
        <p:spPr>
          <a:prstGeom prst="rect">
            <a:avLst/>
          </a:prstGeom>
          <a:noFill/>
          <a:ln>
            <a:noFill/>
          </a:ln>
        </p:spPr>
        <p:txBody>
          <a:bodyPr spcFirstLastPara="1" wrap="square" lIns="83133" tIns="32033" rIns="83133" bIns="41567" anchor="ctr" anchorCtr="0">
            <a:noAutofit/>
          </a:bodyPr>
          <a:lstStyle/>
          <a:p>
            <a:r>
              <a:rPr lang="en" dirty="0">
                <a:latin typeface="Assistant"/>
                <a:ea typeface="Assistant"/>
                <a:cs typeface="Assistant"/>
                <a:sym typeface="Assistant"/>
              </a:rPr>
              <a:t>Standards</a:t>
            </a:r>
            <a:endParaRPr sz="1600" dirty="0">
              <a:latin typeface="Assistant"/>
              <a:ea typeface="Assistant"/>
              <a:cs typeface="Assistant"/>
              <a:sym typeface="Assistant"/>
            </a:endParaRPr>
          </a:p>
        </p:txBody>
      </p:sp>
      <p:sp>
        <p:nvSpPr>
          <p:cNvPr id="320" name="Google Shape;320;p46"/>
          <p:cNvSpPr txBox="1">
            <a:spLocks noGrp="1"/>
          </p:cNvSpPr>
          <p:nvPr>
            <p:ph idx="1"/>
          </p:nvPr>
        </p:nvSpPr>
        <p:spPr>
          <a:prstGeom prst="rect">
            <a:avLst/>
          </a:prstGeom>
          <a:noFill/>
          <a:ln>
            <a:noFill/>
          </a:ln>
        </p:spPr>
        <p:txBody>
          <a:bodyPr spcFirstLastPara="1" wrap="square" lIns="100767" tIns="50367" rIns="100767" bIns="50367" anchor="t" anchorCtr="0">
            <a:noAutofit/>
          </a:bodyPr>
          <a:lstStyle/>
          <a:p>
            <a:pPr marL="355591" indent="-296326">
              <a:lnSpc>
                <a:spcPct val="90000"/>
              </a:lnSpc>
              <a:buClr>
                <a:schemeClr val="dk1"/>
              </a:buClr>
              <a:buSzPts val="1300"/>
              <a:buFont typeface="Assistant"/>
              <a:buChar char="●"/>
            </a:pPr>
            <a:r>
              <a:rPr lang="en" sz="3067" dirty="0">
                <a:solidFill>
                  <a:schemeClr val="dk1"/>
                </a:solidFill>
                <a:latin typeface="Assistant"/>
                <a:ea typeface="Assistant"/>
                <a:cs typeface="Assistant"/>
                <a:sym typeface="Assistant"/>
              </a:rPr>
              <a:t>Mandatory</a:t>
            </a:r>
            <a:endParaRPr sz="1600" dirty="0"/>
          </a:p>
          <a:p>
            <a:pPr marL="355591" indent="-296326">
              <a:lnSpc>
                <a:spcPct val="90000"/>
              </a:lnSpc>
              <a:spcBef>
                <a:spcPts val="933"/>
              </a:spcBef>
              <a:buClr>
                <a:schemeClr val="dk1"/>
              </a:buClr>
              <a:buSzPts val="1300"/>
              <a:buFont typeface="Assistant"/>
              <a:buChar char="●"/>
            </a:pPr>
            <a:r>
              <a:rPr lang="en" sz="3067" dirty="0">
                <a:solidFill>
                  <a:schemeClr val="dk1"/>
                </a:solidFill>
                <a:latin typeface="Assistant"/>
                <a:ea typeface="Assistant"/>
                <a:cs typeface="Assistant"/>
                <a:sym typeface="Assistant"/>
              </a:rPr>
              <a:t>Created to support policy, while providing more specifics details.  </a:t>
            </a:r>
            <a:endParaRPr sz="1600" dirty="0"/>
          </a:p>
          <a:p>
            <a:pPr marL="355591" indent="-296326">
              <a:lnSpc>
                <a:spcPct val="90000"/>
              </a:lnSpc>
              <a:spcBef>
                <a:spcPts val="933"/>
              </a:spcBef>
              <a:buClr>
                <a:schemeClr val="dk1"/>
              </a:buClr>
              <a:buSzPts val="1300"/>
              <a:buFont typeface="Assistant"/>
              <a:buChar char="●"/>
            </a:pPr>
            <a:r>
              <a:rPr lang="en" sz="3067" dirty="0">
                <a:solidFill>
                  <a:schemeClr val="dk1"/>
                </a:solidFill>
                <a:latin typeface="Assistant"/>
                <a:ea typeface="Assistant"/>
                <a:cs typeface="Assistant"/>
                <a:sym typeface="Assistant"/>
              </a:rPr>
              <a:t>Reinforces policy and provides direction</a:t>
            </a:r>
            <a:endParaRPr sz="1600" dirty="0"/>
          </a:p>
          <a:p>
            <a:pPr marL="355591" indent="-296326">
              <a:lnSpc>
                <a:spcPct val="90000"/>
              </a:lnSpc>
              <a:spcBef>
                <a:spcPts val="933"/>
              </a:spcBef>
              <a:spcAft>
                <a:spcPts val="2133"/>
              </a:spcAft>
              <a:buClr>
                <a:schemeClr val="dk1"/>
              </a:buClr>
              <a:buSzPts val="1300"/>
              <a:buFont typeface="Assistant"/>
              <a:buChar char="●"/>
            </a:pPr>
            <a:r>
              <a:rPr lang="en" sz="3067" dirty="0">
                <a:solidFill>
                  <a:schemeClr val="dk1"/>
                </a:solidFill>
                <a:latin typeface="Assistant"/>
                <a:ea typeface="Assistant"/>
                <a:cs typeface="Assistant"/>
                <a:sym typeface="Assistant"/>
              </a:rPr>
              <a:t>Can be internal or external</a:t>
            </a:r>
            <a:endParaRPr sz="1600" dirty="0"/>
          </a:p>
        </p:txBody>
      </p:sp>
      <p:sp>
        <p:nvSpPr>
          <p:cNvPr id="2" name="Footer Placeholder 1">
            <a:extLst>
              <a:ext uri="{FF2B5EF4-FFF2-40B4-BE49-F238E27FC236}">
                <a16:creationId xmlns:a16="http://schemas.microsoft.com/office/drawing/2014/main" id="{5753E1D2-2EF6-4003-9AA4-303FDA6AC7C3}"/>
              </a:ext>
            </a:extLst>
          </p:cNvPr>
          <p:cNvSpPr>
            <a:spLocks noGrp="1"/>
          </p:cNvSpPr>
          <p:nvPr>
            <p:ph type="ftr" sz="quarter" idx="11"/>
          </p:nvPr>
        </p:nvSpPr>
        <p:spPr/>
        <p:txBody>
          <a:bodyPr/>
          <a:lstStyle/>
          <a:p>
            <a:endParaRPr lang="en-US"/>
          </a:p>
        </p:txBody>
      </p:sp>
      <p:sp>
        <p:nvSpPr>
          <p:cNvPr id="319" name="Google Shape;319;p46"/>
          <p:cNvSpPr txBox="1">
            <a:spLocks noGrp="1"/>
          </p:cNvSpPr>
          <p:nvPr>
            <p:ph type="sldNum" sz="quarter" idx="12"/>
          </p:nvPr>
        </p:nvSpPr>
        <p:spPr>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70</a:t>
            </a:fld>
            <a:endParaRPr kern="0">
              <a:solidFill>
                <a:srgbClr val="000000"/>
              </a:solidFill>
            </a:endParaRPr>
          </a:p>
        </p:txBody>
      </p:sp>
    </p:spTree>
    <p:extLst>
      <p:ext uri="{BB962C8B-B14F-4D97-AF65-F5344CB8AC3E}">
        <p14:creationId xmlns:p14="http://schemas.microsoft.com/office/powerpoint/2010/main" val="32533801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7"/>
          <p:cNvSpPr txBox="1">
            <a:spLocks noGrp="1"/>
          </p:cNvSpPr>
          <p:nvPr>
            <p:ph type="title"/>
          </p:nvPr>
        </p:nvSpPr>
        <p:spPr>
          <a:prstGeom prst="rect">
            <a:avLst/>
          </a:prstGeom>
          <a:noFill/>
          <a:ln>
            <a:noFill/>
          </a:ln>
        </p:spPr>
        <p:txBody>
          <a:bodyPr spcFirstLastPara="1" wrap="square" lIns="83133" tIns="32033" rIns="83133" bIns="41567" anchor="ctr" anchorCtr="0">
            <a:noAutofit/>
          </a:bodyPr>
          <a:lstStyle/>
          <a:p>
            <a:r>
              <a:rPr lang="en" dirty="0">
                <a:latin typeface="Assistant"/>
                <a:ea typeface="Assistant"/>
                <a:cs typeface="Assistant"/>
                <a:sym typeface="Assistant"/>
              </a:rPr>
              <a:t>Procedures</a:t>
            </a:r>
            <a:endParaRPr sz="1600" dirty="0">
              <a:latin typeface="Assistant"/>
              <a:ea typeface="Assistant"/>
              <a:cs typeface="Assistant"/>
              <a:sym typeface="Assistant"/>
            </a:endParaRPr>
          </a:p>
        </p:txBody>
      </p:sp>
      <p:sp>
        <p:nvSpPr>
          <p:cNvPr id="329" name="Google Shape;329;p47"/>
          <p:cNvSpPr txBox="1">
            <a:spLocks noGrp="1"/>
          </p:cNvSpPr>
          <p:nvPr>
            <p:ph idx="1"/>
          </p:nvPr>
        </p:nvSpPr>
        <p:spPr>
          <a:prstGeom prst="rect">
            <a:avLst/>
          </a:prstGeom>
          <a:noFill/>
          <a:ln>
            <a:noFill/>
          </a:ln>
        </p:spPr>
        <p:txBody>
          <a:bodyPr spcFirstLastPara="1" wrap="square" lIns="100767" tIns="50367" rIns="100767" bIns="50367" anchor="t" anchorCtr="0">
            <a:noAutofit/>
          </a:bodyPr>
          <a:lstStyle/>
          <a:p>
            <a:pPr marL="355591" indent="-313259">
              <a:lnSpc>
                <a:spcPct val="90000"/>
              </a:lnSpc>
              <a:buClr>
                <a:schemeClr val="dk1"/>
              </a:buClr>
              <a:buSzPts val="1500"/>
              <a:buFont typeface="Assistant"/>
              <a:buChar char="●"/>
            </a:pPr>
            <a:r>
              <a:rPr lang="en" sz="3067">
                <a:solidFill>
                  <a:schemeClr val="dk1"/>
                </a:solidFill>
                <a:latin typeface="Assistant"/>
                <a:ea typeface="Assistant"/>
                <a:cs typeface="Assistant"/>
                <a:sym typeface="Assistant"/>
              </a:rPr>
              <a:t>Mandatory</a:t>
            </a:r>
            <a:endParaRPr sz="1600"/>
          </a:p>
          <a:p>
            <a:pPr marL="355591" indent="-313259">
              <a:lnSpc>
                <a:spcPct val="90000"/>
              </a:lnSpc>
              <a:spcBef>
                <a:spcPts val="933"/>
              </a:spcBef>
              <a:buClr>
                <a:schemeClr val="dk1"/>
              </a:buClr>
              <a:buSzPts val="1500"/>
              <a:buFont typeface="Assistant"/>
              <a:buChar char="●"/>
            </a:pPr>
            <a:r>
              <a:rPr lang="en" sz="3067">
                <a:solidFill>
                  <a:schemeClr val="dk1"/>
                </a:solidFill>
                <a:latin typeface="Assistant"/>
                <a:ea typeface="Assistant"/>
                <a:cs typeface="Assistant"/>
                <a:sym typeface="Assistant"/>
              </a:rPr>
              <a:t>Step by step directives on how to accomplish an end-result.  </a:t>
            </a:r>
            <a:endParaRPr sz="1600"/>
          </a:p>
          <a:p>
            <a:pPr marL="355591" indent="-313259">
              <a:lnSpc>
                <a:spcPct val="90000"/>
              </a:lnSpc>
              <a:spcBef>
                <a:spcPts val="933"/>
              </a:spcBef>
              <a:spcAft>
                <a:spcPts val="2133"/>
              </a:spcAft>
              <a:buClr>
                <a:schemeClr val="dk1"/>
              </a:buClr>
              <a:buSzPts val="1500"/>
              <a:buFont typeface="Assistant"/>
              <a:buChar char="●"/>
            </a:pPr>
            <a:r>
              <a:rPr lang="en" sz="3067">
                <a:solidFill>
                  <a:schemeClr val="dk1"/>
                </a:solidFill>
                <a:latin typeface="Assistant"/>
                <a:ea typeface="Assistant"/>
                <a:cs typeface="Assistant"/>
                <a:sym typeface="Assistant"/>
              </a:rPr>
              <a:t>Detail the “how-to” of meeting the policy, standards and guidelines</a:t>
            </a:r>
            <a:endParaRPr sz="1600"/>
          </a:p>
        </p:txBody>
      </p:sp>
      <p:sp>
        <p:nvSpPr>
          <p:cNvPr id="2" name="Footer Placeholder 1">
            <a:extLst>
              <a:ext uri="{FF2B5EF4-FFF2-40B4-BE49-F238E27FC236}">
                <a16:creationId xmlns:a16="http://schemas.microsoft.com/office/drawing/2014/main" id="{CEC3D07C-C32A-4902-B0DA-92CC6661B8C1}"/>
              </a:ext>
            </a:extLst>
          </p:cNvPr>
          <p:cNvSpPr>
            <a:spLocks noGrp="1"/>
          </p:cNvSpPr>
          <p:nvPr>
            <p:ph type="ftr" sz="quarter" idx="11"/>
          </p:nvPr>
        </p:nvSpPr>
        <p:spPr/>
        <p:txBody>
          <a:bodyPr/>
          <a:lstStyle/>
          <a:p>
            <a:endParaRPr lang="en-US"/>
          </a:p>
        </p:txBody>
      </p:sp>
      <p:sp>
        <p:nvSpPr>
          <p:cNvPr id="328" name="Google Shape;328;p47"/>
          <p:cNvSpPr txBox="1">
            <a:spLocks noGrp="1"/>
          </p:cNvSpPr>
          <p:nvPr>
            <p:ph type="sldNum" sz="quarter" idx="12"/>
          </p:nvPr>
        </p:nvSpPr>
        <p:spPr>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71</a:t>
            </a:fld>
            <a:endParaRPr kern="0">
              <a:solidFill>
                <a:srgbClr val="000000"/>
              </a:solidFill>
            </a:endParaRPr>
          </a:p>
        </p:txBody>
      </p:sp>
    </p:spTree>
    <p:extLst>
      <p:ext uri="{BB962C8B-B14F-4D97-AF65-F5344CB8AC3E}">
        <p14:creationId xmlns:p14="http://schemas.microsoft.com/office/powerpoint/2010/main" val="42149149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8"/>
          <p:cNvSpPr txBox="1">
            <a:spLocks noGrp="1"/>
          </p:cNvSpPr>
          <p:nvPr>
            <p:ph type="title"/>
          </p:nvPr>
        </p:nvSpPr>
        <p:spPr>
          <a:prstGeom prst="rect">
            <a:avLst/>
          </a:prstGeom>
          <a:noFill/>
          <a:ln>
            <a:noFill/>
          </a:ln>
        </p:spPr>
        <p:txBody>
          <a:bodyPr spcFirstLastPara="1" wrap="square" lIns="83133" tIns="32033" rIns="83133" bIns="41567" anchor="ctr" anchorCtr="0">
            <a:noAutofit/>
          </a:bodyPr>
          <a:lstStyle/>
          <a:p>
            <a:pPr>
              <a:buSzPts val="3600"/>
            </a:pPr>
            <a:r>
              <a:rPr lang="en" sz="4800" dirty="0">
                <a:latin typeface="Assistant"/>
                <a:ea typeface="Assistant"/>
                <a:cs typeface="Assistant"/>
                <a:sym typeface="Assistant"/>
              </a:rPr>
              <a:t>Guidelines</a:t>
            </a:r>
            <a:endParaRPr sz="1600" dirty="0">
              <a:latin typeface="Assistant"/>
              <a:ea typeface="Assistant"/>
              <a:cs typeface="Assistant"/>
              <a:sym typeface="Assistant"/>
            </a:endParaRPr>
          </a:p>
        </p:txBody>
      </p:sp>
      <p:sp>
        <p:nvSpPr>
          <p:cNvPr id="338" name="Google Shape;338;p48"/>
          <p:cNvSpPr txBox="1">
            <a:spLocks noGrp="1"/>
          </p:cNvSpPr>
          <p:nvPr>
            <p:ph idx="1"/>
          </p:nvPr>
        </p:nvSpPr>
        <p:spPr>
          <a:prstGeom prst="rect">
            <a:avLst/>
          </a:prstGeom>
          <a:noFill/>
          <a:ln>
            <a:noFill/>
          </a:ln>
        </p:spPr>
        <p:txBody>
          <a:bodyPr spcFirstLastPara="1" wrap="square" lIns="100767" tIns="50367" rIns="100767" bIns="50367" anchor="t" anchorCtr="0">
            <a:noAutofit/>
          </a:bodyPr>
          <a:lstStyle/>
          <a:p>
            <a:pPr marL="355591" indent="-262460">
              <a:lnSpc>
                <a:spcPct val="90000"/>
              </a:lnSpc>
              <a:buClr>
                <a:schemeClr val="dk1"/>
              </a:buClr>
              <a:buSzPts val="900"/>
              <a:buFont typeface="Assistant"/>
              <a:buChar char="●"/>
            </a:pPr>
            <a:r>
              <a:rPr lang="en" sz="2667">
                <a:solidFill>
                  <a:schemeClr val="dk1"/>
                </a:solidFill>
                <a:latin typeface="Assistant"/>
                <a:ea typeface="Assistant"/>
                <a:cs typeface="Assistant"/>
                <a:sym typeface="Assistant"/>
              </a:rPr>
              <a:t>Not Mandatory</a:t>
            </a:r>
            <a:endParaRPr sz="1600"/>
          </a:p>
          <a:p>
            <a:pPr marL="355591" indent="-262460">
              <a:lnSpc>
                <a:spcPct val="90000"/>
              </a:lnSpc>
              <a:spcBef>
                <a:spcPts val="933"/>
              </a:spcBef>
              <a:buClr>
                <a:schemeClr val="dk1"/>
              </a:buClr>
              <a:buSzPts val="900"/>
              <a:buFont typeface="Assistant"/>
              <a:buChar char="●"/>
            </a:pPr>
            <a:r>
              <a:rPr lang="en" sz="2667">
                <a:solidFill>
                  <a:schemeClr val="dk1"/>
                </a:solidFill>
                <a:latin typeface="Assistant"/>
                <a:ea typeface="Assistant"/>
                <a:cs typeface="Assistant"/>
                <a:sym typeface="Assistant"/>
              </a:rPr>
              <a:t>Suggestive in Nature</a:t>
            </a:r>
            <a:endParaRPr sz="1600"/>
          </a:p>
          <a:p>
            <a:pPr marL="355591" indent="-262460">
              <a:lnSpc>
                <a:spcPct val="90000"/>
              </a:lnSpc>
              <a:spcBef>
                <a:spcPts val="933"/>
              </a:spcBef>
              <a:buClr>
                <a:schemeClr val="dk1"/>
              </a:buClr>
              <a:buSzPts val="900"/>
              <a:buFont typeface="Assistant"/>
              <a:buChar char="●"/>
            </a:pPr>
            <a:r>
              <a:rPr lang="en" sz="2667">
                <a:solidFill>
                  <a:schemeClr val="dk1"/>
                </a:solidFill>
                <a:latin typeface="Assistant"/>
                <a:ea typeface="Assistant"/>
                <a:cs typeface="Assistant"/>
                <a:sym typeface="Assistant"/>
              </a:rPr>
              <a:t>Recommended actions and guides to users</a:t>
            </a:r>
            <a:endParaRPr sz="1600"/>
          </a:p>
          <a:p>
            <a:pPr marL="355591" indent="-262460">
              <a:lnSpc>
                <a:spcPct val="90000"/>
              </a:lnSpc>
              <a:spcBef>
                <a:spcPts val="933"/>
              </a:spcBef>
              <a:spcAft>
                <a:spcPts val="2133"/>
              </a:spcAft>
              <a:buClr>
                <a:schemeClr val="dk1"/>
              </a:buClr>
              <a:buSzPts val="900"/>
              <a:buFont typeface="Assistant"/>
              <a:buChar char="●"/>
            </a:pPr>
            <a:r>
              <a:rPr lang="en" sz="2667">
                <a:solidFill>
                  <a:schemeClr val="dk1"/>
                </a:solidFill>
                <a:latin typeface="Assistant"/>
                <a:ea typeface="Assistant"/>
                <a:cs typeface="Assistant"/>
                <a:sym typeface="Assistant"/>
              </a:rPr>
              <a:t>“Best Practices”</a:t>
            </a:r>
            <a:endParaRPr sz="1600"/>
          </a:p>
        </p:txBody>
      </p:sp>
      <p:sp>
        <p:nvSpPr>
          <p:cNvPr id="2" name="Footer Placeholder 1">
            <a:extLst>
              <a:ext uri="{FF2B5EF4-FFF2-40B4-BE49-F238E27FC236}">
                <a16:creationId xmlns:a16="http://schemas.microsoft.com/office/drawing/2014/main" id="{2BC02258-1CE3-4653-ADAF-2B4EE7AA8179}"/>
              </a:ext>
            </a:extLst>
          </p:cNvPr>
          <p:cNvSpPr>
            <a:spLocks noGrp="1"/>
          </p:cNvSpPr>
          <p:nvPr>
            <p:ph type="ftr" sz="quarter" idx="11"/>
          </p:nvPr>
        </p:nvSpPr>
        <p:spPr/>
        <p:txBody>
          <a:bodyPr/>
          <a:lstStyle/>
          <a:p>
            <a:endParaRPr lang="en-US"/>
          </a:p>
        </p:txBody>
      </p:sp>
      <p:sp>
        <p:nvSpPr>
          <p:cNvPr id="337" name="Google Shape;337;p48"/>
          <p:cNvSpPr txBox="1">
            <a:spLocks noGrp="1"/>
          </p:cNvSpPr>
          <p:nvPr>
            <p:ph type="sldNum" sz="quarter" idx="12"/>
          </p:nvPr>
        </p:nvSpPr>
        <p:spPr>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72</a:t>
            </a:fld>
            <a:endParaRPr kern="0">
              <a:solidFill>
                <a:srgbClr val="000000"/>
              </a:solidFill>
            </a:endParaRPr>
          </a:p>
        </p:txBody>
      </p:sp>
    </p:spTree>
    <p:extLst>
      <p:ext uri="{BB962C8B-B14F-4D97-AF65-F5344CB8AC3E}">
        <p14:creationId xmlns:p14="http://schemas.microsoft.com/office/powerpoint/2010/main" val="6404831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0"/>
          <p:cNvSpPr txBox="1">
            <a:spLocks noGrp="1"/>
          </p:cNvSpPr>
          <p:nvPr>
            <p:ph type="title"/>
          </p:nvPr>
        </p:nvSpPr>
        <p:spPr>
          <a:xfrm>
            <a:off x="1022616" y="946294"/>
            <a:ext cx="10515600" cy="789637"/>
          </a:xfrm>
          <a:prstGeom prst="rect">
            <a:avLst/>
          </a:prstGeom>
          <a:noFill/>
          <a:ln>
            <a:noFill/>
          </a:ln>
        </p:spPr>
        <p:txBody>
          <a:bodyPr spcFirstLastPara="1" wrap="square" lIns="83133" tIns="32033" rIns="83133" bIns="41567" anchor="ctr" anchorCtr="0">
            <a:noAutofit/>
          </a:bodyPr>
          <a:lstStyle/>
          <a:p>
            <a:pPr>
              <a:buSzPts val="3300"/>
            </a:pPr>
            <a:r>
              <a:rPr lang="en" sz="4400" dirty="0">
                <a:latin typeface="Assistant"/>
                <a:ea typeface="Assistant"/>
                <a:cs typeface="Assistant"/>
                <a:sym typeface="Assistant"/>
              </a:rPr>
              <a:t>Baselines</a:t>
            </a:r>
            <a:endParaRPr sz="1600" dirty="0">
              <a:latin typeface="Assistant"/>
              <a:ea typeface="Assistant"/>
              <a:cs typeface="Assistant"/>
              <a:sym typeface="Assistant"/>
            </a:endParaRPr>
          </a:p>
        </p:txBody>
      </p:sp>
      <p:sp>
        <p:nvSpPr>
          <p:cNvPr id="358" name="Google Shape;358;p50"/>
          <p:cNvSpPr txBox="1">
            <a:spLocks noGrp="1"/>
          </p:cNvSpPr>
          <p:nvPr>
            <p:ph idx="1"/>
          </p:nvPr>
        </p:nvSpPr>
        <p:spPr>
          <a:prstGeom prst="rect">
            <a:avLst/>
          </a:prstGeom>
          <a:noFill/>
          <a:ln>
            <a:noFill/>
          </a:ln>
        </p:spPr>
        <p:txBody>
          <a:bodyPr spcFirstLastPara="1" wrap="square" lIns="100767" tIns="50367" rIns="100767" bIns="50367" anchor="t" anchorCtr="0">
            <a:noAutofit/>
          </a:bodyPr>
          <a:lstStyle/>
          <a:p>
            <a:pPr marL="355591" indent="-296326">
              <a:lnSpc>
                <a:spcPct val="90000"/>
              </a:lnSpc>
              <a:buClr>
                <a:schemeClr val="dk1"/>
              </a:buClr>
              <a:buSzPts val="1300"/>
              <a:buFont typeface="Assistant"/>
              <a:buChar char="●"/>
            </a:pPr>
            <a:r>
              <a:rPr lang="en" sz="2667">
                <a:solidFill>
                  <a:schemeClr val="dk1"/>
                </a:solidFill>
                <a:latin typeface="Assistant"/>
                <a:ea typeface="Assistant"/>
                <a:cs typeface="Assistant"/>
                <a:sym typeface="Assistant"/>
              </a:rPr>
              <a:t>Mandatory</a:t>
            </a:r>
            <a:endParaRPr sz="1600"/>
          </a:p>
          <a:p>
            <a:pPr marL="355591" indent="-296326">
              <a:lnSpc>
                <a:spcPct val="90000"/>
              </a:lnSpc>
              <a:spcBef>
                <a:spcPts val="933"/>
              </a:spcBef>
              <a:buClr>
                <a:schemeClr val="dk1"/>
              </a:buClr>
              <a:buSzPts val="1300"/>
              <a:buFont typeface="Assistant"/>
              <a:buChar char="●"/>
            </a:pPr>
            <a:r>
              <a:rPr lang="en" sz="2667">
                <a:solidFill>
                  <a:schemeClr val="dk1"/>
                </a:solidFill>
                <a:latin typeface="Assistant"/>
                <a:ea typeface="Assistant"/>
                <a:cs typeface="Assistant"/>
                <a:sym typeface="Assistant"/>
              </a:rPr>
              <a:t>Minimum acceptable security configuration for a system or process</a:t>
            </a:r>
            <a:endParaRPr sz="1600"/>
          </a:p>
          <a:p>
            <a:pPr marL="355591" indent="-296326">
              <a:lnSpc>
                <a:spcPct val="90000"/>
              </a:lnSpc>
              <a:spcBef>
                <a:spcPts val="933"/>
              </a:spcBef>
              <a:spcAft>
                <a:spcPts val="2133"/>
              </a:spcAft>
              <a:buClr>
                <a:schemeClr val="dk1"/>
              </a:buClr>
              <a:buSzPts val="1300"/>
              <a:buFont typeface="Assistant"/>
              <a:buChar char="●"/>
            </a:pPr>
            <a:r>
              <a:rPr lang="en" sz="2667">
                <a:solidFill>
                  <a:schemeClr val="dk1"/>
                </a:solidFill>
                <a:latin typeface="Assistant"/>
                <a:ea typeface="Assistant"/>
                <a:cs typeface="Assistant"/>
                <a:sym typeface="Assistant"/>
              </a:rPr>
              <a:t>The purpose of security classification is to determine and assign the necessary baseline configuration to protect the data</a:t>
            </a:r>
            <a:endParaRPr sz="1600"/>
          </a:p>
        </p:txBody>
      </p:sp>
      <p:sp>
        <p:nvSpPr>
          <p:cNvPr id="2" name="Footer Placeholder 1">
            <a:extLst>
              <a:ext uri="{FF2B5EF4-FFF2-40B4-BE49-F238E27FC236}">
                <a16:creationId xmlns:a16="http://schemas.microsoft.com/office/drawing/2014/main" id="{5D04B7F4-C563-481E-A83A-1D878317FC01}"/>
              </a:ext>
            </a:extLst>
          </p:cNvPr>
          <p:cNvSpPr>
            <a:spLocks noGrp="1"/>
          </p:cNvSpPr>
          <p:nvPr>
            <p:ph type="ftr" sz="quarter" idx="11"/>
          </p:nvPr>
        </p:nvSpPr>
        <p:spPr/>
        <p:txBody>
          <a:bodyPr/>
          <a:lstStyle/>
          <a:p>
            <a:endParaRPr lang="en-US"/>
          </a:p>
        </p:txBody>
      </p:sp>
      <p:sp>
        <p:nvSpPr>
          <p:cNvPr id="357" name="Google Shape;357;p50"/>
          <p:cNvSpPr txBox="1">
            <a:spLocks noGrp="1"/>
          </p:cNvSpPr>
          <p:nvPr>
            <p:ph type="sldNum" sz="quarter" idx="12"/>
          </p:nvPr>
        </p:nvSpPr>
        <p:spPr>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73</a:t>
            </a:fld>
            <a:endParaRPr kern="0">
              <a:solidFill>
                <a:srgbClr val="000000"/>
              </a:solidFill>
            </a:endParaRPr>
          </a:p>
        </p:txBody>
      </p:sp>
    </p:spTree>
    <p:extLst>
      <p:ext uri="{BB962C8B-B14F-4D97-AF65-F5344CB8AC3E}">
        <p14:creationId xmlns:p14="http://schemas.microsoft.com/office/powerpoint/2010/main" val="14555723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3D06D8-BDF5-4A58-991C-53586F2544BD}"/>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74</a:t>
            </a:fld>
            <a:endParaRPr lang="en"/>
          </a:p>
        </p:txBody>
      </p:sp>
      <p:pic>
        <p:nvPicPr>
          <p:cNvPr id="4" name="Picture 3">
            <a:extLst>
              <a:ext uri="{FF2B5EF4-FFF2-40B4-BE49-F238E27FC236}">
                <a16:creationId xmlns:a16="http://schemas.microsoft.com/office/drawing/2014/main" id="{B16193E1-F515-4A22-86C9-BBC189C84644}"/>
              </a:ext>
            </a:extLst>
          </p:cNvPr>
          <p:cNvPicPr>
            <a:picLocks noChangeAspect="1"/>
          </p:cNvPicPr>
          <p:nvPr/>
        </p:nvPicPr>
        <p:blipFill>
          <a:blip r:embed="rId3"/>
          <a:stretch>
            <a:fillRect/>
          </a:stretch>
        </p:blipFill>
        <p:spPr>
          <a:xfrm>
            <a:off x="1159726" y="1476377"/>
            <a:ext cx="8779727" cy="4460440"/>
          </a:xfrm>
          <a:prstGeom prst="rect">
            <a:avLst/>
          </a:prstGeom>
        </p:spPr>
      </p:pic>
      <p:sp>
        <p:nvSpPr>
          <p:cNvPr id="5" name="TextBox 4">
            <a:extLst>
              <a:ext uri="{FF2B5EF4-FFF2-40B4-BE49-F238E27FC236}">
                <a16:creationId xmlns:a16="http://schemas.microsoft.com/office/drawing/2014/main" id="{D6908C36-A4EC-4B81-B5E8-AE5B3AD3EA1B}"/>
              </a:ext>
            </a:extLst>
          </p:cNvPr>
          <p:cNvSpPr txBox="1"/>
          <p:nvPr/>
        </p:nvSpPr>
        <p:spPr>
          <a:xfrm>
            <a:off x="862361" y="453483"/>
            <a:ext cx="9538010" cy="584775"/>
          </a:xfrm>
          <a:prstGeom prst="rect">
            <a:avLst/>
          </a:prstGeom>
          <a:noFill/>
        </p:spPr>
        <p:txBody>
          <a:bodyPr wrap="square" rtlCol="0">
            <a:spAutoFit/>
          </a:bodyPr>
          <a:lstStyle/>
          <a:p>
            <a:r>
              <a:rPr lang="en-US" sz="3200"/>
              <a:t>Information Security Policy Framework </a:t>
            </a:r>
            <a:endParaRPr lang="en-US" sz="3200" dirty="0"/>
          </a:p>
        </p:txBody>
      </p:sp>
    </p:spTree>
    <p:extLst>
      <p:ext uri="{BB962C8B-B14F-4D97-AF65-F5344CB8AC3E}">
        <p14:creationId xmlns:p14="http://schemas.microsoft.com/office/powerpoint/2010/main" val="32726362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6B5B5-B96F-4112-920B-0C99DDE52DFD}"/>
              </a:ext>
            </a:extLst>
          </p:cNvPr>
          <p:cNvSpPr>
            <a:spLocks noGrp="1"/>
          </p:cNvSpPr>
          <p:nvPr>
            <p:ph type="title"/>
          </p:nvPr>
        </p:nvSpPr>
        <p:spPr>
          <a:xfrm>
            <a:off x="712666" y="816281"/>
            <a:ext cx="11123804" cy="763600"/>
          </a:xfrm>
        </p:spPr>
        <p:txBody>
          <a:bodyPr>
            <a:normAutofit/>
          </a:bodyPr>
          <a:lstStyle/>
          <a:p>
            <a:r>
              <a:rPr lang="en-US" sz="3200" dirty="0"/>
              <a:t>Assessing the Program with a Balanced Scorecard</a:t>
            </a:r>
          </a:p>
        </p:txBody>
      </p:sp>
      <p:sp>
        <p:nvSpPr>
          <p:cNvPr id="6" name="Google Shape;766;p76">
            <a:extLst>
              <a:ext uri="{FF2B5EF4-FFF2-40B4-BE49-F238E27FC236}">
                <a16:creationId xmlns:a16="http://schemas.microsoft.com/office/drawing/2014/main" id="{ED0A8035-796E-4829-9F4E-366C4EF4639F}"/>
              </a:ext>
            </a:extLst>
          </p:cNvPr>
          <p:cNvSpPr txBox="1">
            <a:spLocks noGrp="1"/>
          </p:cNvSpPr>
          <p:nvPr>
            <p:ph type="body" idx="1"/>
          </p:nvPr>
        </p:nvSpPr>
        <p:spPr>
          <a:xfrm>
            <a:off x="712665" y="1707529"/>
            <a:ext cx="4885269" cy="4829441"/>
          </a:xfrm>
          <a:prstGeom prst="rect">
            <a:avLst/>
          </a:prstGeom>
          <a:noFill/>
          <a:ln>
            <a:noFill/>
          </a:ln>
        </p:spPr>
        <p:txBody>
          <a:bodyPr spcFirstLastPara="1" vert="horz" wrap="square" lIns="121900" tIns="121900" rIns="121900" bIns="121900" rtlCol="0" anchor="t" anchorCtr="0">
            <a:noAutofit/>
          </a:bodyPr>
          <a:lstStyle/>
          <a:p>
            <a:pPr marL="10645" marR="22413" indent="0">
              <a:spcBef>
                <a:spcPts val="75"/>
              </a:spcBef>
              <a:buNone/>
            </a:pPr>
            <a:r>
              <a:rPr lang="en-US" sz="1400" dirty="0"/>
              <a:t>The Balanced scorecard addresses 4 key areas of performance:</a:t>
            </a:r>
            <a:endParaRPr sz="1400" dirty="0"/>
          </a:p>
          <a:p>
            <a:pPr marL="391637" marR="22413" indent="-380990">
              <a:spcBef>
                <a:spcPts val="75"/>
              </a:spcBef>
            </a:pPr>
            <a:r>
              <a:rPr lang="en-US" sz="1400" u="sng" dirty="0"/>
              <a:t>Financial metrics </a:t>
            </a:r>
            <a:r>
              <a:rPr lang="en-US" sz="1400" dirty="0"/>
              <a:t>- provide information about financial  performance both revenue and expenses</a:t>
            </a:r>
            <a:endParaRPr sz="1400" dirty="0"/>
          </a:p>
          <a:p>
            <a:pPr marL="391637" marR="22413" indent="-380990">
              <a:spcBef>
                <a:spcPts val="75"/>
              </a:spcBef>
            </a:pPr>
            <a:r>
              <a:rPr lang="en-US" sz="1400" u="sng" dirty="0"/>
              <a:t>Customer metrics </a:t>
            </a:r>
            <a:r>
              <a:rPr lang="en-US" sz="1400" dirty="0"/>
              <a:t>- assess the extent to which the company is  meeting customer needs and expectations</a:t>
            </a:r>
            <a:endParaRPr sz="1400" dirty="0"/>
          </a:p>
          <a:p>
            <a:pPr marL="391637" marR="22413" indent="-380990">
              <a:spcBef>
                <a:spcPts val="75"/>
              </a:spcBef>
            </a:pPr>
            <a:r>
              <a:rPr lang="en-US" sz="1400" u="sng" dirty="0"/>
              <a:t>Internal process measures </a:t>
            </a:r>
            <a:r>
              <a:rPr lang="en-US" sz="1400" dirty="0"/>
              <a:t>- provide insight into the efficiency of  internal processes and allow leaders to identify and correct  problems</a:t>
            </a:r>
            <a:endParaRPr sz="1400" dirty="0"/>
          </a:p>
          <a:p>
            <a:pPr marL="391637" marR="22413" indent="-380990">
              <a:spcBef>
                <a:spcPts val="75"/>
              </a:spcBef>
            </a:pPr>
            <a:r>
              <a:rPr lang="en-US" sz="1400" u="sng" dirty="0"/>
              <a:t>Measures of learning and growth </a:t>
            </a:r>
            <a:r>
              <a:rPr lang="en-US" sz="1400" dirty="0"/>
              <a:t>- give managers information  about employee satisfaction and development</a:t>
            </a:r>
            <a:endParaRPr sz="1400" dirty="0"/>
          </a:p>
          <a:p>
            <a:pPr marL="391637" marR="22413" indent="-296326">
              <a:spcBef>
                <a:spcPts val="75"/>
              </a:spcBef>
              <a:buNone/>
            </a:pPr>
            <a:endParaRPr sz="1400" dirty="0"/>
          </a:p>
          <a:p>
            <a:pPr marL="10645" marR="22413" indent="0">
              <a:spcBef>
                <a:spcPts val="75"/>
              </a:spcBef>
              <a:buNone/>
            </a:pPr>
            <a:endParaRPr sz="1400" dirty="0"/>
          </a:p>
        </p:txBody>
      </p:sp>
      <p:sp>
        <p:nvSpPr>
          <p:cNvPr id="3" name="Slide Number Placeholder 2">
            <a:extLst>
              <a:ext uri="{FF2B5EF4-FFF2-40B4-BE49-F238E27FC236}">
                <a16:creationId xmlns:a16="http://schemas.microsoft.com/office/drawing/2014/main" id="{FF6D0CBC-6754-47AE-A9BB-0099E9B3F9B4}"/>
              </a:ext>
            </a:extLst>
          </p:cNvPr>
          <p:cNvSpPr>
            <a:spLocks noGrp="1"/>
          </p:cNvSpPr>
          <p:nvPr>
            <p:ph type="sldNum" idx="12"/>
          </p:nvPr>
        </p:nvSpPr>
        <p:spPr/>
        <p:txBody>
          <a:bodyPr/>
          <a:lstStyle/>
          <a:p>
            <a:fld id="{00000000-1234-1234-1234-123412341234}" type="slidenum">
              <a:rPr lang="en-US" smtClean="0"/>
              <a:pPr/>
              <a:t>75</a:t>
            </a:fld>
            <a:endParaRPr lang="en-US"/>
          </a:p>
        </p:txBody>
      </p:sp>
      <p:pic>
        <p:nvPicPr>
          <p:cNvPr id="5" name="Picture 4" descr="A screenshot of a social media post&#10;&#10;Description generated with very high confidence">
            <a:extLst>
              <a:ext uri="{FF2B5EF4-FFF2-40B4-BE49-F238E27FC236}">
                <a16:creationId xmlns:a16="http://schemas.microsoft.com/office/drawing/2014/main" id="{63897A97-FEF8-45A2-ACC9-BDF5668406F4}"/>
              </a:ext>
            </a:extLst>
          </p:cNvPr>
          <p:cNvPicPr>
            <a:picLocks noChangeAspect="1"/>
          </p:cNvPicPr>
          <p:nvPr/>
        </p:nvPicPr>
        <p:blipFill>
          <a:blip r:embed="rId3"/>
          <a:stretch>
            <a:fillRect/>
          </a:stretch>
        </p:blipFill>
        <p:spPr>
          <a:xfrm>
            <a:off x="6156070" y="1618358"/>
            <a:ext cx="4955201" cy="4634403"/>
          </a:xfrm>
          <a:prstGeom prst="rect">
            <a:avLst/>
          </a:prstGeom>
        </p:spPr>
      </p:pic>
    </p:spTree>
    <p:extLst>
      <p:ext uri="{BB962C8B-B14F-4D97-AF65-F5344CB8AC3E}">
        <p14:creationId xmlns:p14="http://schemas.microsoft.com/office/powerpoint/2010/main" val="27949782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1"/>
          <p:cNvSpPr txBox="1">
            <a:spLocks noGrp="1"/>
          </p:cNvSpPr>
          <p:nvPr>
            <p:ph type="title"/>
          </p:nvPr>
        </p:nvSpPr>
        <p:spPr>
          <a:prstGeom prst="rect">
            <a:avLst/>
          </a:prstGeom>
        </p:spPr>
        <p:txBody>
          <a:bodyPr spcFirstLastPara="1" vert="horz" lIns="91440" tIns="45720" rIns="91440" bIns="45720" rtlCol="0" anchor="b" anchorCtr="0">
            <a:normAutofit/>
          </a:bodyPr>
          <a:lstStyle/>
          <a:p>
            <a:pPr algn="l">
              <a:spcBef>
                <a:spcPct val="0"/>
              </a:spcBef>
            </a:pPr>
            <a:r>
              <a:rPr lang="en-US" sz="6600" kern="1200" dirty="0">
                <a:solidFill>
                  <a:schemeClr val="tx1">
                    <a:lumMod val="85000"/>
                    <a:lumOff val="15000"/>
                  </a:schemeClr>
                </a:solidFill>
                <a:latin typeface="+mj-lt"/>
                <a:ea typeface="+mj-ea"/>
                <a:cs typeface="+mj-cs"/>
              </a:rPr>
              <a:t>Roles and Responsibilities</a:t>
            </a:r>
          </a:p>
        </p:txBody>
      </p:sp>
      <p:sp>
        <p:nvSpPr>
          <p:cNvPr id="4" name="Text Placeholder 3">
            <a:extLst>
              <a:ext uri="{FF2B5EF4-FFF2-40B4-BE49-F238E27FC236}">
                <a16:creationId xmlns:a16="http://schemas.microsoft.com/office/drawing/2014/main" id="{61999E4B-82EB-42DC-A250-F158DF3A108B}"/>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B6AEFCFE-65C5-4D54-994F-435EA5BBB6C5}"/>
              </a:ext>
            </a:extLst>
          </p:cNvPr>
          <p:cNvSpPr>
            <a:spLocks noGrp="1"/>
          </p:cNvSpPr>
          <p:nvPr>
            <p:ph type="sldNum" sz="quarter" idx="12"/>
          </p:nvPr>
        </p:nvSpPr>
        <p:spPr>
          <a:prstGeom prst="ellipse">
            <a:avLst/>
          </a:prstGeom>
          <a:solidFill>
            <a:srgbClr val="3F3F3F"/>
          </a:solidFill>
        </p:spPr>
        <p:txBody>
          <a:bodyPr vert="horz" lIns="91440" tIns="45720" rIns="91440" bIns="45720" rtlCol="0" anchor="ctr">
            <a:normAutofit/>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76</a:t>
            </a:fld>
            <a:endParaRPr lang="en-US" sz="600">
              <a:solidFill>
                <a:srgbClr val="FFFFFF"/>
              </a:solidFill>
            </a:endParaRPr>
          </a:p>
        </p:txBody>
      </p:sp>
    </p:spTree>
    <p:extLst>
      <p:ext uri="{BB962C8B-B14F-4D97-AF65-F5344CB8AC3E}">
        <p14:creationId xmlns:p14="http://schemas.microsoft.com/office/powerpoint/2010/main" val="32049338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8" name="Google Shape;378;p53"/>
          <p:cNvSpPr txBox="1"/>
          <p:nvPr/>
        </p:nvSpPr>
        <p:spPr>
          <a:xfrm>
            <a:off x="5268513" y="538712"/>
            <a:ext cx="5912400" cy="552000"/>
          </a:xfrm>
          <a:prstGeom prst="rect">
            <a:avLst/>
          </a:prstGeom>
          <a:noFill/>
          <a:ln>
            <a:noFill/>
          </a:ln>
        </p:spPr>
        <p:txBody>
          <a:bodyPr spcFirstLastPara="1" wrap="square" lIns="100767" tIns="50367" rIns="100767" bIns="50367" anchor="t" anchorCtr="0">
            <a:noAutofit/>
          </a:bodyPr>
          <a:lstStyle/>
          <a:p>
            <a:pPr algn="r" defTabSz="1219170">
              <a:buClr>
                <a:srgbClr val="000000"/>
              </a:buClr>
            </a:pPr>
            <a:endParaRPr sz="1600" kern="0" dirty="0">
              <a:solidFill>
                <a:srgbClr val="000000"/>
              </a:solidFill>
              <a:latin typeface="Assistant"/>
              <a:ea typeface="Assistant"/>
              <a:cs typeface="Assistant"/>
              <a:sym typeface="Assistant"/>
            </a:endParaRPr>
          </a:p>
        </p:txBody>
      </p:sp>
      <p:sp>
        <p:nvSpPr>
          <p:cNvPr id="379" name="Google Shape;379;p53" descr="Image result for free clipart business meeting"/>
          <p:cNvSpPr/>
          <p:nvPr/>
        </p:nvSpPr>
        <p:spPr>
          <a:xfrm>
            <a:off x="5943600" y="3318061"/>
            <a:ext cx="304800" cy="222000"/>
          </a:xfrm>
          <a:prstGeom prst="rect">
            <a:avLst/>
          </a:prstGeom>
          <a:noFill/>
          <a:ln>
            <a:noFill/>
          </a:ln>
        </p:spPr>
        <p:txBody>
          <a:bodyPr spcFirstLastPara="1" wrap="square" lIns="83133" tIns="41567" rIns="83133" bIns="41567" anchor="t" anchorCtr="0">
            <a:noAutofit/>
          </a:bodyPr>
          <a:lstStyle/>
          <a:p>
            <a:pPr defTabSz="1219170">
              <a:buClr>
                <a:srgbClr val="000000"/>
              </a:buClr>
            </a:pPr>
            <a:endParaRPr sz="1600" kern="0">
              <a:solidFill>
                <a:srgbClr val="000000"/>
              </a:solidFill>
              <a:latin typeface="Calibri"/>
              <a:ea typeface="Calibri"/>
              <a:cs typeface="Calibri"/>
              <a:sym typeface="Calibri"/>
            </a:endParaRPr>
          </a:p>
        </p:txBody>
      </p:sp>
      <p:sp>
        <p:nvSpPr>
          <p:cNvPr id="3" name="Title 2">
            <a:extLst>
              <a:ext uri="{FF2B5EF4-FFF2-40B4-BE49-F238E27FC236}">
                <a16:creationId xmlns:a16="http://schemas.microsoft.com/office/drawing/2014/main" id="{A356558E-D328-4D0F-942F-39791FD6C1FE}"/>
              </a:ext>
            </a:extLst>
          </p:cNvPr>
          <p:cNvSpPr>
            <a:spLocks noGrp="1"/>
          </p:cNvSpPr>
          <p:nvPr>
            <p:ph type="title"/>
          </p:nvPr>
        </p:nvSpPr>
        <p:spPr/>
        <p:txBody>
          <a:bodyPr>
            <a:normAutofit fontScale="90000"/>
          </a:bodyPr>
          <a:lstStyle/>
          <a:p>
            <a:r>
              <a:rPr lang="en-US" kern="0" dirty="0">
                <a:solidFill>
                  <a:srgbClr val="000000"/>
                </a:solidFill>
                <a:latin typeface="Assistant"/>
                <a:ea typeface="Assistant"/>
                <a:cs typeface="Assistant"/>
                <a:sym typeface="Assistant"/>
              </a:rPr>
              <a:t>Steering Committee</a:t>
            </a:r>
            <a:br>
              <a:rPr lang="en-US" sz="1800" kern="0" dirty="0">
                <a:solidFill>
                  <a:srgbClr val="000000"/>
                </a:solidFill>
                <a:latin typeface="Assistant"/>
                <a:ea typeface="Assistant"/>
                <a:cs typeface="Assistant"/>
                <a:sym typeface="Assistant"/>
              </a:rPr>
            </a:br>
            <a:endParaRPr lang="en-US" dirty="0"/>
          </a:p>
        </p:txBody>
      </p:sp>
      <p:sp>
        <p:nvSpPr>
          <p:cNvPr id="4" name="Content Placeholder 3">
            <a:extLst>
              <a:ext uri="{FF2B5EF4-FFF2-40B4-BE49-F238E27FC236}">
                <a16:creationId xmlns:a16="http://schemas.microsoft.com/office/drawing/2014/main" id="{092524D7-819B-44EC-9D35-7F868E7210B2}"/>
              </a:ext>
            </a:extLst>
          </p:cNvPr>
          <p:cNvSpPr>
            <a:spLocks noGrp="1"/>
          </p:cNvSpPr>
          <p:nvPr>
            <p:ph idx="1"/>
          </p:nvPr>
        </p:nvSpPr>
        <p:spPr/>
        <p:txBody>
          <a:bodyPr/>
          <a:lstStyle/>
          <a:p>
            <a:pPr marL="609585" indent="-448722" defTabSz="1219170">
              <a:lnSpc>
                <a:spcPct val="101800"/>
              </a:lnSpc>
              <a:buClr>
                <a:srgbClr val="000000"/>
              </a:buClr>
              <a:buSzPts val="1700"/>
              <a:buFont typeface="Assistant"/>
              <a:buChar char="●"/>
            </a:pPr>
            <a:r>
              <a:rPr lang="en-US" kern="0" dirty="0">
                <a:solidFill>
                  <a:srgbClr val="000000"/>
                </a:solidFill>
                <a:latin typeface="Assistant"/>
                <a:ea typeface="Assistant"/>
                <a:cs typeface="Assistant"/>
                <a:sym typeface="Assistant"/>
              </a:rPr>
              <a:t>Oversight of Information Security  Program</a:t>
            </a:r>
          </a:p>
          <a:p>
            <a:pPr marL="609585" marR="626518" indent="-448722" defTabSz="1219170">
              <a:lnSpc>
                <a:spcPct val="101600"/>
              </a:lnSpc>
              <a:buClr>
                <a:srgbClr val="000000"/>
              </a:buClr>
              <a:buSzPts val="1700"/>
              <a:buFont typeface="Assistant"/>
              <a:buChar char="●"/>
            </a:pPr>
            <a:r>
              <a:rPr lang="en-US" kern="0" dirty="0">
                <a:solidFill>
                  <a:srgbClr val="000000"/>
                </a:solidFill>
                <a:latin typeface="Assistant"/>
                <a:ea typeface="Assistant"/>
                <a:cs typeface="Assistant"/>
                <a:sym typeface="Assistant"/>
              </a:rPr>
              <a:t>Acts as Liaison between  Management, Business,  Information Technology, and  Information Security</a:t>
            </a:r>
          </a:p>
          <a:p>
            <a:pPr marL="609585" marR="50799" indent="-448722" defTabSz="1219170">
              <a:lnSpc>
                <a:spcPct val="101800"/>
              </a:lnSpc>
              <a:buClr>
                <a:srgbClr val="000000"/>
              </a:buClr>
              <a:buSzPts val="1700"/>
              <a:buFont typeface="Assistant"/>
              <a:buChar char="●"/>
            </a:pPr>
            <a:r>
              <a:rPr lang="en-US" kern="0" dirty="0">
                <a:solidFill>
                  <a:srgbClr val="000000"/>
                </a:solidFill>
                <a:latin typeface="Assistant"/>
                <a:ea typeface="Assistant"/>
                <a:cs typeface="Assistant"/>
                <a:sym typeface="Assistant"/>
              </a:rPr>
              <a:t>Assess and incorporate results of  the risk assessment activity</a:t>
            </a:r>
          </a:p>
          <a:p>
            <a:pPr marL="609585" indent="-448722" defTabSz="1219170">
              <a:buClr>
                <a:srgbClr val="000000"/>
              </a:buClr>
              <a:buSzPts val="1700"/>
              <a:buFont typeface="Assistant"/>
              <a:buChar char="●"/>
            </a:pPr>
            <a:r>
              <a:rPr lang="en-US" kern="0" dirty="0">
                <a:solidFill>
                  <a:srgbClr val="000000"/>
                </a:solidFill>
                <a:latin typeface="Assistant"/>
                <a:ea typeface="Assistant"/>
                <a:cs typeface="Assistant"/>
                <a:sym typeface="Assistant"/>
              </a:rPr>
              <a:t>into the decision-making process</a:t>
            </a:r>
          </a:p>
          <a:p>
            <a:pPr marL="609585" marR="152396" indent="-448722" defTabSz="1219170">
              <a:lnSpc>
                <a:spcPct val="101400"/>
              </a:lnSpc>
              <a:buClr>
                <a:srgbClr val="000000"/>
              </a:buClr>
              <a:buSzPts val="1700"/>
              <a:buFont typeface="Assistant"/>
              <a:buChar char="●"/>
            </a:pPr>
            <a:r>
              <a:rPr lang="en-US" kern="0" dirty="0">
                <a:solidFill>
                  <a:srgbClr val="000000"/>
                </a:solidFill>
                <a:latin typeface="Assistant"/>
                <a:ea typeface="Assistant"/>
                <a:cs typeface="Assistant"/>
                <a:sym typeface="Assistant"/>
              </a:rPr>
              <a:t>Ensures all stakeholder interests  are addressed</a:t>
            </a:r>
          </a:p>
          <a:p>
            <a:pPr marL="609585" indent="-448722" defTabSz="1219170">
              <a:buClr>
                <a:srgbClr val="000000"/>
              </a:buClr>
              <a:buSzPts val="1700"/>
              <a:buFont typeface="Assistant"/>
              <a:buChar char="●"/>
            </a:pPr>
            <a:r>
              <a:rPr lang="en-US" kern="0" dirty="0">
                <a:solidFill>
                  <a:srgbClr val="000000"/>
                </a:solidFill>
                <a:latin typeface="Assistant"/>
                <a:ea typeface="Assistant"/>
                <a:cs typeface="Assistant"/>
                <a:sym typeface="Assistant"/>
              </a:rPr>
              <a:t>Oversees compliance activities</a:t>
            </a:r>
          </a:p>
          <a:p>
            <a:endParaRPr lang="en-US" dirty="0"/>
          </a:p>
        </p:txBody>
      </p:sp>
      <p:sp>
        <p:nvSpPr>
          <p:cNvPr id="2" name="Slide Number Placeholder 1">
            <a:extLst>
              <a:ext uri="{FF2B5EF4-FFF2-40B4-BE49-F238E27FC236}">
                <a16:creationId xmlns:a16="http://schemas.microsoft.com/office/drawing/2014/main" id="{52CDD29E-E9AC-44CF-A835-CA5653372025}"/>
              </a:ext>
            </a:extLst>
          </p:cNvPr>
          <p:cNvSpPr>
            <a:spLocks noGrp="1"/>
          </p:cNvSpPr>
          <p:nvPr>
            <p:ph type="sldNum" sz="quarter" idx="12"/>
          </p:nvPr>
        </p:nvSpPr>
        <p:spPr>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77</a:t>
            </a:fld>
            <a:endParaRPr lang="en"/>
          </a:p>
        </p:txBody>
      </p:sp>
    </p:spTree>
    <p:extLst>
      <p:ext uri="{BB962C8B-B14F-4D97-AF65-F5344CB8AC3E}">
        <p14:creationId xmlns:p14="http://schemas.microsoft.com/office/powerpoint/2010/main" val="27495283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2"/>
          <p:cNvSpPr txBox="1">
            <a:spLocks noGrp="1"/>
          </p:cNvSpPr>
          <p:nvPr>
            <p:ph type="title"/>
          </p:nvPr>
        </p:nvSpPr>
        <p:spPr>
          <a:prstGeom prst="rect">
            <a:avLst/>
          </a:prstGeom>
          <a:noFill/>
          <a:ln>
            <a:noFill/>
          </a:ln>
        </p:spPr>
        <p:txBody>
          <a:bodyPr spcFirstLastPara="1" wrap="square" lIns="0" tIns="11700" rIns="0" bIns="0" anchor="t" anchorCtr="0">
            <a:noAutofit/>
          </a:bodyPr>
          <a:lstStyle/>
          <a:p>
            <a:pPr marL="16933"/>
            <a:r>
              <a:rPr lang="en" dirty="0">
                <a:latin typeface="Assistant"/>
                <a:ea typeface="Assistant"/>
                <a:cs typeface="Assistant"/>
                <a:sym typeface="Assistant"/>
              </a:rPr>
              <a:t>Senior Management’s Responsibilities</a:t>
            </a:r>
            <a:endParaRPr sz="1600" dirty="0">
              <a:latin typeface="Assistant"/>
              <a:ea typeface="Assistant"/>
              <a:cs typeface="Assistant"/>
              <a:sym typeface="Assistant"/>
            </a:endParaRPr>
          </a:p>
        </p:txBody>
      </p:sp>
      <p:sp>
        <p:nvSpPr>
          <p:cNvPr id="4" name="Content Placeholder 3">
            <a:extLst>
              <a:ext uri="{FF2B5EF4-FFF2-40B4-BE49-F238E27FC236}">
                <a16:creationId xmlns:a16="http://schemas.microsoft.com/office/drawing/2014/main" id="{904002ED-5367-45EC-9CBB-15ED6EAD9077}"/>
              </a:ext>
            </a:extLst>
          </p:cNvPr>
          <p:cNvSpPr>
            <a:spLocks noGrp="1"/>
          </p:cNvSpPr>
          <p:nvPr>
            <p:ph idx="1"/>
          </p:nvPr>
        </p:nvSpPr>
        <p:spPr/>
        <p:txBody>
          <a:bodyPr/>
          <a:lstStyle/>
          <a:p>
            <a:endParaRPr lang="en-US"/>
          </a:p>
        </p:txBody>
      </p:sp>
      <p:sp>
        <p:nvSpPr>
          <p:cNvPr id="2" name="Footer Placeholder 1">
            <a:extLst>
              <a:ext uri="{FF2B5EF4-FFF2-40B4-BE49-F238E27FC236}">
                <a16:creationId xmlns:a16="http://schemas.microsoft.com/office/drawing/2014/main" id="{681B790D-FADF-4AF5-800D-D48A3D45E67D}"/>
              </a:ext>
            </a:extLst>
          </p:cNvPr>
          <p:cNvSpPr>
            <a:spLocks noGrp="1"/>
          </p:cNvSpPr>
          <p:nvPr>
            <p:ph type="ftr" sz="quarter" idx="11"/>
          </p:nvPr>
        </p:nvSpPr>
        <p:spPr/>
        <p:txBody>
          <a:bodyPr/>
          <a:lstStyle/>
          <a:p>
            <a:endParaRPr lang="en-US"/>
          </a:p>
        </p:txBody>
      </p:sp>
      <p:sp>
        <p:nvSpPr>
          <p:cNvPr id="371" name="Google Shape;371;p52"/>
          <p:cNvSpPr txBox="1">
            <a:spLocks noGrp="1"/>
          </p:cNvSpPr>
          <p:nvPr>
            <p:ph type="sldNum" sz="quarter" idx="12"/>
          </p:nvPr>
        </p:nvSpPr>
        <p:spPr>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78</a:t>
            </a:fld>
            <a:endParaRPr kern="0">
              <a:solidFill>
                <a:srgbClr val="000000"/>
              </a:solidFill>
            </a:endParaRPr>
          </a:p>
        </p:txBody>
      </p:sp>
      <p:sp>
        <p:nvSpPr>
          <p:cNvPr id="370" name="Google Shape;370;p52"/>
          <p:cNvSpPr txBox="1"/>
          <p:nvPr/>
        </p:nvSpPr>
        <p:spPr>
          <a:xfrm>
            <a:off x="928300" y="1913433"/>
            <a:ext cx="10036800" cy="4071600"/>
          </a:xfrm>
          <a:prstGeom prst="rect">
            <a:avLst/>
          </a:prstGeom>
          <a:noFill/>
          <a:ln>
            <a:noFill/>
          </a:ln>
        </p:spPr>
        <p:txBody>
          <a:bodyPr spcFirstLastPara="1" wrap="square" lIns="0" tIns="67767" rIns="0" bIns="0" anchor="t" anchorCtr="0">
            <a:noAutofit/>
          </a:bodyPr>
          <a:lstStyle/>
          <a:p>
            <a:pPr marL="321725" marR="203195" indent="-287859" defTabSz="1219170">
              <a:lnSpc>
                <a:spcPct val="90666"/>
              </a:lnSpc>
              <a:spcBef>
                <a:spcPts val="533"/>
              </a:spcBef>
              <a:buClr>
                <a:srgbClr val="000000"/>
              </a:buClr>
              <a:buSzPts val="1600"/>
              <a:buFont typeface="Assistant"/>
              <a:buChar char="●"/>
            </a:pPr>
            <a:r>
              <a:rPr lang="en" sz="2667" kern="0">
                <a:solidFill>
                  <a:srgbClr val="000000"/>
                </a:solidFill>
                <a:latin typeface="Assistant"/>
                <a:ea typeface="Assistant"/>
                <a:cs typeface="Assistant"/>
                <a:sym typeface="Assistant"/>
              </a:rPr>
              <a:t>Senior Management is ultimately responsible to:</a:t>
            </a:r>
            <a:endParaRPr sz="2667" kern="0">
              <a:solidFill>
                <a:srgbClr val="000000"/>
              </a:solidFill>
              <a:latin typeface="Assistant"/>
              <a:ea typeface="Assistant"/>
              <a:cs typeface="Assistant"/>
              <a:sym typeface="Assistant"/>
            </a:endParaRPr>
          </a:p>
          <a:p>
            <a:pPr marL="1219170" marR="203195" lvl="1" indent="-474121" defTabSz="1219170">
              <a:lnSpc>
                <a:spcPct val="90666"/>
              </a:lnSpc>
              <a:spcBef>
                <a:spcPts val="533"/>
              </a:spcBef>
              <a:buClr>
                <a:srgbClr val="000000"/>
              </a:buClr>
              <a:buSzPts val="2000"/>
              <a:buFont typeface="Assistant"/>
              <a:buChar char="○"/>
            </a:pPr>
            <a:r>
              <a:rPr lang="en" sz="2667" kern="0">
                <a:solidFill>
                  <a:srgbClr val="000000"/>
                </a:solidFill>
                <a:latin typeface="Assistant"/>
                <a:ea typeface="Assistant"/>
                <a:cs typeface="Assistant"/>
                <a:sym typeface="Assistant"/>
              </a:rPr>
              <a:t>Provide oversight</a:t>
            </a:r>
            <a:endParaRPr sz="2667" kern="0">
              <a:solidFill>
                <a:srgbClr val="000000"/>
              </a:solidFill>
              <a:latin typeface="Assistant"/>
              <a:ea typeface="Assistant"/>
              <a:cs typeface="Assistant"/>
              <a:sym typeface="Assistant"/>
            </a:endParaRPr>
          </a:p>
          <a:p>
            <a:pPr marL="1219170" marR="203195" lvl="1" indent="-474121" defTabSz="1219170">
              <a:lnSpc>
                <a:spcPct val="90666"/>
              </a:lnSpc>
              <a:spcBef>
                <a:spcPts val="533"/>
              </a:spcBef>
              <a:buClr>
                <a:srgbClr val="000000"/>
              </a:buClr>
              <a:buSzPts val="2000"/>
              <a:buFont typeface="Assistant"/>
              <a:buChar char="○"/>
            </a:pPr>
            <a:r>
              <a:rPr lang="en" sz="2667" kern="0">
                <a:solidFill>
                  <a:srgbClr val="000000"/>
                </a:solidFill>
                <a:latin typeface="Assistant"/>
                <a:ea typeface="Assistant"/>
                <a:cs typeface="Assistant"/>
                <a:sym typeface="Assistant"/>
              </a:rPr>
              <a:t>Provide funding and support</a:t>
            </a:r>
            <a:endParaRPr sz="2667" kern="0">
              <a:solidFill>
                <a:srgbClr val="000000"/>
              </a:solidFill>
              <a:latin typeface="Assistant"/>
              <a:ea typeface="Assistant"/>
              <a:cs typeface="Assistant"/>
              <a:sym typeface="Assistant"/>
            </a:endParaRPr>
          </a:p>
          <a:p>
            <a:pPr marL="1219170" marR="203195" lvl="1" indent="-474121" defTabSz="1219170">
              <a:lnSpc>
                <a:spcPct val="90666"/>
              </a:lnSpc>
              <a:spcBef>
                <a:spcPts val="533"/>
              </a:spcBef>
              <a:buClr>
                <a:srgbClr val="000000"/>
              </a:buClr>
              <a:buSzPts val="2000"/>
              <a:buFont typeface="Assistant"/>
              <a:buChar char="○"/>
            </a:pPr>
            <a:r>
              <a:rPr lang="en" sz="2667" kern="0">
                <a:solidFill>
                  <a:srgbClr val="000000"/>
                </a:solidFill>
                <a:latin typeface="Assistant"/>
                <a:ea typeface="Assistant"/>
                <a:cs typeface="Assistant"/>
                <a:sym typeface="Assistant"/>
              </a:rPr>
              <a:t>Ensure testing (and that appropriate results are achieved)</a:t>
            </a:r>
            <a:endParaRPr sz="2667" kern="0">
              <a:solidFill>
                <a:srgbClr val="000000"/>
              </a:solidFill>
              <a:latin typeface="Assistant"/>
              <a:ea typeface="Assistant"/>
              <a:cs typeface="Assistant"/>
              <a:sym typeface="Assistant"/>
            </a:endParaRPr>
          </a:p>
          <a:p>
            <a:pPr marL="1219170" marR="203195" lvl="1" indent="-474121" defTabSz="1219170">
              <a:lnSpc>
                <a:spcPct val="90666"/>
              </a:lnSpc>
              <a:spcBef>
                <a:spcPts val="533"/>
              </a:spcBef>
              <a:buClr>
                <a:srgbClr val="000000"/>
              </a:buClr>
              <a:buSzPts val="2000"/>
              <a:buFont typeface="Assistant"/>
              <a:buChar char="○"/>
            </a:pPr>
            <a:r>
              <a:rPr lang="en" sz="2667" kern="0">
                <a:solidFill>
                  <a:srgbClr val="000000"/>
                </a:solidFill>
                <a:latin typeface="Assistant"/>
                <a:ea typeface="Assistant"/>
                <a:cs typeface="Assistant"/>
                <a:sym typeface="Assistant"/>
              </a:rPr>
              <a:t>Prioritize business functions</a:t>
            </a:r>
            <a:endParaRPr sz="2667" kern="0">
              <a:solidFill>
                <a:srgbClr val="000000"/>
              </a:solidFill>
              <a:latin typeface="Assistant"/>
              <a:ea typeface="Assistant"/>
              <a:cs typeface="Assistant"/>
              <a:sym typeface="Assistant"/>
            </a:endParaRPr>
          </a:p>
          <a:p>
            <a:pPr marL="1219170" marR="203195" lvl="1" indent="-474121" defTabSz="1219170">
              <a:lnSpc>
                <a:spcPct val="90666"/>
              </a:lnSpc>
              <a:spcBef>
                <a:spcPts val="533"/>
              </a:spcBef>
              <a:buClr>
                <a:srgbClr val="000000"/>
              </a:buClr>
              <a:buSzPts val="2000"/>
              <a:buFont typeface="Assistant"/>
              <a:buChar char="○"/>
            </a:pPr>
            <a:r>
              <a:rPr lang="en" sz="2667" kern="0">
                <a:solidFill>
                  <a:srgbClr val="000000"/>
                </a:solidFill>
                <a:latin typeface="Assistant"/>
                <a:ea typeface="Assistant"/>
                <a:cs typeface="Assistant"/>
                <a:sym typeface="Assistant"/>
              </a:rPr>
              <a:t>Establish a common vision/strategy/framework for the enterprise</a:t>
            </a:r>
            <a:endParaRPr sz="2667" kern="0">
              <a:solidFill>
                <a:srgbClr val="000000"/>
              </a:solidFill>
              <a:latin typeface="Assistant"/>
              <a:ea typeface="Assistant"/>
              <a:cs typeface="Assistant"/>
              <a:sym typeface="Assistant"/>
            </a:endParaRPr>
          </a:p>
          <a:p>
            <a:pPr marL="1219170" marR="203195" lvl="1" indent="-474121" defTabSz="1219170">
              <a:lnSpc>
                <a:spcPct val="90666"/>
              </a:lnSpc>
              <a:spcBef>
                <a:spcPts val="533"/>
              </a:spcBef>
              <a:buClr>
                <a:srgbClr val="000000"/>
              </a:buClr>
              <a:buSzPts val="2000"/>
              <a:buFont typeface="Assistant"/>
              <a:buChar char="○"/>
            </a:pPr>
            <a:r>
              <a:rPr lang="en" sz="2667" kern="0">
                <a:solidFill>
                  <a:srgbClr val="000000"/>
                </a:solidFill>
                <a:latin typeface="Assistant"/>
                <a:ea typeface="Assistant"/>
                <a:cs typeface="Assistant"/>
                <a:sym typeface="Assistant"/>
              </a:rPr>
              <a:t>“Sign off” on Policy, BIA and other organizational documents</a:t>
            </a:r>
            <a:endParaRPr sz="2667" kern="0">
              <a:solidFill>
                <a:srgbClr val="000000"/>
              </a:solidFill>
              <a:latin typeface="Assistant"/>
              <a:ea typeface="Assistant"/>
              <a:cs typeface="Assistant"/>
              <a:sym typeface="Assistant"/>
            </a:endParaRPr>
          </a:p>
        </p:txBody>
      </p:sp>
    </p:spTree>
    <p:extLst>
      <p:ext uri="{BB962C8B-B14F-4D97-AF65-F5344CB8AC3E}">
        <p14:creationId xmlns:p14="http://schemas.microsoft.com/office/powerpoint/2010/main" val="19696305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4"/>
          <p:cNvSpPr txBox="1"/>
          <p:nvPr/>
        </p:nvSpPr>
        <p:spPr>
          <a:xfrm>
            <a:off x="969795" y="479432"/>
            <a:ext cx="10252400" cy="486000"/>
          </a:xfrm>
          <a:prstGeom prst="rect">
            <a:avLst/>
          </a:prstGeom>
          <a:noFill/>
          <a:ln>
            <a:noFill/>
          </a:ln>
        </p:spPr>
        <p:txBody>
          <a:bodyPr spcFirstLastPara="1" wrap="square" lIns="0" tIns="5600" rIns="0" bIns="0" anchor="t" anchorCtr="0">
            <a:noAutofit/>
          </a:bodyPr>
          <a:lstStyle/>
          <a:p>
            <a:pPr marL="186262" indent="-169329" algn="r" defTabSz="1219170">
              <a:lnSpc>
                <a:spcPct val="101800"/>
              </a:lnSpc>
              <a:buClr>
                <a:srgbClr val="000000"/>
              </a:buClr>
              <a:buSzPts val="3000"/>
            </a:pPr>
            <a:endParaRPr sz="4000" kern="0" dirty="0">
              <a:solidFill>
                <a:srgbClr val="000000"/>
              </a:solidFill>
              <a:latin typeface="Assistant"/>
              <a:ea typeface="Assistant"/>
              <a:cs typeface="Assistant"/>
              <a:sym typeface="Assistant"/>
            </a:endParaRPr>
          </a:p>
        </p:txBody>
      </p:sp>
      <p:pic>
        <p:nvPicPr>
          <p:cNvPr id="386" name="Google Shape;386;p54"/>
          <p:cNvPicPr preferRelativeResize="0"/>
          <p:nvPr/>
        </p:nvPicPr>
        <p:blipFill rotWithShape="1">
          <a:blip r:embed="rId3">
            <a:alphaModFix/>
          </a:blip>
          <a:srcRect/>
          <a:stretch/>
        </p:blipFill>
        <p:spPr>
          <a:xfrm>
            <a:off x="6422706" y="1625884"/>
            <a:ext cx="4375788" cy="4331065"/>
          </a:xfrm>
          <a:prstGeom prst="rect">
            <a:avLst/>
          </a:prstGeom>
          <a:noFill/>
          <a:ln>
            <a:noFill/>
          </a:ln>
        </p:spPr>
      </p:pic>
      <p:sp>
        <p:nvSpPr>
          <p:cNvPr id="387" name="Google Shape;387;p54"/>
          <p:cNvSpPr txBox="1"/>
          <p:nvPr/>
        </p:nvSpPr>
        <p:spPr>
          <a:xfrm>
            <a:off x="969795" y="1935591"/>
            <a:ext cx="4825429" cy="3174540"/>
          </a:xfrm>
          <a:prstGeom prst="rect">
            <a:avLst/>
          </a:prstGeom>
          <a:noFill/>
          <a:ln>
            <a:noFill/>
          </a:ln>
        </p:spPr>
        <p:txBody>
          <a:bodyPr spcFirstLastPara="1" wrap="square" lIns="100767" tIns="50367" rIns="100767" bIns="50367" anchor="t" anchorCtr="0">
            <a:noAutofit/>
          </a:bodyPr>
          <a:lstStyle/>
          <a:p>
            <a:pPr marL="609585" indent="-431789" defTabSz="1219170">
              <a:buClr>
                <a:srgbClr val="000000"/>
              </a:buClr>
              <a:buSzPts val="1500"/>
              <a:buFont typeface="Assistant"/>
              <a:buChar char="●"/>
            </a:pPr>
            <a:r>
              <a:rPr lang="en" sz="2667" kern="0" dirty="0">
                <a:solidFill>
                  <a:srgbClr val="000000"/>
                </a:solidFill>
                <a:latin typeface="Assistant"/>
                <a:ea typeface="Assistant"/>
                <a:cs typeface="Assistant"/>
                <a:sym typeface="Assistant"/>
              </a:rPr>
              <a:t>Strategic Planning</a:t>
            </a:r>
            <a:endParaRPr sz="1600" kern="0" dirty="0">
              <a:solidFill>
                <a:srgbClr val="000000"/>
              </a:solidFill>
              <a:latin typeface="Assistant"/>
              <a:ea typeface="Assistant"/>
              <a:cs typeface="Assistant"/>
              <a:sym typeface="Assistant"/>
            </a:endParaRPr>
          </a:p>
          <a:p>
            <a:pPr marL="609585" indent="-431789" defTabSz="1219170">
              <a:buClr>
                <a:srgbClr val="000000"/>
              </a:buClr>
              <a:buSzPts val="1500"/>
              <a:buFont typeface="Assistant"/>
              <a:buChar char="●"/>
            </a:pPr>
            <a:r>
              <a:rPr lang="en" sz="2667" kern="0" dirty="0">
                <a:solidFill>
                  <a:srgbClr val="000000"/>
                </a:solidFill>
                <a:latin typeface="Assistant"/>
                <a:ea typeface="Assistant"/>
                <a:cs typeface="Assistant"/>
                <a:sym typeface="Assistant"/>
              </a:rPr>
              <a:t>Policy Development</a:t>
            </a:r>
            <a:endParaRPr sz="1600" kern="0" dirty="0">
              <a:solidFill>
                <a:srgbClr val="000000"/>
              </a:solidFill>
              <a:latin typeface="Assistant"/>
              <a:ea typeface="Assistant"/>
              <a:cs typeface="Assistant"/>
              <a:sym typeface="Assistant"/>
            </a:endParaRPr>
          </a:p>
          <a:p>
            <a:pPr marL="609585" indent="-431789" defTabSz="1219170">
              <a:buClr>
                <a:srgbClr val="000000"/>
              </a:buClr>
              <a:buSzPts val="1500"/>
              <a:buFont typeface="Assistant"/>
              <a:buChar char="●"/>
            </a:pPr>
            <a:r>
              <a:rPr lang="en" sz="2667" kern="0" dirty="0">
                <a:solidFill>
                  <a:srgbClr val="000000"/>
                </a:solidFill>
                <a:latin typeface="Assistant"/>
                <a:ea typeface="Assistant"/>
                <a:cs typeface="Assistant"/>
                <a:sym typeface="Assistant"/>
              </a:rPr>
              <a:t>Technology Assessments</a:t>
            </a:r>
            <a:endParaRPr sz="1600" kern="0" dirty="0">
              <a:solidFill>
                <a:srgbClr val="000000"/>
              </a:solidFill>
              <a:latin typeface="Assistant"/>
              <a:ea typeface="Assistant"/>
              <a:cs typeface="Assistant"/>
              <a:sym typeface="Assistant"/>
            </a:endParaRPr>
          </a:p>
          <a:p>
            <a:pPr marL="609585" indent="-431789" defTabSz="1219170">
              <a:buClr>
                <a:srgbClr val="000000"/>
              </a:buClr>
              <a:buSzPts val="1500"/>
              <a:buFont typeface="Assistant"/>
              <a:buChar char="●"/>
            </a:pPr>
            <a:r>
              <a:rPr lang="en" sz="2667" kern="0" dirty="0">
                <a:solidFill>
                  <a:srgbClr val="000000"/>
                </a:solidFill>
                <a:latin typeface="Assistant"/>
                <a:ea typeface="Assistant"/>
                <a:cs typeface="Assistant"/>
                <a:sym typeface="Assistant"/>
              </a:rPr>
              <a:t>Process Improvement</a:t>
            </a:r>
            <a:endParaRPr sz="1600" kern="0" dirty="0">
              <a:solidFill>
                <a:srgbClr val="000000"/>
              </a:solidFill>
              <a:latin typeface="Assistant"/>
              <a:ea typeface="Assistant"/>
              <a:cs typeface="Assistant"/>
              <a:sym typeface="Assistant"/>
            </a:endParaRPr>
          </a:p>
          <a:p>
            <a:pPr marL="609585" indent="-431789" defTabSz="1219170">
              <a:buClr>
                <a:srgbClr val="000000"/>
              </a:buClr>
              <a:buSzPts val="1500"/>
              <a:buFont typeface="Assistant"/>
              <a:buChar char="●"/>
            </a:pPr>
            <a:r>
              <a:rPr lang="en" sz="2667" kern="0" dirty="0">
                <a:solidFill>
                  <a:srgbClr val="000000"/>
                </a:solidFill>
                <a:latin typeface="Assistant"/>
                <a:ea typeface="Assistant"/>
                <a:cs typeface="Assistant"/>
                <a:sym typeface="Assistant"/>
              </a:rPr>
              <a:t>Acquisitions</a:t>
            </a:r>
            <a:endParaRPr sz="1600" kern="0" dirty="0">
              <a:solidFill>
                <a:srgbClr val="000000"/>
              </a:solidFill>
              <a:latin typeface="Assistant"/>
              <a:ea typeface="Assistant"/>
              <a:cs typeface="Assistant"/>
              <a:sym typeface="Assistant"/>
            </a:endParaRPr>
          </a:p>
          <a:p>
            <a:pPr marL="609585" indent="-431789" defTabSz="1219170">
              <a:buClr>
                <a:srgbClr val="000000"/>
              </a:buClr>
              <a:buSzPts val="1500"/>
              <a:buFont typeface="Assistant"/>
              <a:buChar char="●"/>
            </a:pPr>
            <a:r>
              <a:rPr lang="en" sz="2667" kern="0" dirty="0">
                <a:solidFill>
                  <a:srgbClr val="000000"/>
                </a:solidFill>
                <a:latin typeface="Assistant"/>
                <a:ea typeface="Assistant"/>
                <a:cs typeface="Assistant"/>
                <a:sym typeface="Assistant"/>
              </a:rPr>
              <a:t>Capital Planning</a:t>
            </a:r>
            <a:endParaRPr sz="1600" kern="0" dirty="0">
              <a:solidFill>
                <a:srgbClr val="000000"/>
              </a:solidFill>
              <a:latin typeface="Assistant"/>
              <a:ea typeface="Assistant"/>
              <a:cs typeface="Assistant"/>
              <a:sym typeface="Assistant"/>
            </a:endParaRPr>
          </a:p>
          <a:p>
            <a:pPr marL="609585" indent="-431789" defTabSz="1219170">
              <a:buClr>
                <a:srgbClr val="000000"/>
              </a:buClr>
              <a:buSzPts val="1500"/>
              <a:buFont typeface="Assistant"/>
              <a:buChar char="●"/>
            </a:pPr>
            <a:r>
              <a:rPr lang="en" sz="2667" kern="0" dirty="0">
                <a:solidFill>
                  <a:srgbClr val="000000"/>
                </a:solidFill>
                <a:latin typeface="Assistant"/>
                <a:ea typeface="Assistant"/>
                <a:cs typeface="Assistant"/>
                <a:sym typeface="Assistant"/>
              </a:rPr>
              <a:t>Security</a:t>
            </a:r>
            <a:endParaRPr sz="1600" kern="0" dirty="0">
              <a:solidFill>
                <a:srgbClr val="000000"/>
              </a:solidFill>
              <a:latin typeface="Assistant"/>
              <a:ea typeface="Assistant"/>
              <a:cs typeface="Assistant"/>
              <a:sym typeface="Assistant"/>
            </a:endParaRPr>
          </a:p>
        </p:txBody>
      </p:sp>
      <p:sp>
        <p:nvSpPr>
          <p:cNvPr id="3" name="Title 2">
            <a:extLst>
              <a:ext uri="{FF2B5EF4-FFF2-40B4-BE49-F238E27FC236}">
                <a16:creationId xmlns:a16="http://schemas.microsoft.com/office/drawing/2014/main" id="{E7FAFCBE-605A-48B5-9CD8-605002756CAE}"/>
              </a:ext>
            </a:extLst>
          </p:cNvPr>
          <p:cNvSpPr>
            <a:spLocks noGrp="1"/>
          </p:cNvSpPr>
          <p:nvPr>
            <p:ph type="title"/>
          </p:nvPr>
        </p:nvSpPr>
        <p:spPr/>
        <p:txBody>
          <a:bodyPr>
            <a:normAutofit fontScale="90000"/>
          </a:bodyPr>
          <a:lstStyle/>
          <a:p>
            <a:r>
              <a:rPr lang="en-US" kern="0" dirty="0">
                <a:solidFill>
                  <a:srgbClr val="000000"/>
                </a:solidFill>
                <a:latin typeface="Assistant"/>
                <a:ea typeface="Assistant"/>
                <a:cs typeface="Assistant"/>
                <a:sym typeface="Assistant"/>
              </a:rPr>
              <a:t>Chief Information Officer (CIO)</a:t>
            </a:r>
            <a:br>
              <a:rPr lang="en-US" kern="0" dirty="0">
                <a:solidFill>
                  <a:srgbClr val="000000"/>
                </a:solidFill>
                <a:latin typeface="Assistant"/>
                <a:ea typeface="Assistant"/>
                <a:cs typeface="Assistant"/>
                <a:sym typeface="Assistant"/>
              </a:rPr>
            </a:br>
            <a:endParaRPr lang="en-US" dirty="0"/>
          </a:p>
        </p:txBody>
      </p:sp>
      <p:sp>
        <p:nvSpPr>
          <p:cNvPr id="2" name="Slide Number Placeholder 1">
            <a:extLst>
              <a:ext uri="{FF2B5EF4-FFF2-40B4-BE49-F238E27FC236}">
                <a16:creationId xmlns:a16="http://schemas.microsoft.com/office/drawing/2014/main" id="{D327E744-962C-459E-949C-8D7ADA404B9D}"/>
              </a:ext>
            </a:extLst>
          </p:cNvPr>
          <p:cNvSpPr>
            <a:spLocks noGrp="1"/>
          </p:cNvSpPr>
          <p:nvPr>
            <p:ph type="sldNum" sz="quarter" idx="12"/>
          </p:nvPr>
        </p:nvSpPr>
        <p:spPr>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79</a:t>
            </a:fld>
            <a:endParaRPr lang="en"/>
          </a:p>
        </p:txBody>
      </p:sp>
    </p:spTree>
    <p:extLst>
      <p:ext uri="{BB962C8B-B14F-4D97-AF65-F5344CB8AC3E}">
        <p14:creationId xmlns:p14="http://schemas.microsoft.com/office/powerpoint/2010/main" val="1815929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546021-DB92-4C3E-8043-8DB52068BE9C}"/>
              </a:ext>
            </a:extLst>
          </p:cNvPr>
          <p:cNvSpPr>
            <a:spLocks noGrp="1"/>
          </p:cNvSpPr>
          <p:nvPr>
            <p:ph type="title"/>
          </p:nvPr>
        </p:nvSpPr>
        <p:spPr/>
        <p:txBody>
          <a:bodyPr/>
          <a:lstStyle/>
          <a:p>
            <a:r>
              <a:rPr lang="en-US" dirty="0"/>
              <a:t>Earning Your CISM</a:t>
            </a:r>
          </a:p>
        </p:txBody>
      </p:sp>
      <p:sp>
        <p:nvSpPr>
          <p:cNvPr id="9" name="Content Placeholder 8">
            <a:extLst>
              <a:ext uri="{FF2B5EF4-FFF2-40B4-BE49-F238E27FC236}">
                <a16:creationId xmlns:a16="http://schemas.microsoft.com/office/drawing/2014/main" id="{9CC15DA9-0045-4946-9E91-AF753B991F7D}"/>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8B434A9E-7568-436E-AD9B-A70AC660E5E4}"/>
              </a:ext>
            </a:extLst>
          </p:cNvPr>
          <p:cNvSpPr>
            <a:spLocks noGrp="1"/>
          </p:cNvSpPr>
          <p:nvPr>
            <p:ph type="sldNum" sz="quarter" idx="12"/>
          </p:nvPr>
        </p:nvSpPr>
        <p:spPr/>
        <p:txBody>
          <a:bodyPr/>
          <a:lstStyle/>
          <a:p>
            <a:fld id="{00000000-1234-1234-1234-123412341234}" type="slidenum">
              <a:rPr lang="en-US" smtClean="0"/>
              <a:pPr/>
              <a:t>8</a:t>
            </a:fld>
            <a:endParaRPr lang="en-US"/>
          </a:p>
        </p:txBody>
      </p:sp>
      <p:pic>
        <p:nvPicPr>
          <p:cNvPr id="7" name="Picture 6">
            <a:extLst>
              <a:ext uri="{FF2B5EF4-FFF2-40B4-BE49-F238E27FC236}">
                <a16:creationId xmlns:a16="http://schemas.microsoft.com/office/drawing/2014/main" id="{6B0A1C3B-D209-4081-8E9E-5DFA7276CEAD}"/>
              </a:ext>
            </a:extLst>
          </p:cNvPr>
          <p:cNvPicPr>
            <a:picLocks noChangeAspect="1"/>
          </p:cNvPicPr>
          <p:nvPr/>
        </p:nvPicPr>
        <p:blipFill>
          <a:blip r:embed="rId3"/>
          <a:stretch>
            <a:fillRect/>
          </a:stretch>
        </p:blipFill>
        <p:spPr>
          <a:xfrm>
            <a:off x="716438" y="2538953"/>
            <a:ext cx="7376719" cy="2375553"/>
          </a:xfrm>
          <a:prstGeom prst="rect">
            <a:avLst/>
          </a:prstGeom>
        </p:spPr>
      </p:pic>
    </p:spTree>
    <p:extLst>
      <p:ext uri="{BB962C8B-B14F-4D97-AF65-F5344CB8AC3E}">
        <p14:creationId xmlns:p14="http://schemas.microsoft.com/office/powerpoint/2010/main" val="17561623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55"/>
          <p:cNvSpPr txBox="1"/>
          <p:nvPr/>
        </p:nvSpPr>
        <p:spPr>
          <a:xfrm>
            <a:off x="2663855" y="646657"/>
            <a:ext cx="8590800" cy="552000"/>
          </a:xfrm>
          <a:prstGeom prst="rect">
            <a:avLst/>
          </a:prstGeom>
          <a:noFill/>
          <a:ln>
            <a:noFill/>
          </a:ln>
        </p:spPr>
        <p:txBody>
          <a:bodyPr spcFirstLastPara="1" wrap="square" lIns="100767" tIns="50367" rIns="100767" bIns="50367" anchor="t" anchorCtr="0">
            <a:noAutofit/>
          </a:bodyPr>
          <a:lstStyle/>
          <a:p>
            <a:pPr algn="r" defTabSz="1219170">
              <a:buClr>
                <a:srgbClr val="000000"/>
              </a:buClr>
            </a:pPr>
            <a:endParaRPr sz="1600" kern="0" dirty="0">
              <a:solidFill>
                <a:srgbClr val="000000"/>
              </a:solidFill>
              <a:latin typeface="Assistant"/>
              <a:ea typeface="Assistant"/>
              <a:cs typeface="Assistant"/>
              <a:sym typeface="Assistant"/>
            </a:endParaRPr>
          </a:p>
        </p:txBody>
      </p:sp>
      <p:sp>
        <p:nvSpPr>
          <p:cNvPr id="3" name="Title 2">
            <a:extLst>
              <a:ext uri="{FF2B5EF4-FFF2-40B4-BE49-F238E27FC236}">
                <a16:creationId xmlns:a16="http://schemas.microsoft.com/office/drawing/2014/main" id="{3A01BD1B-BF21-4FA2-88CD-608FB18C3A97}"/>
              </a:ext>
            </a:extLst>
          </p:cNvPr>
          <p:cNvSpPr>
            <a:spLocks noGrp="1"/>
          </p:cNvSpPr>
          <p:nvPr>
            <p:ph type="title"/>
          </p:nvPr>
        </p:nvSpPr>
        <p:spPr/>
        <p:txBody>
          <a:bodyPr>
            <a:normAutofit fontScale="90000"/>
          </a:bodyPr>
          <a:lstStyle/>
          <a:p>
            <a:r>
              <a:rPr lang="en-US" kern="0" dirty="0">
                <a:solidFill>
                  <a:srgbClr val="000000"/>
                </a:solidFill>
                <a:latin typeface="Assistant"/>
                <a:ea typeface="Assistant"/>
                <a:cs typeface="Assistant"/>
                <a:sym typeface="Assistant"/>
              </a:rPr>
              <a:t>Information Security Manager</a:t>
            </a:r>
            <a:br>
              <a:rPr lang="en-US" sz="1800" kern="0" dirty="0">
                <a:solidFill>
                  <a:srgbClr val="000000"/>
                </a:solidFill>
                <a:latin typeface="Assistant"/>
                <a:ea typeface="Assistant"/>
                <a:cs typeface="Assistant"/>
                <a:sym typeface="Assistant"/>
              </a:rPr>
            </a:br>
            <a:endParaRPr lang="en-US" dirty="0"/>
          </a:p>
        </p:txBody>
      </p:sp>
      <p:sp>
        <p:nvSpPr>
          <p:cNvPr id="4" name="Content Placeholder 3">
            <a:extLst>
              <a:ext uri="{FF2B5EF4-FFF2-40B4-BE49-F238E27FC236}">
                <a16:creationId xmlns:a16="http://schemas.microsoft.com/office/drawing/2014/main" id="{DF872405-6874-4DEA-AAFC-EAA5A6AF396E}"/>
              </a:ext>
            </a:extLst>
          </p:cNvPr>
          <p:cNvSpPr>
            <a:spLocks noGrp="1"/>
          </p:cNvSpPr>
          <p:nvPr>
            <p:ph idx="1"/>
          </p:nvPr>
        </p:nvSpPr>
        <p:spPr/>
        <p:txBody>
          <a:bodyPr/>
          <a:lstStyle/>
          <a:p>
            <a:pPr marL="609585" indent="-448722" defTabSz="1219170">
              <a:lnSpc>
                <a:spcPct val="101600"/>
              </a:lnSpc>
              <a:buClr>
                <a:srgbClr val="000000"/>
              </a:buClr>
              <a:buSzPts val="1700"/>
              <a:buFont typeface="Assistant"/>
              <a:buChar char="●"/>
            </a:pPr>
            <a:r>
              <a:rPr lang="en-US" kern="0" dirty="0">
                <a:solidFill>
                  <a:srgbClr val="000000"/>
                </a:solidFill>
                <a:latin typeface="Assistant"/>
                <a:ea typeface="Assistant"/>
                <a:cs typeface="Assistant"/>
                <a:sym typeface="Assistant"/>
              </a:rPr>
              <a:t>Functional Manager, responsible for achieving for determining the “how”</a:t>
            </a:r>
          </a:p>
          <a:p>
            <a:pPr marL="609585" defTabSz="1219170">
              <a:lnSpc>
                <a:spcPct val="101600"/>
              </a:lnSpc>
              <a:buClr>
                <a:srgbClr val="000000"/>
              </a:buClr>
            </a:pPr>
            <a:endParaRPr lang="en-US" kern="0" dirty="0">
              <a:solidFill>
                <a:srgbClr val="000000"/>
              </a:solidFill>
              <a:latin typeface="Assistant"/>
              <a:ea typeface="Assistant"/>
              <a:cs typeface="Assistant"/>
              <a:sym typeface="Assistant"/>
            </a:endParaRPr>
          </a:p>
          <a:p>
            <a:pPr marL="609585" marR="84665" indent="-448722" defTabSz="1219170">
              <a:lnSpc>
                <a:spcPct val="101600"/>
              </a:lnSpc>
              <a:spcBef>
                <a:spcPts val="533"/>
              </a:spcBef>
              <a:buClr>
                <a:srgbClr val="000000"/>
              </a:buClr>
              <a:buSzPts val="1700"/>
              <a:buFont typeface="Assistant"/>
              <a:buChar char="●"/>
            </a:pPr>
            <a:r>
              <a:rPr lang="en-US" kern="0" dirty="0">
                <a:solidFill>
                  <a:srgbClr val="000000"/>
                </a:solidFill>
                <a:latin typeface="Assistant"/>
                <a:ea typeface="Assistant"/>
                <a:cs typeface="Assistant"/>
                <a:sym typeface="Assistant"/>
              </a:rPr>
              <a:t>Play a leading role in introducing  an appropriate, structured  methodology</a:t>
            </a:r>
          </a:p>
          <a:p>
            <a:pPr marL="609585" marR="84665" defTabSz="1219170">
              <a:lnSpc>
                <a:spcPct val="101600"/>
              </a:lnSpc>
              <a:spcBef>
                <a:spcPts val="533"/>
              </a:spcBef>
              <a:buClr>
                <a:srgbClr val="000000"/>
              </a:buClr>
            </a:pPr>
            <a:endParaRPr lang="en-US" kern="0" dirty="0">
              <a:solidFill>
                <a:srgbClr val="000000"/>
              </a:solidFill>
              <a:latin typeface="Assistant"/>
              <a:ea typeface="Assistant"/>
              <a:cs typeface="Assistant"/>
              <a:sym typeface="Assistant"/>
            </a:endParaRPr>
          </a:p>
          <a:p>
            <a:pPr marL="609585" marR="253994" indent="-448722" defTabSz="1219170">
              <a:lnSpc>
                <a:spcPct val="101400"/>
              </a:lnSpc>
              <a:spcBef>
                <a:spcPts val="533"/>
              </a:spcBef>
              <a:buClr>
                <a:srgbClr val="000000"/>
              </a:buClr>
              <a:buSzPts val="1700"/>
              <a:buFont typeface="Assistant"/>
              <a:buChar char="●"/>
            </a:pPr>
            <a:r>
              <a:rPr lang="en-US" kern="0" dirty="0">
                <a:solidFill>
                  <a:srgbClr val="000000"/>
                </a:solidFill>
                <a:latin typeface="Assistant"/>
                <a:ea typeface="Assistant"/>
                <a:cs typeface="Assistant"/>
                <a:sym typeface="Assistant"/>
              </a:rPr>
              <a:t>Act as major consultants in  support of senior management</a:t>
            </a:r>
          </a:p>
          <a:p>
            <a:endParaRPr lang="en-US" dirty="0"/>
          </a:p>
        </p:txBody>
      </p:sp>
      <p:sp>
        <p:nvSpPr>
          <p:cNvPr id="2" name="Slide Number Placeholder 1">
            <a:extLst>
              <a:ext uri="{FF2B5EF4-FFF2-40B4-BE49-F238E27FC236}">
                <a16:creationId xmlns:a16="http://schemas.microsoft.com/office/drawing/2014/main" id="{C46685A8-1FB4-4148-966A-CDCD68C6FA7B}"/>
              </a:ext>
            </a:extLst>
          </p:cNvPr>
          <p:cNvSpPr>
            <a:spLocks noGrp="1"/>
          </p:cNvSpPr>
          <p:nvPr>
            <p:ph type="sldNum" sz="quarter" idx="12"/>
          </p:nvPr>
        </p:nvSpPr>
        <p:spPr>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80</a:t>
            </a:fld>
            <a:endParaRPr lang="en"/>
          </a:p>
        </p:txBody>
      </p:sp>
    </p:spTree>
    <p:extLst>
      <p:ext uri="{BB962C8B-B14F-4D97-AF65-F5344CB8AC3E}">
        <p14:creationId xmlns:p14="http://schemas.microsoft.com/office/powerpoint/2010/main" val="3546132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6"/>
          <p:cNvSpPr txBox="1"/>
          <p:nvPr/>
        </p:nvSpPr>
        <p:spPr>
          <a:xfrm>
            <a:off x="2780211" y="411024"/>
            <a:ext cx="8573600" cy="484800"/>
          </a:xfrm>
          <a:prstGeom prst="rect">
            <a:avLst/>
          </a:prstGeom>
          <a:noFill/>
          <a:ln>
            <a:noFill/>
          </a:ln>
        </p:spPr>
        <p:txBody>
          <a:bodyPr spcFirstLastPara="1" wrap="square" lIns="100767" tIns="50367" rIns="100767" bIns="50367" anchor="t" anchorCtr="0">
            <a:noAutofit/>
          </a:bodyPr>
          <a:lstStyle/>
          <a:p>
            <a:pPr algn="r" defTabSz="1219170">
              <a:buClr>
                <a:srgbClr val="000000"/>
              </a:buClr>
            </a:pPr>
            <a:endParaRPr sz="4000" kern="0" dirty="0">
              <a:solidFill>
                <a:srgbClr val="000000"/>
              </a:solidFill>
              <a:latin typeface="Assistant"/>
              <a:ea typeface="Assistant"/>
              <a:cs typeface="Assistant"/>
              <a:sym typeface="Assistant"/>
            </a:endParaRPr>
          </a:p>
        </p:txBody>
      </p:sp>
      <p:sp>
        <p:nvSpPr>
          <p:cNvPr id="401" name="Google Shape;401;p56"/>
          <p:cNvSpPr txBox="1"/>
          <p:nvPr/>
        </p:nvSpPr>
        <p:spPr>
          <a:xfrm>
            <a:off x="697685" y="1844010"/>
            <a:ext cx="10153200" cy="3038800"/>
          </a:xfrm>
          <a:prstGeom prst="rect">
            <a:avLst/>
          </a:prstGeom>
          <a:noFill/>
          <a:ln>
            <a:noFill/>
          </a:ln>
        </p:spPr>
        <p:txBody>
          <a:bodyPr spcFirstLastPara="1" wrap="square" lIns="100767" tIns="50367" rIns="100767" bIns="50367" anchor="t" anchorCtr="0">
            <a:noAutofit/>
          </a:bodyPr>
          <a:lstStyle/>
          <a:p>
            <a:pPr marL="609585" indent="-440256" defTabSz="1219170">
              <a:buClr>
                <a:srgbClr val="000000"/>
              </a:buClr>
              <a:buSzPts val="1600"/>
              <a:buFont typeface="Assistant"/>
              <a:buChar char="●"/>
            </a:pPr>
            <a:r>
              <a:rPr lang="en" sz="2133" kern="0" dirty="0">
                <a:solidFill>
                  <a:srgbClr val="000000"/>
                </a:solidFill>
                <a:latin typeface="Assistant"/>
                <a:ea typeface="Assistant"/>
                <a:cs typeface="Assistant"/>
                <a:sym typeface="Assistant"/>
              </a:rPr>
              <a:t>Responsible for business operations.  </a:t>
            </a:r>
            <a:r>
              <a:rPr lang="en-US" sz="2133" kern="0" dirty="0">
                <a:solidFill>
                  <a:srgbClr val="000000"/>
                </a:solidFill>
                <a:latin typeface="Assistant"/>
                <a:ea typeface="Assistant"/>
                <a:cs typeface="Assistant"/>
                <a:sym typeface="Assistant"/>
              </a:rPr>
              <a:t>The individual lines of business are our customers</a:t>
            </a:r>
            <a:endParaRPr sz="2133" kern="0" dirty="0">
              <a:solidFill>
                <a:srgbClr val="000000"/>
              </a:solidFill>
              <a:latin typeface="Assistant"/>
              <a:ea typeface="Assistant"/>
              <a:cs typeface="Assistant"/>
              <a:sym typeface="Assistant"/>
            </a:endParaRPr>
          </a:p>
          <a:p>
            <a:pPr marL="609585" defTabSz="1219170">
              <a:buClr>
                <a:srgbClr val="000000"/>
              </a:buClr>
            </a:pPr>
            <a:endParaRPr sz="2133" kern="0" dirty="0">
              <a:solidFill>
                <a:srgbClr val="000000"/>
              </a:solidFill>
              <a:latin typeface="Assistant"/>
              <a:ea typeface="Assistant"/>
              <a:cs typeface="Assistant"/>
              <a:sym typeface="Assistant"/>
            </a:endParaRPr>
          </a:p>
          <a:p>
            <a:pPr marL="609585" indent="-440256" defTabSz="1219170">
              <a:buClr>
                <a:srgbClr val="000000"/>
              </a:buClr>
              <a:buSzPts val="1600"/>
              <a:buFont typeface="Assistant"/>
              <a:buChar char="●"/>
            </a:pPr>
            <a:r>
              <a:rPr lang="en" sz="2133" kern="0" dirty="0">
                <a:solidFill>
                  <a:srgbClr val="000000"/>
                </a:solidFill>
                <a:latin typeface="Assistant"/>
                <a:ea typeface="Assistant"/>
                <a:cs typeface="Assistant"/>
                <a:sym typeface="Assistant"/>
              </a:rPr>
              <a:t>Provide direction to ensure security is implemented in such a way as to meet business objectives</a:t>
            </a:r>
            <a:endParaRPr sz="2133" kern="0" dirty="0">
              <a:solidFill>
                <a:srgbClr val="000000"/>
              </a:solidFill>
              <a:latin typeface="Assistant"/>
              <a:ea typeface="Assistant"/>
              <a:cs typeface="Assistant"/>
              <a:sym typeface="Assistant"/>
            </a:endParaRPr>
          </a:p>
          <a:p>
            <a:pPr marL="609585" defTabSz="1219170">
              <a:buClr>
                <a:srgbClr val="000000"/>
              </a:buClr>
            </a:pPr>
            <a:endParaRPr sz="2133" kern="0" dirty="0">
              <a:solidFill>
                <a:srgbClr val="000000"/>
              </a:solidFill>
              <a:latin typeface="Assistant"/>
              <a:ea typeface="Assistant"/>
              <a:cs typeface="Assistant"/>
              <a:sym typeface="Assistant"/>
            </a:endParaRPr>
          </a:p>
          <a:p>
            <a:pPr marL="609585" indent="-440256" defTabSz="1219170">
              <a:buClr>
                <a:srgbClr val="000000"/>
              </a:buClr>
              <a:buSzPts val="1600"/>
              <a:buFont typeface="Assistant"/>
              <a:buChar char="●"/>
            </a:pPr>
            <a:r>
              <a:rPr lang="en" sz="2133" kern="0" dirty="0">
                <a:solidFill>
                  <a:srgbClr val="000000"/>
                </a:solidFill>
                <a:latin typeface="Assistant"/>
                <a:ea typeface="Assistant"/>
                <a:cs typeface="Assistant"/>
                <a:sym typeface="Assistant"/>
              </a:rPr>
              <a:t>Responsible for security enforcement and direction</a:t>
            </a:r>
            <a:endParaRPr sz="2133" kern="0" dirty="0">
              <a:solidFill>
                <a:srgbClr val="000000"/>
              </a:solidFill>
              <a:latin typeface="Assistant"/>
              <a:ea typeface="Assistant"/>
              <a:cs typeface="Assistant"/>
              <a:sym typeface="Assistant"/>
            </a:endParaRPr>
          </a:p>
          <a:p>
            <a:pPr marL="609585" defTabSz="1219170">
              <a:buClr>
                <a:srgbClr val="000000"/>
              </a:buClr>
            </a:pPr>
            <a:endParaRPr sz="2133" kern="0" dirty="0">
              <a:solidFill>
                <a:srgbClr val="000000"/>
              </a:solidFill>
              <a:latin typeface="Assistant"/>
              <a:ea typeface="Assistant"/>
              <a:cs typeface="Assistant"/>
              <a:sym typeface="Assistant"/>
            </a:endParaRPr>
          </a:p>
          <a:p>
            <a:pPr marL="609585" indent="-440256" defTabSz="1219170">
              <a:buClr>
                <a:srgbClr val="000000"/>
              </a:buClr>
              <a:buSzPts val="1600"/>
              <a:buFont typeface="Assistant"/>
              <a:buChar char="●"/>
            </a:pPr>
            <a:r>
              <a:rPr lang="en" sz="2133" kern="0" dirty="0">
                <a:solidFill>
                  <a:srgbClr val="000000"/>
                </a:solidFill>
                <a:latin typeface="Assistant"/>
                <a:ea typeface="Assistant"/>
                <a:cs typeface="Assistant"/>
                <a:sym typeface="Assistant"/>
              </a:rPr>
              <a:t>Responsible for day-to-day </a:t>
            </a:r>
            <a:endParaRPr sz="1600" kern="0" dirty="0">
              <a:solidFill>
                <a:srgbClr val="000000"/>
              </a:solidFill>
              <a:latin typeface="Assistant"/>
              <a:ea typeface="Assistant"/>
              <a:cs typeface="Assistant"/>
              <a:sym typeface="Assistant"/>
            </a:endParaRPr>
          </a:p>
          <a:p>
            <a:pPr marL="1219170" lvl="1" indent="-440256" defTabSz="1219170">
              <a:buClr>
                <a:srgbClr val="000000"/>
              </a:buClr>
              <a:buSzPts val="1600"/>
              <a:buFont typeface="Assistant"/>
              <a:buChar char="○"/>
            </a:pPr>
            <a:r>
              <a:rPr lang="en" sz="2133" kern="0" dirty="0">
                <a:solidFill>
                  <a:srgbClr val="000000"/>
                </a:solidFill>
                <a:latin typeface="Assistant"/>
                <a:ea typeface="Assistant"/>
                <a:cs typeface="Assistant"/>
                <a:sym typeface="Assistant"/>
              </a:rPr>
              <a:t>Monitoring</a:t>
            </a:r>
            <a:endParaRPr sz="1600" kern="0" dirty="0">
              <a:solidFill>
                <a:srgbClr val="000000"/>
              </a:solidFill>
              <a:latin typeface="Assistant"/>
              <a:ea typeface="Assistant"/>
              <a:cs typeface="Assistant"/>
              <a:sym typeface="Assistant"/>
            </a:endParaRPr>
          </a:p>
          <a:p>
            <a:pPr marL="1219170" lvl="1" indent="-440256" defTabSz="1219170">
              <a:buClr>
                <a:srgbClr val="000000"/>
              </a:buClr>
              <a:buSzPts val="1600"/>
              <a:buFont typeface="Assistant"/>
              <a:buChar char="○"/>
            </a:pPr>
            <a:r>
              <a:rPr lang="en" sz="2133" kern="0" dirty="0">
                <a:solidFill>
                  <a:srgbClr val="000000"/>
                </a:solidFill>
                <a:latin typeface="Assistant"/>
                <a:ea typeface="Assistant"/>
                <a:cs typeface="Assistant"/>
                <a:sym typeface="Assistant"/>
              </a:rPr>
              <a:t>Reporting</a:t>
            </a:r>
            <a:endParaRPr sz="1600" kern="0" dirty="0">
              <a:solidFill>
                <a:srgbClr val="000000"/>
              </a:solidFill>
              <a:latin typeface="Assistant"/>
              <a:ea typeface="Assistant"/>
              <a:cs typeface="Assistant"/>
              <a:sym typeface="Assistant"/>
            </a:endParaRPr>
          </a:p>
          <a:p>
            <a:pPr marL="1219170" lvl="1" indent="-440256" defTabSz="1219170">
              <a:buClr>
                <a:srgbClr val="000000"/>
              </a:buClr>
              <a:buSzPts val="1600"/>
              <a:buFont typeface="Assistant"/>
              <a:buChar char="○"/>
            </a:pPr>
            <a:r>
              <a:rPr lang="en" sz="2133" kern="0" dirty="0">
                <a:solidFill>
                  <a:srgbClr val="000000"/>
                </a:solidFill>
                <a:latin typeface="Assistant"/>
                <a:ea typeface="Assistant"/>
                <a:cs typeface="Assistant"/>
                <a:sym typeface="Assistant"/>
              </a:rPr>
              <a:t>Disciplinary actions</a:t>
            </a:r>
            <a:endParaRPr sz="1600" kern="0" dirty="0">
              <a:solidFill>
                <a:srgbClr val="000000"/>
              </a:solidFill>
              <a:latin typeface="Assistant"/>
              <a:ea typeface="Assistant"/>
              <a:cs typeface="Assistant"/>
              <a:sym typeface="Assistant"/>
            </a:endParaRPr>
          </a:p>
          <a:p>
            <a:pPr marL="1219170" lvl="1" indent="-440256" defTabSz="1219170">
              <a:buClr>
                <a:srgbClr val="000000"/>
              </a:buClr>
              <a:buSzPts val="1600"/>
              <a:buFont typeface="Assistant"/>
              <a:buChar char="○"/>
            </a:pPr>
            <a:r>
              <a:rPr lang="en" sz="2133" kern="0" dirty="0">
                <a:solidFill>
                  <a:srgbClr val="000000"/>
                </a:solidFill>
                <a:latin typeface="Assistant"/>
                <a:ea typeface="Assistant"/>
                <a:cs typeface="Assistant"/>
                <a:sym typeface="Assistant"/>
              </a:rPr>
              <a:t>Compliance</a:t>
            </a:r>
            <a:endParaRPr sz="1600" kern="0" dirty="0">
              <a:solidFill>
                <a:srgbClr val="000000"/>
              </a:solidFill>
              <a:latin typeface="Assistant"/>
              <a:ea typeface="Assistant"/>
              <a:cs typeface="Assistant"/>
              <a:sym typeface="Assistant"/>
            </a:endParaRPr>
          </a:p>
        </p:txBody>
      </p:sp>
      <p:sp>
        <p:nvSpPr>
          <p:cNvPr id="3" name="Title 2">
            <a:extLst>
              <a:ext uri="{FF2B5EF4-FFF2-40B4-BE49-F238E27FC236}">
                <a16:creationId xmlns:a16="http://schemas.microsoft.com/office/drawing/2014/main" id="{3220D35F-59C0-473F-BC11-6D091ABD3235}"/>
              </a:ext>
            </a:extLst>
          </p:cNvPr>
          <p:cNvSpPr>
            <a:spLocks noGrp="1"/>
          </p:cNvSpPr>
          <p:nvPr>
            <p:ph type="title"/>
          </p:nvPr>
        </p:nvSpPr>
        <p:spPr/>
        <p:txBody>
          <a:bodyPr>
            <a:normAutofit fontScale="90000"/>
          </a:bodyPr>
          <a:lstStyle/>
          <a:p>
            <a:r>
              <a:rPr lang="en-US" kern="0" dirty="0">
                <a:solidFill>
                  <a:srgbClr val="000000"/>
                </a:solidFill>
                <a:latin typeface="Assistant"/>
                <a:ea typeface="Assistant"/>
                <a:cs typeface="Assistant"/>
                <a:sym typeface="Assistant"/>
              </a:rPr>
              <a:t>Business Managers</a:t>
            </a:r>
            <a:br>
              <a:rPr lang="en-US" kern="0" dirty="0">
                <a:solidFill>
                  <a:srgbClr val="000000"/>
                </a:solidFill>
                <a:latin typeface="Assistant"/>
                <a:ea typeface="Assistant"/>
                <a:cs typeface="Assistant"/>
                <a:sym typeface="Assistant"/>
              </a:rPr>
            </a:br>
            <a:endParaRPr lang="en-US" b="1" dirty="0"/>
          </a:p>
        </p:txBody>
      </p:sp>
      <p:sp>
        <p:nvSpPr>
          <p:cNvPr id="5" name="Content Placeholder 4">
            <a:extLst>
              <a:ext uri="{FF2B5EF4-FFF2-40B4-BE49-F238E27FC236}">
                <a16:creationId xmlns:a16="http://schemas.microsoft.com/office/drawing/2014/main" id="{434AE316-C17E-4CF1-BDEC-175BCC42A345}"/>
              </a:ext>
            </a:extLst>
          </p:cNvPr>
          <p:cNvSpPr>
            <a:spLocks noGrp="1"/>
          </p:cNvSpPr>
          <p:nvPr>
            <p:ph idx="1"/>
          </p:nvPr>
        </p:nvSpPr>
        <p:spPr/>
        <p:txBody>
          <a:bodyPr/>
          <a:lstStyle/>
          <a:p>
            <a:endParaRPr lang="en-US"/>
          </a:p>
        </p:txBody>
      </p:sp>
      <p:sp>
        <p:nvSpPr>
          <p:cNvPr id="402" name="Google Shape;402;p56"/>
          <p:cNvSpPr txBox="1">
            <a:spLocks noGrp="1"/>
          </p:cNvSpPr>
          <p:nvPr>
            <p:ph type="sldNum" sz="quarter" idx="12"/>
          </p:nvPr>
        </p:nvSpPr>
        <p:spPr>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81</a:t>
            </a:fld>
            <a:endParaRPr kern="0">
              <a:solidFill>
                <a:srgbClr val="000000"/>
              </a:solidFill>
            </a:endParaRPr>
          </a:p>
        </p:txBody>
      </p:sp>
    </p:spTree>
    <p:extLst>
      <p:ext uri="{BB962C8B-B14F-4D97-AF65-F5344CB8AC3E}">
        <p14:creationId xmlns:p14="http://schemas.microsoft.com/office/powerpoint/2010/main" val="38421865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7"/>
          <p:cNvSpPr txBox="1"/>
          <p:nvPr/>
        </p:nvSpPr>
        <p:spPr>
          <a:xfrm>
            <a:off x="673409" y="1886533"/>
            <a:ext cx="10679600" cy="4304000"/>
          </a:xfrm>
          <a:prstGeom prst="rect">
            <a:avLst/>
          </a:prstGeom>
          <a:noFill/>
          <a:ln>
            <a:noFill/>
          </a:ln>
        </p:spPr>
        <p:txBody>
          <a:bodyPr spcFirstLastPara="1" wrap="square" lIns="0" tIns="5600" rIns="0" bIns="0" anchor="t" anchorCtr="0">
            <a:noAutofit/>
          </a:bodyPr>
          <a:lstStyle/>
          <a:p>
            <a:pPr marL="423323" marR="914377" indent="-347125" defTabSz="1219170">
              <a:lnSpc>
                <a:spcPct val="101800"/>
              </a:lnSpc>
              <a:buClr>
                <a:srgbClr val="000000"/>
              </a:buClr>
              <a:buSzPts val="1500"/>
              <a:buFont typeface="Assistant"/>
              <a:buChar char="●"/>
            </a:pPr>
            <a:r>
              <a:rPr lang="en-US" sz="2667" kern="0" dirty="0">
                <a:solidFill>
                  <a:srgbClr val="000000"/>
                </a:solidFill>
                <a:latin typeface="Assistant"/>
                <a:ea typeface="Assistant"/>
                <a:cs typeface="Assistant"/>
                <a:sym typeface="Assistant"/>
              </a:rPr>
              <a:t>Responsible for proper implementation of security  requirements in their IT systems</a:t>
            </a:r>
          </a:p>
          <a:p>
            <a:pPr marL="423323" marR="914377" defTabSz="1219170">
              <a:lnSpc>
                <a:spcPct val="101800"/>
              </a:lnSpc>
              <a:buClr>
                <a:srgbClr val="000000"/>
              </a:buClr>
            </a:pPr>
            <a:endParaRPr sz="2667" kern="0" dirty="0">
              <a:solidFill>
                <a:srgbClr val="000000"/>
              </a:solidFill>
              <a:latin typeface="Assistant"/>
              <a:ea typeface="Assistant"/>
              <a:cs typeface="Assistant"/>
              <a:sym typeface="Assistant"/>
            </a:endParaRPr>
          </a:p>
          <a:p>
            <a:pPr marL="423323" indent="-347125" defTabSz="1219170">
              <a:lnSpc>
                <a:spcPct val="101600"/>
              </a:lnSpc>
              <a:spcBef>
                <a:spcPts val="533"/>
              </a:spcBef>
              <a:buClr>
                <a:srgbClr val="000000"/>
              </a:buClr>
              <a:buSzPts val="1500"/>
              <a:buFont typeface="Assistant"/>
              <a:buChar char="●"/>
            </a:pPr>
            <a:r>
              <a:rPr lang="en" sz="2667" kern="0" dirty="0">
                <a:solidFill>
                  <a:srgbClr val="000000"/>
                </a:solidFill>
                <a:latin typeface="Assistant"/>
                <a:ea typeface="Assistant"/>
                <a:cs typeface="Assistant"/>
                <a:sym typeface="Assistant"/>
              </a:rPr>
              <a:t>Support or use the risk management process to identify  and assess new potential risk and implement new security  controls as needed to safeguard their IT systems</a:t>
            </a:r>
            <a:endParaRPr sz="2667" kern="0" dirty="0">
              <a:solidFill>
                <a:srgbClr val="000000"/>
              </a:solidFill>
              <a:latin typeface="Assistant"/>
              <a:ea typeface="Assistant"/>
              <a:cs typeface="Assistant"/>
              <a:sym typeface="Assistant"/>
            </a:endParaRPr>
          </a:p>
        </p:txBody>
      </p:sp>
      <p:sp>
        <p:nvSpPr>
          <p:cNvPr id="409" name="Google Shape;409;p57"/>
          <p:cNvSpPr txBox="1"/>
          <p:nvPr/>
        </p:nvSpPr>
        <p:spPr>
          <a:xfrm>
            <a:off x="2734096" y="548583"/>
            <a:ext cx="8573600" cy="484800"/>
          </a:xfrm>
          <a:prstGeom prst="rect">
            <a:avLst/>
          </a:prstGeom>
          <a:noFill/>
          <a:ln>
            <a:noFill/>
          </a:ln>
        </p:spPr>
        <p:txBody>
          <a:bodyPr spcFirstLastPara="1" wrap="square" lIns="100767" tIns="50367" rIns="100767" bIns="50367" anchor="t" anchorCtr="0">
            <a:noAutofit/>
          </a:bodyPr>
          <a:lstStyle/>
          <a:p>
            <a:pPr algn="r" defTabSz="1219170">
              <a:buClr>
                <a:srgbClr val="000000"/>
              </a:buClr>
            </a:pPr>
            <a:endParaRPr sz="4000" kern="0" dirty="0">
              <a:solidFill>
                <a:srgbClr val="000000"/>
              </a:solidFill>
              <a:latin typeface="Assistant"/>
              <a:ea typeface="Assistant"/>
              <a:cs typeface="Assistant"/>
              <a:sym typeface="Assistant"/>
            </a:endParaRPr>
          </a:p>
        </p:txBody>
      </p:sp>
      <p:sp>
        <p:nvSpPr>
          <p:cNvPr id="3" name="Title 2">
            <a:extLst>
              <a:ext uri="{FF2B5EF4-FFF2-40B4-BE49-F238E27FC236}">
                <a16:creationId xmlns:a16="http://schemas.microsoft.com/office/drawing/2014/main" id="{6F96A80D-3CAA-4E9C-94A4-1E880F9DDB7B}"/>
              </a:ext>
            </a:extLst>
          </p:cNvPr>
          <p:cNvSpPr>
            <a:spLocks noGrp="1"/>
          </p:cNvSpPr>
          <p:nvPr>
            <p:ph type="title"/>
          </p:nvPr>
        </p:nvSpPr>
        <p:spPr/>
        <p:txBody>
          <a:bodyPr>
            <a:normAutofit fontScale="90000"/>
          </a:bodyPr>
          <a:lstStyle/>
          <a:p>
            <a:r>
              <a:rPr lang="en-US" kern="0" dirty="0">
                <a:solidFill>
                  <a:srgbClr val="000000"/>
                </a:solidFill>
                <a:latin typeface="Assistant"/>
                <a:ea typeface="Assistant"/>
                <a:cs typeface="Assistant"/>
                <a:sym typeface="Assistant"/>
              </a:rPr>
              <a:t>Security Practitioners</a:t>
            </a:r>
            <a:br>
              <a:rPr lang="en-US" kern="0" dirty="0">
                <a:solidFill>
                  <a:srgbClr val="000000"/>
                </a:solidFill>
                <a:latin typeface="Assistant"/>
                <a:ea typeface="Assistant"/>
                <a:cs typeface="Assistant"/>
                <a:sym typeface="Assistant"/>
              </a:rPr>
            </a:br>
            <a:endParaRPr lang="en-US" dirty="0"/>
          </a:p>
        </p:txBody>
      </p:sp>
      <p:sp>
        <p:nvSpPr>
          <p:cNvPr id="5" name="Content Placeholder 4">
            <a:extLst>
              <a:ext uri="{FF2B5EF4-FFF2-40B4-BE49-F238E27FC236}">
                <a16:creationId xmlns:a16="http://schemas.microsoft.com/office/drawing/2014/main" id="{22118DD1-493B-459E-A456-37BF98AAC5E4}"/>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7459F8A2-D70D-41BB-8F37-693E2E954C8B}"/>
              </a:ext>
            </a:extLst>
          </p:cNvPr>
          <p:cNvSpPr>
            <a:spLocks noGrp="1"/>
          </p:cNvSpPr>
          <p:nvPr>
            <p:ph type="sldNum" sz="quarter" idx="12"/>
          </p:nvPr>
        </p:nvSpPr>
        <p:spPr>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82</a:t>
            </a:fld>
            <a:endParaRPr lang="en"/>
          </a:p>
        </p:txBody>
      </p:sp>
    </p:spTree>
    <p:extLst>
      <p:ext uri="{BB962C8B-B14F-4D97-AF65-F5344CB8AC3E}">
        <p14:creationId xmlns:p14="http://schemas.microsoft.com/office/powerpoint/2010/main" val="42051334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8"/>
          <p:cNvSpPr txBox="1">
            <a:spLocks noGrp="1"/>
          </p:cNvSpPr>
          <p:nvPr>
            <p:ph type="title"/>
          </p:nvPr>
        </p:nvSpPr>
        <p:spPr>
          <a:prstGeom prst="rect">
            <a:avLst/>
          </a:prstGeom>
          <a:noFill/>
          <a:ln>
            <a:noFill/>
          </a:ln>
        </p:spPr>
        <p:txBody>
          <a:bodyPr spcFirstLastPara="1" wrap="square" lIns="83133" tIns="32033" rIns="83133" bIns="41567" anchor="ctr" anchorCtr="0">
            <a:noAutofit/>
          </a:bodyPr>
          <a:lstStyle/>
          <a:p>
            <a:pPr>
              <a:lnSpc>
                <a:spcPct val="90000"/>
              </a:lnSpc>
              <a:buSzPts val="3000"/>
            </a:pPr>
            <a:r>
              <a:rPr lang="en" sz="4000" dirty="0">
                <a:latin typeface="Assistant"/>
                <a:ea typeface="Assistant"/>
                <a:cs typeface="Assistant"/>
                <a:sym typeface="Assistant"/>
              </a:rPr>
              <a:t>Auditors</a:t>
            </a:r>
            <a:endParaRPr sz="1600" dirty="0"/>
          </a:p>
        </p:txBody>
      </p:sp>
      <p:sp>
        <p:nvSpPr>
          <p:cNvPr id="417" name="Google Shape;417;p58"/>
          <p:cNvSpPr txBox="1">
            <a:spLocks noGrp="1"/>
          </p:cNvSpPr>
          <p:nvPr>
            <p:ph idx="1"/>
          </p:nvPr>
        </p:nvSpPr>
        <p:spPr>
          <a:prstGeom prst="rect">
            <a:avLst/>
          </a:prstGeom>
          <a:noFill/>
          <a:ln>
            <a:noFill/>
          </a:ln>
        </p:spPr>
        <p:txBody>
          <a:bodyPr spcFirstLastPara="1" wrap="square" lIns="100767" tIns="50367" rIns="100767" bIns="50367" anchor="t" anchorCtr="0">
            <a:noAutofit/>
          </a:bodyPr>
          <a:lstStyle/>
          <a:p>
            <a:pPr marL="355591" indent="-262460">
              <a:lnSpc>
                <a:spcPct val="90000"/>
              </a:lnSpc>
              <a:buClr>
                <a:schemeClr val="dk1"/>
              </a:buClr>
              <a:buSzPts val="900"/>
              <a:buFont typeface="Assistant"/>
              <a:buChar char="●"/>
            </a:pPr>
            <a:r>
              <a:rPr lang="en" sz="2667" dirty="0">
                <a:solidFill>
                  <a:schemeClr val="dk1"/>
                </a:solidFill>
                <a:latin typeface="Assistant"/>
                <a:ea typeface="Assistant"/>
                <a:cs typeface="Assistant"/>
                <a:sym typeface="Assistant"/>
              </a:rPr>
              <a:t>Objective Evaluation of controls and policies to ensure that they are being implemented and are effective.  </a:t>
            </a:r>
            <a:endParaRPr sz="1600" dirty="0"/>
          </a:p>
          <a:p>
            <a:pPr marL="355591" indent="-262460">
              <a:lnSpc>
                <a:spcPct val="90000"/>
              </a:lnSpc>
              <a:spcBef>
                <a:spcPts val="933"/>
              </a:spcBef>
              <a:buClr>
                <a:schemeClr val="dk1"/>
              </a:buClr>
              <a:buSzPts val="900"/>
              <a:buFont typeface="Assistant"/>
              <a:buChar char="●"/>
            </a:pPr>
            <a:r>
              <a:rPr lang="en" sz="2667" dirty="0">
                <a:solidFill>
                  <a:schemeClr val="dk1"/>
                </a:solidFill>
                <a:latin typeface="Assistant"/>
                <a:ea typeface="Assistant"/>
                <a:cs typeface="Assistant"/>
                <a:sym typeface="Assistant"/>
              </a:rPr>
              <a:t>If internal auditing is in place, auditors should not report to the head of a business unit, but rather to the Chief Operating Officer or some other entity without direct stake in result</a:t>
            </a:r>
            <a:endParaRPr sz="1600" dirty="0"/>
          </a:p>
          <a:p>
            <a:pPr marL="355591" indent="-262460">
              <a:lnSpc>
                <a:spcPct val="90000"/>
              </a:lnSpc>
              <a:spcBef>
                <a:spcPts val="933"/>
              </a:spcBef>
              <a:spcAft>
                <a:spcPts val="2133"/>
              </a:spcAft>
              <a:buClr>
                <a:schemeClr val="dk1"/>
              </a:buClr>
              <a:buSzPts val="900"/>
              <a:buFont typeface="Assistant"/>
              <a:buChar char="●"/>
            </a:pPr>
            <a:r>
              <a:rPr lang="en" sz="2667" dirty="0">
                <a:solidFill>
                  <a:schemeClr val="dk1"/>
                </a:solidFill>
                <a:latin typeface="Assistant"/>
                <a:ea typeface="Assistant"/>
                <a:cs typeface="Assistant"/>
                <a:sym typeface="Assistant"/>
              </a:rPr>
              <a:t>Auditors document and do not modify</a:t>
            </a:r>
            <a:endParaRPr sz="1600" dirty="0"/>
          </a:p>
        </p:txBody>
      </p:sp>
      <p:sp>
        <p:nvSpPr>
          <p:cNvPr id="2" name="Footer Placeholder 1">
            <a:extLst>
              <a:ext uri="{FF2B5EF4-FFF2-40B4-BE49-F238E27FC236}">
                <a16:creationId xmlns:a16="http://schemas.microsoft.com/office/drawing/2014/main" id="{BEC35358-A50B-4DA0-B134-37AD5F7B536E}"/>
              </a:ext>
            </a:extLst>
          </p:cNvPr>
          <p:cNvSpPr>
            <a:spLocks noGrp="1"/>
          </p:cNvSpPr>
          <p:nvPr>
            <p:ph type="ftr" sz="quarter" idx="11"/>
          </p:nvPr>
        </p:nvSpPr>
        <p:spPr/>
        <p:txBody>
          <a:bodyPr/>
          <a:lstStyle/>
          <a:p>
            <a:endParaRPr lang="en-US"/>
          </a:p>
        </p:txBody>
      </p:sp>
      <p:sp>
        <p:nvSpPr>
          <p:cNvPr id="418" name="Google Shape;418;p58"/>
          <p:cNvSpPr txBox="1">
            <a:spLocks noGrp="1"/>
          </p:cNvSpPr>
          <p:nvPr>
            <p:ph type="sldNum" sz="quarter" idx="12"/>
          </p:nvPr>
        </p:nvSpPr>
        <p:spPr>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83</a:t>
            </a:fld>
            <a:endParaRPr kern="0">
              <a:solidFill>
                <a:srgbClr val="000000"/>
              </a:solidFill>
            </a:endParaRPr>
          </a:p>
        </p:txBody>
      </p:sp>
      <p:pic>
        <p:nvPicPr>
          <p:cNvPr id="419" name="Google Shape;419;p58"/>
          <p:cNvPicPr preferRelativeResize="0"/>
          <p:nvPr/>
        </p:nvPicPr>
        <p:blipFill rotWithShape="1">
          <a:blip r:embed="rId3">
            <a:alphaModFix/>
          </a:blip>
          <a:srcRect/>
          <a:stretch/>
        </p:blipFill>
        <p:spPr>
          <a:xfrm>
            <a:off x="7415092" y="4058087"/>
            <a:ext cx="2725910" cy="1898862"/>
          </a:xfrm>
          <a:prstGeom prst="rect">
            <a:avLst/>
          </a:prstGeom>
          <a:noFill/>
          <a:ln>
            <a:noFill/>
          </a:ln>
        </p:spPr>
      </p:pic>
    </p:spTree>
    <p:extLst>
      <p:ext uri="{BB962C8B-B14F-4D97-AF65-F5344CB8AC3E}">
        <p14:creationId xmlns:p14="http://schemas.microsoft.com/office/powerpoint/2010/main" val="7915258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9"/>
          <p:cNvSpPr txBox="1"/>
          <p:nvPr/>
        </p:nvSpPr>
        <p:spPr>
          <a:xfrm>
            <a:off x="838202" y="1771183"/>
            <a:ext cx="5620000" cy="4152400"/>
          </a:xfrm>
          <a:prstGeom prst="rect">
            <a:avLst/>
          </a:prstGeom>
          <a:noFill/>
          <a:ln>
            <a:noFill/>
          </a:ln>
        </p:spPr>
        <p:txBody>
          <a:bodyPr spcFirstLastPara="1" wrap="square" lIns="0" tIns="77933" rIns="0" bIns="0" anchor="t" anchorCtr="0">
            <a:noAutofit/>
          </a:bodyPr>
          <a:lstStyle/>
          <a:p>
            <a:pPr marL="423323" indent="-389457" defTabSz="1219170">
              <a:buClr>
                <a:srgbClr val="000000"/>
              </a:buClr>
              <a:buSzPts val="1800"/>
              <a:buFont typeface="Assistant"/>
              <a:buChar char="●"/>
            </a:pPr>
            <a:r>
              <a:rPr lang="en" sz="2400" kern="0" dirty="0">
                <a:solidFill>
                  <a:srgbClr val="000000"/>
                </a:solidFill>
                <a:latin typeface="Assistant"/>
                <a:ea typeface="Assistant"/>
                <a:cs typeface="Assistant"/>
                <a:sym typeface="Assistant"/>
              </a:rPr>
              <a:t>Must understand the risk management process</a:t>
            </a:r>
            <a:endParaRPr sz="2400" kern="0" dirty="0">
              <a:solidFill>
                <a:srgbClr val="000000"/>
              </a:solidFill>
              <a:latin typeface="Assistant"/>
              <a:ea typeface="Assistant"/>
              <a:cs typeface="Assistant"/>
              <a:sym typeface="Assistant"/>
            </a:endParaRPr>
          </a:p>
          <a:p>
            <a:pPr marL="423323" indent="-389457" defTabSz="1219170">
              <a:spcBef>
                <a:spcPts val="533"/>
              </a:spcBef>
              <a:buClr>
                <a:srgbClr val="000000"/>
              </a:buClr>
              <a:buSzPts val="1800"/>
              <a:buFont typeface="Assistant"/>
              <a:buChar char="●"/>
            </a:pPr>
            <a:r>
              <a:rPr lang="en" sz="2400" kern="0" dirty="0">
                <a:solidFill>
                  <a:srgbClr val="000000"/>
                </a:solidFill>
                <a:latin typeface="Assistant"/>
                <a:ea typeface="Assistant"/>
                <a:cs typeface="Assistant"/>
                <a:sym typeface="Assistant"/>
              </a:rPr>
              <a:t>Develop appropriate training materials</a:t>
            </a:r>
            <a:endParaRPr sz="2400" kern="0" dirty="0">
              <a:solidFill>
                <a:srgbClr val="000000"/>
              </a:solidFill>
              <a:latin typeface="Assistant"/>
              <a:ea typeface="Assistant"/>
              <a:cs typeface="Assistant"/>
              <a:sym typeface="Assistant"/>
            </a:endParaRPr>
          </a:p>
          <a:p>
            <a:pPr marL="423323" indent="-389457" defTabSz="1219170">
              <a:spcBef>
                <a:spcPts val="533"/>
              </a:spcBef>
              <a:buClr>
                <a:srgbClr val="000000"/>
              </a:buClr>
              <a:buSzPts val="1800"/>
              <a:buFont typeface="Assistant"/>
              <a:buChar char="●"/>
            </a:pPr>
            <a:r>
              <a:rPr lang="en" sz="2400" kern="0" dirty="0">
                <a:solidFill>
                  <a:srgbClr val="000000"/>
                </a:solidFill>
                <a:latin typeface="Assistant"/>
                <a:ea typeface="Assistant"/>
                <a:cs typeface="Assistant"/>
                <a:sym typeface="Assistant"/>
              </a:rPr>
              <a:t>Conduct security trainings and awareness programs catered to roles within the organization</a:t>
            </a:r>
            <a:endParaRPr sz="2400" kern="0" dirty="0">
              <a:solidFill>
                <a:srgbClr val="000000"/>
              </a:solidFill>
              <a:latin typeface="Assistant"/>
              <a:ea typeface="Assistant"/>
              <a:cs typeface="Assistant"/>
              <a:sym typeface="Assistant"/>
            </a:endParaRPr>
          </a:p>
          <a:p>
            <a:pPr marL="423323" indent="-406390" defTabSz="1219170">
              <a:lnSpc>
                <a:spcPct val="101400"/>
              </a:lnSpc>
              <a:spcBef>
                <a:spcPts val="400"/>
              </a:spcBef>
              <a:buClr>
                <a:srgbClr val="000000"/>
              </a:buClr>
              <a:buSzPts val="1800"/>
              <a:buFont typeface="Assistant"/>
              <a:buChar char="●"/>
            </a:pPr>
            <a:r>
              <a:rPr lang="en" sz="2400" kern="0" dirty="0">
                <a:solidFill>
                  <a:srgbClr val="000000"/>
                </a:solidFill>
                <a:latin typeface="Assistant"/>
                <a:ea typeface="Assistant"/>
                <a:cs typeface="Assistant"/>
                <a:sym typeface="Assistant"/>
              </a:rPr>
              <a:t>Incorporate risk assessment into training programs to educate the end users</a:t>
            </a:r>
            <a:endParaRPr sz="2400" kern="0" dirty="0">
              <a:solidFill>
                <a:srgbClr val="000000"/>
              </a:solidFill>
              <a:latin typeface="Assistant"/>
              <a:ea typeface="Assistant"/>
              <a:cs typeface="Assistant"/>
              <a:sym typeface="Assistant"/>
            </a:endParaRPr>
          </a:p>
          <a:p>
            <a:pPr marL="423323" indent="-406390" defTabSz="1219170">
              <a:lnSpc>
                <a:spcPct val="101400"/>
              </a:lnSpc>
              <a:spcBef>
                <a:spcPts val="400"/>
              </a:spcBef>
              <a:buClr>
                <a:srgbClr val="000000"/>
              </a:buClr>
              <a:buSzPts val="1800"/>
              <a:buFont typeface="Assistant"/>
              <a:buChar char="●"/>
            </a:pPr>
            <a:r>
              <a:rPr lang="en" sz="2400" kern="0" dirty="0">
                <a:solidFill>
                  <a:srgbClr val="000000"/>
                </a:solidFill>
                <a:latin typeface="Assistant"/>
                <a:ea typeface="Assistant"/>
                <a:cs typeface="Assistant"/>
                <a:sym typeface="Assistant"/>
              </a:rPr>
              <a:t>Encourage users to report violations </a:t>
            </a:r>
            <a:endParaRPr sz="2400" kern="0" dirty="0">
              <a:solidFill>
                <a:srgbClr val="000000"/>
              </a:solidFill>
              <a:latin typeface="Assistant"/>
              <a:ea typeface="Assistant"/>
              <a:cs typeface="Assistant"/>
              <a:sym typeface="Assistant"/>
            </a:endParaRPr>
          </a:p>
        </p:txBody>
      </p:sp>
      <p:pic>
        <p:nvPicPr>
          <p:cNvPr id="427" name="Google Shape;427;p59"/>
          <p:cNvPicPr preferRelativeResize="0"/>
          <p:nvPr/>
        </p:nvPicPr>
        <p:blipFill rotWithShape="1">
          <a:blip r:embed="rId3">
            <a:alphaModFix/>
          </a:blip>
          <a:srcRect/>
          <a:stretch/>
        </p:blipFill>
        <p:spPr>
          <a:xfrm>
            <a:off x="6782263" y="2105935"/>
            <a:ext cx="4571535" cy="3056400"/>
          </a:xfrm>
          <a:prstGeom prst="rect">
            <a:avLst/>
          </a:prstGeom>
          <a:noFill/>
          <a:ln>
            <a:noFill/>
          </a:ln>
        </p:spPr>
      </p:pic>
      <p:sp>
        <p:nvSpPr>
          <p:cNvPr id="3" name="Title 2">
            <a:extLst>
              <a:ext uri="{FF2B5EF4-FFF2-40B4-BE49-F238E27FC236}">
                <a16:creationId xmlns:a16="http://schemas.microsoft.com/office/drawing/2014/main" id="{254DB1B4-BA3A-485B-AC93-C5C2F1944796}"/>
              </a:ext>
            </a:extLst>
          </p:cNvPr>
          <p:cNvSpPr>
            <a:spLocks noGrp="1"/>
          </p:cNvSpPr>
          <p:nvPr>
            <p:ph type="title"/>
          </p:nvPr>
        </p:nvSpPr>
        <p:spPr/>
        <p:txBody>
          <a:bodyPr>
            <a:normAutofit fontScale="90000"/>
          </a:bodyPr>
          <a:lstStyle/>
          <a:p>
            <a:r>
              <a:rPr lang="en-US" kern="0" dirty="0">
                <a:solidFill>
                  <a:srgbClr val="000000"/>
                </a:solidFill>
                <a:latin typeface="Assistant"/>
                <a:ea typeface="Assistant"/>
                <a:cs typeface="Assistant"/>
                <a:sym typeface="Assistant"/>
              </a:rPr>
              <a:t>Security Trainers</a:t>
            </a:r>
            <a:br>
              <a:rPr lang="en-US" sz="1800" kern="0" dirty="0">
                <a:solidFill>
                  <a:srgbClr val="000000"/>
                </a:solidFill>
                <a:latin typeface="Assistant"/>
                <a:ea typeface="Assistant"/>
                <a:cs typeface="Assistant"/>
                <a:sym typeface="Assistant"/>
              </a:rPr>
            </a:br>
            <a:endParaRPr lang="en-US" dirty="0"/>
          </a:p>
        </p:txBody>
      </p:sp>
      <p:sp>
        <p:nvSpPr>
          <p:cNvPr id="5" name="Content Placeholder 4">
            <a:extLst>
              <a:ext uri="{FF2B5EF4-FFF2-40B4-BE49-F238E27FC236}">
                <a16:creationId xmlns:a16="http://schemas.microsoft.com/office/drawing/2014/main" id="{9D1FE5B8-C810-47F0-8293-1FDB3DCE646E}"/>
              </a:ext>
            </a:extLst>
          </p:cNvPr>
          <p:cNvSpPr>
            <a:spLocks noGrp="1"/>
          </p:cNvSpPr>
          <p:nvPr>
            <p:ph idx="1"/>
          </p:nvPr>
        </p:nvSpPr>
        <p:spPr/>
        <p:txBody>
          <a:bodyPr/>
          <a:lstStyle/>
          <a:p>
            <a:endParaRPr lang="en-US"/>
          </a:p>
        </p:txBody>
      </p:sp>
      <p:sp>
        <p:nvSpPr>
          <p:cNvPr id="2" name="Footer Placeholder 1">
            <a:extLst>
              <a:ext uri="{FF2B5EF4-FFF2-40B4-BE49-F238E27FC236}">
                <a16:creationId xmlns:a16="http://schemas.microsoft.com/office/drawing/2014/main" id="{A91358D5-FDD7-4251-8A97-EA5A2F6BEA46}"/>
              </a:ext>
            </a:extLst>
          </p:cNvPr>
          <p:cNvSpPr>
            <a:spLocks noGrp="1"/>
          </p:cNvSpPr>
          <p:nvPr>
            <p:ph type="ftr" sz="quarter" idx="11"/>
          </p:nvPr>
        </p:nvSpPr>
        <p:spPr/>
        <p:txBody>
          <a:bodyPr/>
          <a:lstStyle/>
          <a:p>
            <a:endParaRPr lang="en-US"/>
          </a:p>
        </p:txBody>
      </p:sp>
      <p:sp>
        <p:nvSpPr>
          <p:cNvPr id="428" name="Google Shape;428;p59"/>
          <p:cNvSpPr txBox="1">
            <a:spLocks noGrp="1"/>
          </p:cNvSpPr>
          <p:nvPr>
            <p:ph type="sldNum" sz="quarter" idx="12"/>
          </p:nvPr>
        </p:nvSpPr>
        <p:spPr>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84</a:t>
            </a:fld>
            <a:endParaRPr kern="0">
              <a:solidFill>
                <a:srgbClr val="000000"/>
              </a:solidFill>
            </a:endParaRPr>
          </a:p>
        </p:txBody>
      </p:sp>
    </p:spTree>
    <p:extLst>
      <p:ext uri="{BB962C8B-B14F-4D97-AF65-F5344CB8AC3E}">
        <p14:creationId xmlns:p14="http://schemas.microsoft.com/office/powerpoint/2010/main" val="24646098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07"/>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r>
              <a:rPr lang="en-US"/>
              <a:t>Ethics</a:t>
            </a:r>
            <a:endParaRPr/>
          </a:p>
        </p:txBody>
      </p:sp>
      <p:sp>
        <p:nvSpPr>
          <p:cNvPr id="3" name="Text Placeholder 2">
            <a:extLst>
              <a:ext uri="{FF2B5EF4-FFF2-40B4-BE49-F238E27FC236}">
                <a16:creationId xmlns:a16="http://schemas.microsoft.com/office/drawing/2014/main" id="{B30EBBA2-5D60-400E-AEF9-0793D453156D}"/>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A82E97C8-9BBF-4B1B-A43A-476FEF30BBAD}"/>
              </a:ext>
            </a:extLst>
          </p:cNvPr>
          <p:cNvSpPr>
            <a:spLocks noGrp="1"/>
          </p:cNvSpPr>
          <p:nvPr>
            <p:ph type="sldNum" sz="quarter" idx="12"/>
          </p:nvPr>
        </p:nvSpPr>
        <p:spPr/>
        <p:txBody>
          <a:bodyPr/>
          <a:lstStyle/>
          <a:p>
            <a:fld id="{00000000-1234-1234-1234-123412341234}" type="slidenum">
              <a:rPr lang="en-US" smtClean="0"/>
              <a:pPr/>
              <a:t>85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109"/>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latin typeface="Arial" panose="020B0604020202020204" pitchFamily="34" charset="0"/>
                <a:ea typeface="Assistant ExtraBold"/>
              </a:rPr>
              <a:t>Ethical Standards</a:t>
            </a:r>
            <a:endParaRPr dirty="0">
              <a:latin typeface="Arial" panose="020B0604020202020204" pitchFamily="34" charset="0"/>
              <a:ea typeface="Assistant ExtraBold"/>
            </a:endParaRPr>
          </a:p>
        </p:txBody>
      </p:sp>
      <p:sp>
        <p:nvSpPr>
          <p:cNvPr id="962" name="Google Shape;962;p109"/>
          <p:cNvSpPr txBox="1">
            <a:spLocks noGrp="1"/>
          </p:cNvSpPr>
          <p:nvPr>
            <p:ph idx="1"/>
          </p:nvPr>
        </p:nvSpPr>
        <p:spPr>
          <a:xfrm>
            <a:off x="6042384" y="2005012"/>
            <a:ext cx="10515600" cy="4351338"/>
          </a:xfrm>
          <a:prstGeom prst="rect">
            <a:avLst/>
          </a:prstGeom>
          <a:noFill/>
          <a:ln>
            <a:noFill/>
          </a:ln>
        </p:spPr>
        <p:txBody>
          <a:bodyPr spcFirstLastPara="1" vert="horz" wrap="square" lIns="121900" tIns="121900" rIns="121900" bIns="121900" rtlCol="0" anchor="t" anchorCtr="0">
            <a:noAutofit/>
          </a:bodyPr>
          <a:lstStyle/>
          <a:p>
            <a:pPr marL="0" indent="0">
              <a:buNone/>
            </a:pPr>
            <a:endParaRPr dirty="0"/>
          </a:p>
          <a:p>
            <a:pPr marL="620230" marR="4483" lvl="1" indent="0">
              <a:spcBef>
                <a:spcPts val="53"/>
              </a:spcBef>
              <a:buNone/>
            </a:pPr>
            <a:endParaRPr dirty="0"/>
          </a:p>
          <a:p>
            <a:pPr marL="391637" marR="4483" indent="-296326">
              <a:spcBef>
                <a:spcPts val="53"/>
              </a:spcBef>
              <a:buNone/>
            </a:pPr>
            <a:endParaRPr dirty="0"/>
          </a:p>
          <a:p>
            <a:pPr marL="1001222" marR="4483" lvl="1" indent="-296326">
              <a:spcBef>
                <a:spcPts val="53"/>
              </a:spcBef>
              <a:buNone/>
            </a:pPr>
            <a:endParaRPr dirty="0"/>
          </a:p>
          <a:p>
            <a:pPr marL="391637" marR="4483" indent="-296326">
              <a:spcBef>
                <a:spcPts val="53"/>
              </a:spcBef>
              <a:buNone/>
            </a:pPr>
            <a:endParaRPr dirty="0"/>
          </a:p>
          <a:p>
            <a:pPr marL="391637" marR="4483" indent="-296326">
              <a:spcBef>
                <a:spcPts val="53"/>
              </a:spcBef>
              <a:buNone/>
            </a:pPr>
            <a:endParaRPr dirty="0"/>
          </a:p>
          <a:p>
            <a:pPr marL="1001222" marR="4483" lvl="1" indent="-296326">
              <a:spcBef>
                <a:spcPts val="53"/>
              </a:spcBef>
              <a:buNone/>
            </a:pPr>
            <a:endParaRPr dirty="0"/>
          </a:p>
        </p:txBody>
      </p:sp>
      <p:sp>
        <p:nvSpPr>
          <p:cNvPr id="2" name="Slide Number Placeholder 1">
            <a:extLst>
              <a:ext uri="{FF2B5EF4-FFF2-40B4-BE49-F238E27FC236}">
                <a16:creationId xmlns:a16="http://schemas.microsoft.com/office/drawing/2014/main" id="{D0FA6910-6816-45CD-BD69-DCD84A60C54F}"/>
              </a:ext>
            </a:extLst>
          </p:cNvPr>
          <p:cNvSpPr>
            <a:spLocks noGrp="1"/>
          </p:cNvSpPr>
          <p:nvPr>
            <p:ph type="sldNum" sz="quarter" idx="12"/>
          </p:nvPr>
        </p:nvSpPr>
        <p:spPr/>
        <p:txBody>
          <a:bodyPr/>
          <a:lstStyle/>
          <a:p>
            <a:fld id="{00000000-1234-1234-1234-123412341234}" type="slidenum">
              <a:rPr lang="en-US" smtClean="0"/>
              <a:pPr/>
              <a:t>86</a:t>
            </a:fld>
            <a:endParaRPr lang="en-US"/>
          </a:p>
        </p:txBody>
      </p:sp>
      <p:sp>
        <p:nvSpPr>
          <p:cNvPr id="963" name="Google Shape;963;p109"/>
          <p:cNvSpPr txBox="1"/>
          <p:nvPr/>
        </p:nvSpPr>
        <p:spPr>
          <a:xfrm>
            <a:off x="5060723" y="2983961"/>
            <a:ext cx="8251989" cy="4953711"/>
          </a:xfrm>
          <a:prstGeom prst="rect">
            <a:avLst/>
          </a:prstGeom>
          <a:noFill/>
          <a:ln>
            <a:noFill/>
          </a:ln>
        </p:spPr>
        <p:txBody>
          <a:bodyPr spcFirstLastPara="1" wrap="square" lIns="121900" tIns="121900" rIns="121900" bIns="121900" anchor="t" anchorCtr="0">
            <a:noAutofit/>
          </a:bodyPr>
          <a:lstStyle/>
          <a:p>
            <a:pPr marL="704896" marR="4483" lvl="1">
              <a:lnSpc>
                <a:spcPct val="150000"/>
              </a:lnSpc>
              <a:spcBef>
                <a:spcPts val="53"/>
              </a:spcBef>
              <a:buClr>
                <a:srgbClr val="161B25"/>
              </a:buClr>
              <a:buSzPts val="1000"/>
            </a:pPr>
            <a:endParaRPr sz="1867" dirty="0">
              <a:solidFill>
                <a:srgbClr val="161B25"/>
              </a:solidFill>
              <a:latin typeface="Assistant SemiBold"/>
              <a:ea typeface="Assistant SemiBold"/>
              <a:cs typeface="Assistant SemiBold"/>
              <a:sym typeface="Assistant SemiBold"/>
            </a:endParaRPr>
          </a:p>
          <a:p>
            <a:pPr>
              <a:lnSpc>
                <a:spcPct val="150000"/>
              </a:lnSpc>
              <a:buClr>
                <a:srgbClr val="161B25"/>
              </a:buClr>
              <a:buSzPts val="1000"/>
            </a:pPr>
            <a:endParaRPr sz="1867" dirty="0">
              <a:solidFill>
                <a:srgbClr val="161B25"/>
              </a:solidFill>
              <a:latin typeface="Assistant SemiBold"/>
              <a:ea typeface="Assistant SemiBold"/>
              <a:cs typeface="Assistant SemiBold"/>
              <a:sym typeface="Assistant SemiBold"/>
            </a:endParaRPr>
          </a:p>
          <a:p>
            <a:pPr marL="620230" marR="4483" lvl="1">
              <a:lnSpc>
                <a:spcPct val="150000"/>
              </a:lnSpc>
              <a:spcBef>
                <a:spcPts val="53"/>
              </a:spcBef>
              <a:buClr>
                <a:srgbClr val="161B25"/>
              </a:buClr>
              <a:buSzPts val="1000"/>
            </a:pPr>
            <a:endParaRPr sz="1867" dirty="0">
              <a:solidFill>
                <a:srgbClr val="161B25"/>
              </a:solidFill>
              <a:latin typeface="Assistant SemiBold"/>
              <a:ea typeface="Assistant SemiBold"/>
              <a:cs typeface="Assistant SemiBold"/>
              <a:sym typeface="Assistant SemiBold"/>
            </a:endParaRPr>
          </a:p>
          <a:p>
            <a:pPr marL="95311" marR="4483">
              <a:lnSpc>
                <a:spcPct val="150000"/>
              </a:lnSpc>
              <a:spcBef>
                <a:spcPts val="53"/>
              </a:spcBef>
              <a:buClr>
                <a:srgbClr val="161B25"/>
              </a:buClr>
              <a:buSzPts val="1000"/>
            </a:pPr>
            <a:endParaRPr sz="1867" dirty="0">
              <a:solidFill>
                <a:srgbClr val="161B25"/>
              </a:solidFill>
              <a:latin typeface="Assistant SemiBold"/>
              <a:ea typeface="Assistant SemiBold"/>
              <a:cs typeface="Assistant SemiBold"/>
              <a:sym typeface="Assistant SemiBold"/>
            </a:endParaRPr>
          </a:p>
          <a:p>
            <a:pPr marL="704896" marR="4483" lvl="1">
              <a:lnSpc>
                <a:spcPct val="150000"/>
              </a:lnSpc>
              <a:spcBef>
                <a:spcPts val="53"/>
              </a:spcBef>
              <a:buClr>
                <a:srgbClr val="161B25"/>
              </a:buClr>
              <a:buSzPts val="1000"/>
            </a:pPr>
            <a:endParaRPr sz="1867" dirty="0">
              <a:solidFill>
                <a:srgbClr val="161B25"/>
              </a:solidFill>
              <a:latin typeface="Assistant SemiBold"/>
              <a:ea typeface="Assistant SemiBold"/>
              <a:cs typeface="Assistant SemiBold"/>
              <a:sym typeface="Assistant SemiBold"/>
            </a:endParaRPr>
          </a:p>
          <a:p>
            <a:pPr marL="95311" marR="4483">
              <a:lnSpc>
                <a:spcPct val="150000"/>
              </a:lnSpc>
              <a:spcBef>
                <a:spcPts val="53"/>
              </a:spcBef>
              <a:buClr>
                <a:srgbClr val="161B25"/>
              </a:buClr>
              <a:buSzPts val="1000"/>
            </a:pPr>
            <a:endParaRPr sz="1867" dirty="0">
              <a:solidFill>
                <a:srgbClr val="161B25"/>
              </a:solidFill>
              <a:latin typeface="Assistant SemiBold"/>
              <a:ea typeface="Assistant SemiBold"/>
              <a:cs typeface="Assistant SemiBold"/>
              <a:sym typeface="Assistant SemiBold"/>
            </a:endParaRPr>
          </a:p>
          <a:p>
            <a:pPr marL="95311" marR="4483">
              <a:lnSpc>
                <a:spcPct val="150000"/>
              </a:lnSpc>
              <a:spcBef>
                <a:spcPts val="53"/>
              </a:spcBef>
              <a:buClr>
                <a:srgbClr val="161B25"/>
              </a:buClr>
              <a:buSzPts val="1000"/>
            </a:pPr>
            <a:endParaRPr sz="1867" dirty="0">
              <a:solidFill>
                <a:srgbClr val="161B25"/>
              </a:solidFill>
              <a:latin typeface="Assistant SemiBold"/>
              <a:ea typeface="Assistant SemiBold"/>
              <a:cs typeface="Assistant SemiBold"/>
              <a:sym typeface="Assistant SemiBold"/>
            </a:endParaRPr>
          </a:p>
          <a:p>
            <a:pPr marL="704896" marR="4483" lvl="1">
              <a:lnSpc>
                <a:spcPct val="150000"/>
              </a:lnSpc>
              <a:spcBef>
                <a:spcPts val="53"/>
              </a:spcBef>
              <a:buClr>
                <a:srgbClr val="161B25"/>
              </a:buClr>
              <a:buSzPts val="1000"/>
            </a:pPr>
            <a:endParaRPr sz="1867" dirty="0">
              <a:solidFill>
                <a:srgbClr val="161B25"/>
              </a:solidFill>
              <a:latin typeface="Assistant SemiBold"/>
              <a:ea typeface="Assistant SemiBold"/>
              <a:cs typeface="Assistant SemiBold"/>
              <a:sym typeface="Assistant SemiBold"/>
            </a:endParaRPr>
          </a:p>
        </p:txBody>
      </p:sp>
      <p:sp>
        <p:nvSpPr>
          <p:cNvPr id="3" name="Rectangle 2">
            <a:extLst>
              <a:ext uri="{FF2B5EF4-FFF2-40B4-BE49-F238E27FC236}">
                <a16:creationId xmlns:a16="http://schemas.microsoft.com/office/drawing/2014/main" id="{3A5BF175-F952-46FC-AE65-FE164DFEB4BB}"/>
              </a:ext>
            </a:extLst>
          </p:cNvPr>
          <p:cNvSpPr/>
          <p:nvPr/>
        </p:nvSpPr>
        <p:spPr>
          <a:xfrm>
            <a:off x="618401" y="1777456"/>
            <a:ext cx="9493853" cy="5351209"/>
          </a:xfrm>
          <a:prstGeom prst="rect">
            <a:avLst/>
          </a:prstGeom>
        </p:spPr>
        <p:txBody>
          <a:bodyPr wrap="square">
            <a:spAutoFit/>
          </a:bodyPr>
          <a:lstStyle/>
          <a:p>
            <a:pPr marL="391637" marR="4483" indent="-380990">
              <a:lnSpc>
                <a:spcPct val="150000"/>
              </a:lnSpc>
              <a:spcBef>
                <a:spcPts val="53"/>
              </a:spcBef>
              <a:buClr>
                <a:srgbClr val="161B25"/>
              </a:buClr>
              <a:buSzPts val="1000"/>
              <a:buFont typeface="Assistant SemiBold"/>
              <a:buChar char="●"/>
            </a:pPr>
            <a:r>
              <a:rPr lang="en-US" dirty="0">
                <a:solidFill>
                  <a:srgbClr val="161B25"/>
                </a:solidFill>
                <a:latin typeface="Assistant SemiBold"/>
                <a:ea typeface="Assistant SemiBold"/>
                <a:cs typeface="Assistant SemiBold"/>
                <a:sym typeface="Assistant SemiBold"/>
              </a:rPr>
              <a:t>Responsibility to all stakeholders</a:t>
            </a:r>
            <a:endParaRPr lang="en-US" sz="2000" dirty="0"/>
          </a:p>
          <a:p>
            <a:pPr marL="905982" marR="4483" lvl="1" indent="-285750">
              <a:lnSpc>
                <a:spcPct val="150000"/>
              </a:lnSpc>
              <a:spcBef>
                <a:spcPts val="53"/>
              </a:spcBef>
              <a:buClr>
                <a:srgbClr val="161B25"/>
              </a:buClr>
              <a:buSzPts val="1000"/>
              <a:buFont typeface="Arial" panose="020B0604020202020204" pitchFamily="34" charset="0"/>
              <a:buChar char="•"/>
            </a:pPr>
            <a:r>
              <a:rPr lang="en-US" dirty="0">
                <a:solidFill>
                  <a:srgbClr val="161B25"/>
                </a:solidFill>
                <a:latin typeface="Assistant SemiBold"/>
                <a:ea typeface="Assistant SemiBold"/>
                <a:cs typeface="Assistant SemiBold"/>
                <a:sym typeface="Assistant SemiBold"/>
              </a:rPr>
              <a:t>Customers</a:t>
            </a:r>
            <a:endParaRPr lang="en-US" sz="2000" dirty="0"/>
          </a:p>
          <a:p>
            <a:pPr marL="905982" marR="4483" lvl="1" indent="-285750">
              <a:lnSpc>
                <a:spcPct val="150000"/>
              </a:lnSpc>
              <a:spcBef>
                <a:spcPts val="53"/>
              </a:spcBef>
              <a:buClr>
                <a:srgbClr val="161B25"/>
              </a:buClr>
              <a:buSzPts val="1000"/>
              <a:buFont typeface="Arial" panose="020B0604020202020204" pitchFamily="34" charset="0"/>
              <a:buChar char="•"/>
            </a:pPr>
            <a:r>
              <a:rPr lang="en-US" dirty="0">
                <a:solidFill>
                  <a:srgbClr val="161B25"/>
                </a:solidFill>
                <a:latin typeface="Assistant SemiBold"/>
                <a:ea typeface="Assistant SemiBold"/>
                <a:cs typeface="Assistant SemiBold"/>
                <a:sym typeface="Assistant SemiBold"/>
              </a:rPr>
              <a:t>Partners</a:t>
            </a:r>
            <a:endParaRPr lang="en-US" sz="2000" dirty="0"/>
          </a:p>
          <a:p>
            <a:pPr marL="905982" marR="4483" lvl="1" indent="-285750">
              <a:lnSpc>
                <a:spcPct val="150000"/>
              </a:lnSpc>
              <a:spcBef>
                <a:spcPts val="53"/>
              </a:spcBef>
              <a:buClr>
                <a:srgbClr val="161B25"/>
              </a:buClr>
              <a:buSzPts val="1000"/>
              <a:buFont typeface="Arial" panose="020B0604020202020204" pitchFamily="34" charset="0"/>
              <a:buChar char="•"/>
            </a:pPr>
            <a:r>
              <a:rPr lang="en-US" dirty="0">
                <a:solidFill>
                  <a:srgbClr val="161B25"/>
                </a:solidFill>
                <a:latin typeface="Assistant SemiBold"/>
                <a:ea typeface="Assistant SemiBold"/>
                <a:cs typeface="Assistant SemiBold"/>
                <a:sym typeface="Assistant SemiBold"/>
              </a:rPr>
              <a:t>Suppliers</a:t>
            </a:r>
            <a:endParaRPr lang="en-US" sz="2000" dirty="0"/>
          </a:p>
          <a:p>
            <a:pPr marL="905982" marR="4483" lvl="1" indent="-285750">
              <a:lnSpc>
                <a:spcPct val="150000"/>
              </a:lnSpc>
              <a:spcBef>
                <a:spcPts val="53"/>
              </a:spcBef>
              <a:buClr>
                <a:srgbClr val="161B25"/>
              </a:buClr>
              <a:buSzPts val="1000"/>
              <a:buFont typeface="Arial" panose="020B0604020202020204" pitchFamily="34" charset="0"/>
              <a:buChar char="•"/>
            </a:pPr>
            <a:r>
              <a:rPr lang="en-US" dirty="0">
                <a:solidFill>
                  <a:srgbClr val="161B25"/>
                </a:solidFill>
                <a:latin typeface="Assistant SemiBold"/>
                <a:ea typeface="Assistant SemiBold"/>
                <a:cs typeface="Assistant SemiBold"/>
                <a:sym typeface="Assistant SemiBold"/>
              </a:rPr>
              <a:t>Management</a:t>
            </a:r>
            <a:endParaRPr lang="en-US" sz="2000" dirty="0"/>
          </a:p>
          <a:p>
            <a:pPr marL="905982" marR="4483" lvl="1" indent="-285750">
              <a:lnSpc>
                <a:spcPct val="150000"/>
              </a:lnSpc>
              <a:spcBef>
                <a:spcPts val="53"/>
              </a:spcBef>
              <a:buClr>
                <a:srgbClr val="161B25"/>
              </a:buClr>
              <a:buSzPts val="1000"/>
              <a:buFont typeface="Arial" panose="020B0604020202020204" pitchFamily="34" charset="0"/>
              <a:buChar char="•"/>
            </a:pPr>
            <a:r>
              <a:rPr lang="en-US" dirty="0">
                <a:solidFill>
                  <a:srgbClr val="161B25"/>
                </a:solidFill>
                <a:latin typeface="Assistant SemiBold"/>
                <a:ea typeface="Assistant SemiBold"/>
                <a:cs typeface="Assistant SemiBold"/>
                <a:sym typeface="Assistant SemiBold"/>
              </a:rPr>
              <a:t>Owners</a:t>
            </a:r>
            <a:endParaRPr lang="en-US" sz="2000" dirty="0"/>
          </a:p>
          <a:p>
            <a:pPr marL="905982" marR="4483" lvl="1" indent="-285750">
              <a:lnSpc>
                <a:spcPct val="150000"/>
              </a:lnSpc>
              <a:spcBef>
                <a:spcPts val="53"/>
              </a:spcBef>
              <a:buClr>
                <a:srgbClr val="161B25"/>
              </a:buClr>
              <a:buSzPts val="1000"/>
              <a:buFont typeface="Arial" panose="020B0604020202020204" pitchFamily="34" charset="0"/>
              <a:buChar char="•"/>
            </a:pPr>
            <a:r>
              <a:rPr lang="en-US" dirty="0">
                <a:solidFill>
                  <a:srgbClr val="161B25"/>
                </a:solidFill>
                <a:latin typeface="Assistant SemiBold"/>
                <a:ea typeface="Assistant SemiBold"/>
                <a:cs typeface="Assistant SemiBold"/>
                <a:sym typeface="Assistant SemiBold"/>
              </a:rPr>
              <a:t>Employees</a:t>
            </a:r>
            <a:endParaRPr lang="en-US" sz="2000" dirty="0"/>
          </a:p>
          <a:p>
            <a:pPr marL="905982" marR="4483" lvl="1" indent="-285750">
              <a:lnSpc>
                <a:spcPct val="150000"/>
              </a:lnSpc>
              <a:spcBef>
                <a:spcPts val="53"/>
              </a:spcBef>
              <a:buClr>
                <a:srgbClr val="161B25"/>
              </a:buClr>
              <a:buSzPts val="1000"/>
              <a:buFont typeface="Arial" panose="020B0604020202020204" pitchFamily="34" charset="0"/>
              <a:buChar char="•"/>
            </a:pPr>
            <a:r>
              <a:rPr lang="en-US" dirty="0">
                <a:solidFill>
                  <a:srgbClr val="161B25"/>
                </a:solidFill>
                <a:latin typeface="Assistant SemiBold"/>
                <a:ea typeface="Assistant SemiBold"/>
                <a:cs typeface="Assistant SemiBold"/>
                <a:sym typeface="Assistant SemiBold"/>
              </a:rPr>
              <a:t>Community</a:t>
            </a:r>
          </a:p>
          <a:p>
            <a:pPr marL="391637" marR="4483" indent="-380990">
              <a:spcBef>
                <a:spcPts val="53"/>
              </a:spcBef>
              <a:buFont typeface="Arial" panose="020B0604020202020204" pitchFamily="34" charset="0"/>
              <a:buChar char="•"/>
            </a:pPr>
            <a:r>
              <a:rPr lang="en-US" sz="1600" dirty="0"/>
              <a:t>Rules of behavior</a:t>
            </a:r>
          </a:p>
          <a:p>
            <a:pPr marL="1001222" marR="4483" lvl="1" indent="-380990">
              <a:spcBef>
                <a:spcPts val="53"/>
              </a:spcBef>
              <a:buFont typeface="Arial" panose="020B0604020202020204" pitchFamily="34" charset="0"/>
              <a:buChar char="•"/>
            </a:pPr>
            <a:r>
              <a:rPr lang="en-US" sz="1600" dirty="0"/>
              <a:t>Legal </a:t>
            </a:r>
          </a:p>
          <a:p>
            <a:pPr marL="1001222" marR="4483" lvl="1" indent="-380990">
              <a:spcBef>
                <a:spcPts val="53"/>
              </a:spcBef>
              <a:buFont typeface="Arial" panose="020B0604020202020204" pitchFamily="34" charset="0"/>
              <a:buChar char="•"/>
            </a:pPr>
            <a:r>
              <a:rPr lang="en-US" sz="1600" dirty="0"/>
              <a:t>Corporate</a:t>
            </a:r>
          </a:p>
          <a:p>
            <a:pPr marL="1001222" marR="4483" lvl="1" indent="-380990">
              <a:spcBef>
                <a:spcPts val="53"/>
              </a:spcBef>
              <a:buFont typeface="Arial" panose="020B0604020202020204" pitchFamily="34" charset="0"/>
              <a:buChar char="•"/>
            </a:pPr>
            <a:r>
              <a:rPr lang="en-US" sz="1600" dirty="0"/>
              <a:t>Industry</a:t>
            </a:r>
          </a:p>
          <a:p>
            <a:pPr marL="1001222" marR="4483" lvl="1" indent="-380990">
              <a:spcBef>
                <a:spcPts val="53"/>
              </a:spcBef>
              <a:buFont typeface="Arial" panose="020B0604020202020204" pitchFamily="34" charset="0"/>
              <a:buChar char="•"/>
            </a:pPr>
            <a:r>
              <a:rPr lang="en-US" sz="1600" dirty="0"/>
              <a:t>Personal</a:t>
            </a:r>
          </a:p>
          <a:p>
            <a:pPr marL="1001222" marR="4483" lvl="1" indent="-380990">
              <a:lnSpc>
                <a:spcPct val="150000"/>
              </a:lnSpc>
              <a:spcBef>
                <a:spcPts val="53"/>
              </a:spcBef>
              <a:buClr>
                <a:srgbClr val="161B25"/>
              </a:buClr>
              <a:buSzPts val="1000"/>
              <a:buFont typeface="Assistant SemiBold"/>
              <a:buChar char="○"/>
            </a:pPr>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110"/>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latin typeface="Arial" panose="020B0604020202020204" pitchFamily="34" charset="0"/>
                <a:ea typeface="Assistant ExtraBold"/>
              </a:rPr>
              <a:t>Ethics Plan of Action</a:t>
            </a:r>
            <a:endParaRPr dirty="0">
              <a:latin typeface="Arial" panose="020B0604020202020204" pitchFamily="34" charset="0"/>
              <a:ea typeface="Assistant ExtraBold"/>
            </a:endParaRPr>
          </a:p>
        </p:txBody>
      </p:sp>
      <p:sp>
        <p:nvSpPr>
          <p:cNvPr id="969" name="Google Shape;969;p110"/>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391637" marR="4483" indent="-380990">
              <a:spcBef>
                <a:spcPts val="53"/>
              </a:spcBef>
            </a:pPr>
            <a:r>
              <a:rPr lang="en-US"/>
              <a:t>Develop a corporate guide to computer ethics for the organization</a:t>
            </a:r>
            <a:endParaRPr/>
          </a:p>
          <a:p>
            <a:pPr marL="391637" marR="4483" indent="-380990">
              <a:spcBef>
                <a:spcPts val="53"/>
              </a:spcBef>
            </a:pPr>
            <a:r>
              <a:rPr lang="en-US"/>
              <a:t>Develop a computer ethics policy to supplement the computer security policy</a:t>
            </a:r>
            <a:endParaRPr/>
          </a:p>
          <a:p>
            <a:pPr marL="391637" marR="4483" indent="-380990">
              <a:spcBef>
                <a:spcPts val="53"/>
              </a:spcBef>
            </a:pPr>
            <a:r>
              <a:rPr lang="en-US"/>
              <a:t>Add information about computer ethics to the employee handbook</a:t>
            </a:r>
            <a:endParaRPr/>
          </a:p>
          <a:p>
            <a:pPr marL="391637" marR="4483" indent="-380990">
              <a:spcBef>
                <a:spcPts val="53"/>
              </a:spcBef>
            </a:pPr>
            <a:r>
              <a:rPr lang="en-US"/>
              <a:t>Find out whether the organization has a business ethics  policy, and expand it to include computer ethics</a:t>
            </a:r>
            <a:endParaRPr/>
          </a:p>
          <a:p>
            <a:pPr marL="391637" marR="4483" indent="-380990">
              <a:spcBef>
                <a:spcPts val="53"/>
              </a:spcBef>
            </a:pPr>
            <a:r>
              <a:rPr lang="en-US"/>
              <a:t>Learn more about computer ethics and spread what is  learned</a:t>
            </a:r>
            <a:endParaRPr/>
          </a:p>
          <a:p>
            <a:pPr marL="391637" marR="4483" indent="-296326">
              <a:spcBef>
                <a:spcPts val="53"/>
              </a:spcBef>
              <a:buNone/>
            </a:pPr>
            <a:endParaRPr/>
          </a:p>
          <a:p>
            <a:pPr marL="391637" marR="4483" indent="-296326">
              <a:spcBef>
                <a:spcPts val="53"/>
              </a:spcBef>
              <a:buNone/>
            </a:pPr>
            <a:endParaRPr/>
          </a:p>
          <a:p>
            <a:pPr marL="1001222" marR="4483" lvl="1" indent="-296326">
              <a:spcBef>
                <a:spcPts val="53"/>
              </a:spcBef>
              <a:buNone/>
            </a:pPr>
            <a:endParaRPr/>
          </a:p>
          <a:p>
            <a:pPr marL="391637" marR="4483" indent="-296326">
              <a:spcBef>
                <a:spcPts val="53"/>
              </a:spcBef>
              <a:buNone/>
            </a:pPr>
            <a:endParaRPr/>
          </a:p>
          <a:p>
            <a:pPr marL="391637" marR="4483" indent="-296326">
              <a:spcBef>
                <a:spcPts val="53"/>
              </a:spcBef>
              <a:buNone/>
            </a:pPr>
            <a:endParaRPr/>
          </a:p>
          <a:p>
            <a:pPr marL="1001222" marR="4483" lvl="1" indent="-296326">
              <a:spcBef>
                <a:spcPts val="53"/>
              </a:spcBef>
              <a:buNone/>
            </a:pPr>
            <a:endParaRPr/>
          </a:p>
        </p:txBody>
      </p:sp>
      <p:sp>
        <p:nvSpPr>
          <p:cNvPr id="2" name="Slide Number Placeholder 1">
            <a:extLst>
              <a:ext uri="{FF2B5EF4-FFF2-40B4-BE49-F238E27FC236}">
                <a16:creationId xmlns:a16="http://schemas.microsoft.com/office/drawing/2014/main" id="{451D7E14-1F01-4141-9E6F-2A9D506F7220}"/>
              </a:ext>
            </a:extLst>
          </p:cNvPr>
          <p:cNvSpPr>
            <a:spLocks noGrp="1"/>
          </p:cNvSpPr>
          <p:nvPr>
            <p:ph type="sldNum" sz="quarter" idx="12"/>
          </p:nvPr>
        </p:nvSpPr>
        <p:spPr/>
        <p:txBody>
          <a:bodyPr/>
          <a:lstStyle/>
          <a:p>
            <a:fld id="{00000000-1234-1234-1234-123412341234}" type="slidenum">
              <a:rPr lang="en-US" smtClean="0"/>
              <a:pPr/>
              <a:t>87</a:t>
            </a:fld>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11"/>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latin typeface="Arial" panose="020B0604020202020204" pitchFamily="34" charset="0"/>
                <a:ea typeface="Assistant ExtraBold"/>
              </a:rPr>
              <a:t>ISACA Code of Ethics</a:t>
            </a:r>
            <a:endParaRPr dirty="0">
              <a:latin typeface="Arial" panose="020B0604020202020204" pitchFamily="34" charset="0"/>
              <a:ea typeface="Assistant ExtraBold"/>
            </a:endParaRPr>
          </a:p>
        </p:txBody>
      </p:sp>
      <p:sp>
        <p:nvSpPr>
          <p:cNvPr id="975" name="Google Shape;975;p111"/>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391637" marR="4483" indent="-380990">
              <a:spcBef>
                <a:spcPts val="53"/>
              </a:spcBef>
            </a:pPr>
            <a:r>
              <a:rPr lang="en-US" sz="2400" dirty="0"/>
              <a:t>Required for all certification holders</a:t>
            </a:r>
            <a:endParaRPr sz="2400" dirty="0"/>
          </a:p>
          <a:p>
            <a:pPr marL="391637" marR="4483" indent="-380990">
              <a:spcBef>
                <a:spcPts val="53"/>
              </a:spcBef>
            </a:pPr>
            <a:r>
              <a:rPr lang="en-US" sz="2400" b="1" dirty="0"/>
              <a:t>Support </a:t>
            </a:r>
            <a:r>
              <a:rPr lang="en-US" sz="2400" dirty="0"/>
              <a:t>the implementation of, and encourage compliance with, appropriate standards, procedures and controls for information systems</a:t>
            </a:r>
            <a:endParaRPr sz="2400" dirty="0"/>
          </a:p>
          <a:p>
            <a:pPr marL="391637" marR="4483" indent="-380990">
              <a:spcBef>
                <a:spcPts val="53"/>
              </a:spcBef>
            </a:pPr>
            <a:r>
              <a:rPr lang="en-US" sz="2400" b="1" dirty="0"/>
              <a:t>Perform</a:t>
            </a:r>
            <a:r>
              <a:rPr lang="en-US" sz="2400" dirty="0"/>
              <a:t> their duties with objectivity,  due diligence and professional care,  in accordance with professional  standards and best practices</a:t>
            </a:r>
          </a:p>
          <a:p>
            <a:pPr marL="391637" marR="4483" indent="-380990">
              <a:spcBef>
                <a:spcPts val="53"/>
              </a:spcBef>
            </a:pPr>
            <a:r>
              <a:rPr lang="en-US" sz="2400" b="1" dirty="0"/>
              <a:t>Serve</a:t>
            </a:r>
            <a:r>
              <a:rPr lang="en-US" sz="2400" dirty="0"/>
              <a:t> in the interest of stakeholders in a lawful and honest  manner, while maintaining high standards of conduct and character, and not engage in acts discreditable to the profession</a:t>
            </a:r>
          </a:p>
          <a:p>
            <a:pPr marL="391637" marR="4483" indent="-380990">
              <a:spcBef>
                <a:spcPts val="53"/>
              </a:spcBef>
            </a:pPr>
            <a:r>
              <a:rPr lang="en-US" sz="2400" b="1" dirty="0"/>
              <a:t>Maintain</a:t>
            </a:r>
            <a:r>
              <a:rPr lang="en-US" sz="2400" dirty="0"/>
              <a:t> the privacy and confidentiality  of information obtained in the course  of their duties unless disclosure is  required by legal authority</a:t>
            </a:r>
          </a:p>
          <a:p>
            <a:pPr marL="1001222" marR="4483" lvl="1" indent="-380990">
              <a:spcBef>
                <a:spcPts val="53"/>
              </a:spcBef>
            </a:pPr>
            <a:r>
              <a:rPr lang="en-US" sz="2000" dirty="0"/>
              <a:t>Such information shall not be used or  personal benefit or released to  inappropriate parties</a:t>
            </a:r>
          </a:p>
          <a:p>
            <a:pPr marL="391637" marR="4483" indent="-380990">
              <a:spcBef>
                <a:spcPts val="53"/>
              </a:spcBef>
            </a:pPr>
            <a:endParaRPr sz="2400" dirty="0"/>
          </a:p>
          <a:p>
            <a:pPr marL="391637" marR="4483" indent="-296326">
              <a:spcBef>
                <a:spcPts val="53"/>
              </a:spcBef>
              <a:buNone/>
            </a:pPr>
            <a:endParaRPr sz="2400" dirty="0"/>
          </a:p>
          <a:p>
            <a:pPr marL="391637" marR="4483" indent="-296326">
              <a:spcBef>
                <a:spcPts val="53"/>
              </a:spcBef>
              <a:buNone/>
            </a:pPr>
            <a:endParaRPr sz="2400" dirty="0"/>
          </a:p>
          <a:p>
            <a:pPr marL="391637" marR="4483" indent="-296326">
              <a:spcBef>
                <a:spcPts val="53"/>
              </a:spcBef>
              <a:buNone/>
            </a:pPr>
            <a:endParaRPr sz="2400" dirty="0"/>
          </a:p>
          <a:p>
            <a:pPr marL="1001222" marR="4483" lvl="1" indent="-296326">
              <a:spcBef>
                <a:spcPts val="53"/>
              </a:spcBef>
              <a:buNone/>
            </a:pPr>
            <a:endParaRPr sz="2000" dirty="0"/>
          </a:p>
          <a:p>
            <a:pPr marL="391637" marR="4483" indent="-296326">
              <a:spcBef>
                <a:spcPts val="53"/>
              </a:spcBef>
              <a:buNone/>
            </a:pPr>
            <a:endParaRPr sz="2400" dirty="0"/>
          </a:p>
          <a:p>
            <a:pPr marL="391637" marR="4483" indent="-296326">
              <a:spcBef>
                <a:spcPts val="53"/>
              </a:spcBef>
              <a:buNone/>
            </a:pPr>
            <a:endParaRPr sz="2400" dirty="0"/>
          </a:p>
          <a:p>
            <a:pPr marL="1001222" marR="4483" lvl="1" indent="-296326">
              <a:spcBef>
                <a:spcPts val="53"/>
              </a:spcBef>
              <a:buNone/>
            </a:pPr>
            <a:endParaRPr sz="2000" dirty="0"/>
          </a:p>
        </p:txBody>
      </p:sp>
      <p:sp>
        <p:nvSpPr>
          <p:cNvPr id="2" name="Slide Number Placeholder 1">
            <a:extLst>
              <a:ext uri="{FF2B5EF4-FFF2-40B4-BE49-F238E27FC236}">
                <a16:creationId xmlns:a16="http://schemas.microsoft.com/office/drawing/2014/main" id="{D9538950-AF13-44CD-B716-F5A7F1D6ECB4}"/>
              </a:ext>
            </a:extLst>
          </p:cNvPr>
          <p:cNvSpPr>
            <a:spLocks noGrp="1"/>
          </p:cNvSpPr>
          <p:nvPr>
            <p:ph type="sldNum" sz="quarter" idx="12"/>
          </p:nvPr>
        </p:nvSpPr>
        <p:spPr/>
        <p:txBody>
          <a:bodyPr/>
          <a:lstStyle/>
          <a:p>
            <a:fld id="{00000000-1234-1234-1234-123412341234}" type="slidenum">
              <a:rPr lang="en-US" smtClean="0"/>
              <a:pPr/>
              <a:t>88</a:t>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07"/>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r>
              <a:rPr lang="en-US" dirty="0"/>
              <a:t>Summary and Review</a:t>
            </a:r>
            <a:endParaRPr dirty="0"/>
          </a:p>
        </p:txBody>
      </p:sp>
      <p:sp>
        <p:nvSpPr>
          <p:cNvPr id="3" name="Text Placeholder 2">
            <a:extLst>
              <a:ext uri="{FF2B5EF4-FFF2-40B4-BE49-F238E27FC236}">
                <a16:creationId xmlns:a16="http://schemas.microsoft.com/office/drawing/2014/main" id="{B25CC21A-6808-4B80-9A9C-F376ED127CC0}"/>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B23CDA86-A5A9-4EDD-85AC-3D1894BCA07C}"/>
              </a:ext>
            </a:extLst>
          </p:cNvPr>
          <p:cNvSpPr>
            <a:spLocks noGrp="1"/>
          </p:cNvSpPr>
          <p:nvPr>
            <p:ph type="sldNum" sz="quarter" idx="12"/>
          </p:nvPr>
        </p:nvSpPr>
        <p:spPr/>
        <p:txBody>
          <a:bodyPr/>
          <a:lstStyle/>
          <a:p>
            <a:fld id="{00000000-1234-1234-1234-123412341234}" type="slidenum">
              <a:rPr lang="en-US" smtClean="0"/>
              <a:pPr/>
              <a:t>89</a:t>
            </a:fld>
            <a:endParaRPr lang="en-US"/>
          </a:p>
        </p:txBody>
      </p:sp>
    </p:spTree>
    <p:extLst>
      <p:ext uri="{BB962C8B-B14F-4D97-AF65-F5344CB8AC3E}">
        <p14:creationId xmlns:p14="http://schemas.microsoft.com/office/powerpoint/2010/main" val="4214649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5"/>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b="1" dirty="0">
                <a:latin typeface="Arial" panose="020B0604020202020204" pitchFamily="34" charset="0"/>
                <a:ea typeface="Assistant ExtraBold"/>
              </a:rPr>
              <a:t>CISM Domain Structure (1/2)</a:t>
            </a:r>
            <a:endParaRPr b="1" dirty="0">
              <a:latin typeface="Arial" panose="020B0604020202020204" pitchFamily="34" charset="0"/>
              <a:ea typeface="Assistant ExtraBold"/>
            </a:endParaRPr>
          </a:p>
        </p:txBody>
      </p:sp>
      <p:sp>
        <p:nvSpPr>
          <p:cNvPr id="293" name="Google Shape;293;p25"/>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380990" marR="4483" indent="-380990">
              <a:spcBef>
                <a:spcPts val="97"/>
              </a:spcBef>
            </a:pPr>
            <a:r>
              <a:rPr lang="en-US" dirty="0"/>
              <a:t>Domain 1</a:t>
            </a:r>
            <a:endParaRPr dirty="0"/>
          </a:p>
          <a:p>
            <a:pPr marL="990575" marR="4483" lvl="1" indent="-380990">
              <a:spcBef>
                <a:spcPts val="97"/>
              </a:spcBef>
            </a:pPr>
            <a:r>
              <a:rPr lang="en-US" dirty="0"/>
              <a:t>Information Security Governance</a:t>
            </a:r>
            <a:endParaRPr dirty="0"/>
          </a:p>
          <a:p>
            <a:pPr marL="380990" marR="4483" indent="-380990">
              <a:spcBef>
                <a:spcPts val="97"/>
              </a:spcBef>
            </a:pPr>
            <a:r>
              <a:rPr lang="en-US" dirty="0"/>
              <a:t>Domain 2</a:t>
            </a:r>
            <a:endParaRPr dirty="0"/>
          </a:p>
          <a:p>
            <a:pPr marL="990575" marR="4483" lvl="1" indent="-380990">
              <a:spcBef>
                <a:spcPts val="97"/>
              </a:spcBef>
            </a:pPr>
            <a:r>
              <a:rPr lang="en-US" dirty="0"/>
              <a:t>Information Risk Management and Compliance</a:t>
            </a:r>
            <a:endParaRPr dirty="0"/>
          </a:p>
          <a:p>
            <a:pPr marL="380990" marR="4483" indent="-380990">
              <a:spcBef>
                <a:spcPts val="97"/>
              </a:spcBef>
            </a:pPr>
            <a:r>
              <a:rPr lang="en-US" dirty="0"/>
              <a:t>Domain 3</a:t>
            </a:r>
            <a:endParaRPr dirty="0"/>
          </a:p>
          <a:p>
            <a:pPr marL="990575" marR="4483" lvl="1" indent="-380990">
              <a:spcBef>
                <a:spcPts val="97"/>
              </a:spcBef>
            </a:pPr>
            <a:r>
              <a:rPr lang="en-US" dirty="0"/>
              <a:t>Information Security Program Development and Management </a:t>
            </a:r>
            <a:endParaRPr dirty="0"/>
          </a:p>
          <a:p>
            <a:pPr marL="380990" marR="4483" indent="-380990">
              <a:spcBef>
                <a:spcPts val="97"/>
              </a:spcBef>
            </a:pPr>
            <a:r>
              <a:rPr lang="en-US" dirty="0"/>
              <a:t>Domain 4</a:t>
            </a:r>
            <a:endParaRPr dirty="0"/>
          </a:p>
          <a:p>
            <a:pPr marL="990575" marR="4483" lvl="1" indent="-380990">
              <a:spcBef>
                <a:spcPts val="97"/>
              </a:spcBef>
            </a:pPr>
            <a:r>
              <a:rPr lang="en-US" dirty="0"/>
              <a:t>Information Security Incident Management </a:t>
            </a:r>
            <a:endParaRPr dirty="0"/>
          </a:p>
          <a:p>
            <a:pPr marL="380990" marR="4483" indent="-296326">
              <a:spcBef>
                <a:spcPts val="97"/>
              </a:spcBef>
              <a:buNone/>
            </a:pPr>
            <a:endParaRPr dirty="0"/>
          </a:p>
        </p:txBody>
      </p:sp>
      <p:sp>
        <p:nvSpPr>
          <p:cNvPr id="2" name="Slide Number Placeholder 1">
            <a:extLst>
              <a:ext uri="{FF2B5EF4-FFF2-40B4-BE49-F238E27FC236}">
                <a16:creationId xmlns:a16="http://schemas.microsoft.com/office/drawing/2014/main" id="{039F2C70-982D-42F1-A5E3-5FFB94BA41CA}"/>
              </a:ext>
            </a:extLst>
          </p:cNvPr>
          <p:cNvSpPr>
            <a:spLocks noGrp="1"/>
          </p:cNvSpPr>
          <p:nvPr>
            <p:ph type="sldNum" sz="quarter" idx="12"/>
          </p:nvPr>
        </p:nvSpPr>
        <p:spPr/>
        <p:txBody>
          <a:bodyPr/>
          <a:lstStyle/>
          <a:p>
            <a:fld id="{00000000-1234-1234-1234-123412341234}" type="slidenum">
              <a:rPr lang="en-US" smtClean="0"/>
              <a:pPr/>
              <a:t>9</a:t>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14"/>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r>
              <a:rPr lang="en-US" dirty="0">
                <a:latin typeface="Arial" panose="020B0604020202020204" pitchFamily="34" charset="0"/>
                <a:ea typeface="Assistant ExtraBold"/>
              </a:rPr>
              <a:t>Domain 1 Summary</a:t>
            </a:r>
            <a:endParaRPr dirty="0">
              <a:latin typeface="Arial" panose="020B0604020202020204" pitchFamily="34" charset="0"/>
              <a:ea typeface="Assistant ExtraBold"/>
            </a:endParaRPr>
          </a:p>
        </p:txBody>
      </p:sp>
      <p:sp>
        <p:nvSpPr>
          <p:cNvPr id="993" name="Google Shape;993;p114"/>
          <p:cNvSpPr txBox="1">
            <a:spLocks noGrp="1"/>
          </p:cNvSpPr>
          <p:nvPr>
            <p:ph idx="1"/>
          </p:nvPr>
        </p:nvSpPr>
        <p:spPr>
          <a:prstGeom prst="rect">
            <a:avLst/>
          </a:prstGeom>
          <a:noFill/>
          <a:ln>
            <a:noFill/>
          </a:ln>
        </p:spPr>
        <p:txBody>
          <a:bodyPr spcFirstLastPara="1" vert="horz" wrap="square" lIns="121900" tIns="121900" rIns="121900" bIns="121900" rtlCol="0" anchor="t" anchorCtr="0">
            <a:noAutofit/>
          </a:bodyPr>
          <a:lstStyle/>
          <a:p>
            <a:pPr marL="391637" marR="4483" indent="-380990">
              <a:spcBef>
                <a:spcPts val="53"/>
              </a:spcBef>
            </a:pPr>
            <a:r>
              <a:rPr lang="en-US" dirty="0"/>
              <a:t>Principles of Information Security</a:t>
            </a:r>
          </a:p>
          <a:p>
            <a:pPr marL="391637" marR="4483" indent="-380990">
              <a:spcBef>
                <a:spcPts val="53"/>
              </a:spcBef>
            </a:pPr>
            <a:r>
              <a:rPr lang="en-US" dirty="0"/>
              <a:t>Corporate Governance</a:t>
            </a:r>
          </a:p>
          <a:p>
            <a:pPr marL="391637" marR="4483" indent="-380990">
              <a:spcBef>
                <a:spcPts val="53"/>
              </a:spcBef>
            </a:pPr>
            <a:r>
              <a:rPr lang="en-US" dirty="0"/>
              <a:t>Understanding GRC</a:t>
            </a:r>
            <a:endParaRPr dirty="0"/>
          </a:p>
          <a:p>
            <a:pPr marL="391637" marR="4483" indent="-380990">
              <a:spcBef>
                <a:spcPts val="53"/>
              </a:spcBef>
            </a:pPr>
            <a:r>
              <a:rPr lang="en-US" dirty="0"/>
              <a:t>Information Security Strategy and Roadmap</a:t>
            </a:r>
            <a:endParaRPr dirty="0"/>
          </a:p>
          <a:p>
            <a:pPr marL="391637" marR="4483" indent="-380990">
              <a:spcBef>
                <a:spcPts val="53"/>
              </a:spcBef>
            </a:pPr>
            <a:r>
              <a:rPr lang="en-US" dirty="0"/>
              <a:t>Information Security Frameworks</a:t>
            </a:r>
            <a:endParaRPr dirty="0"/>
          </a:p>
          <a:p>
            <a:pPr marL="391637" marR="4483" indent="-380990">
              <a:spcBef>
                <a:spcPts val="53"/>
              </a:spcBef>
            </a:pPr>
            <a:r>
              <a:rPr lang="en-US" dirty="0"/>
              <a:t>Information Security Program</a:t>
            </a:r>
          </a:p>
          <a:p>
            <a:pPr marL="391637" marR="4483" indent="-380990">
              <a:spcBef>
                <a:spcPts val="53"/>
              </a:spcBef>
            </a:pPr>
            <a:r>
              <a:rPr lang="en-US" dirty="0"/>
              <a:t>Project Management</a:t>
            </a:r>
          </a:p>
          <a:p>
            <a:pPr marL="391637" marR="4483" indent="-380990">
              <a:spcBef>
                <a:spcPts val="53"/>
              </a:spcBef>
            </a:pPr>
            <a:r>
              <a:rPr lang="en-US" dirty="0"/>
              <a:t>Policies, Standards, Guidelines and Procedures</a:t>
            </a:r>
            <a:endParaRPr dirty="0"/>
          </a:p>
          <a:p>
            <a:pPr marL="391637" marR="4483" indent="-380990">
              <a:spcBef>
                <a:spcPts val="53"/>
              </a:spcBef>
            </a:pPr>
            <a:r>
              <a:rPr lang="en-US" dirty="0"/>
              <a:t>Roles and Responsibilities</a:t>
            </a:r>
            <a:endParaRPr dirty="0"/>
          </a:p>
          <a:p>
            <a:pPr marL="391637" marR="4483" indent="-380990">
              <a:spcBef>
                <a:spcPts val="53"/>
              </a:spcBef>
            </a:pPr>
            <a:r>
              <a:rPr lang="en-US" dirty="0"/>
              <a:t>Ethics</a:t>
            </a:r>
          </a:p>
          <a:p>
            <a:pPr marL="391637" marR="4483" indent="-296326">
              <a:spcBef>
                <a:spcPts val="53"/>
              </a:spcBef>
              <a:buNone/>
            </a:pPr>
            <a:endParaRPr dirty="0"/>
          </a:p>
          <a:p>
            <a:pPr marL="391637" marR="4483" indent="-296326">
              <a:spcBef>
                <a:spcPts val="53"/>
              </a:spcBef>
              <a:buNone/>
            </a:pPr>
            <a:endParaRPr dirty="0"/>
          </a:p>
        </p:txBody>
      </p:sp>
      <p:sp>
        <p:nvSpPr>
          <p:cNvPr id="2" name="Slide Number Placeholder 1">
            <a:extLst>
              <a:ext uri="{FF2B5EF4-FFF2-40B4-BE49-F238E27FC236}">
                <a16:creationId xmlns:a16="http://schemas.microsoft.com/office/drawing/2014/main" id="{1FA928A1-4BFD-4D45-B870-5B01A76BAADE}"/>
              </a:ext>
            </a:extLst>
          </p:cNvPr>
          <p:cNvSpPr>
            <a:spLocks noGrp="1"/>
          </p:cNvSpPr>
          <p:nvPr>
            <p:ph type="sldNum" sz="quarter" idx="12"/>
          </p:nvPr>
        </p:nvSpPr>
        <p:spPr/>
        <p:txBody>
          <a:bodyPr/>
          <a:lstStyle/>
          <a:p>
            <a:fld id="{00000000-1234-1234-1234-123412341234}" type="slidenum">
              <a:rPr lang="en-US" smtClean="0"/>
              <a:pPr/>
              <a:t>90</a:t>
            </a:fld>
            <a:endParaRPr lang="en-US"/>
          </a:p>
        </p:txBody>
      </p:sp>
    </p:spTree>
    <p:extLst>
      <p:ext uri="{BB962C8B-B14F-4D97-AF65-F5344CB8AC3E}">
        <p14:creationId xmlns:p14="http://schemas.microsoft.com/office/powerpoint/2010/main" val="339510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2689C-B40A-435A-862C-20AAC5F2EC39}"/>
              </a:ext>
            </a:extLst>
          </p:cNvPr>
          <p:cNvSpPr>
            <a:spLocks noGrp="1"/>
          </p:cNvSpPr>
          <p:nvPr>
            <p:ph type="title"/>
          </p:nvPr>
        </p:nvSpPr>
        <p:spPr/>
        <p:txBody>
          <a:bodyPr>
            <a:normAutofit/>
          </a:bodyPr>
          <a:lstStyle/>
          <a:p>
            <a:r>
              <a:rPr lang="en-US" dirty="0"/>
              <a:t>Review Questions</a:t>
            </a:r>
          </a:p>
        </p:txBody>
      </p:sp>
      <p:sp>
        <p:nvSpPr>
          <p:cNvPr id="3" name="Text Placeholder 2">
            <a:extLst>
              <a:ext uri="{FF2B5EF4-FFF2-40B4-BE49-F238E27FC236}">
                <a16:creationId xmlns:a16="http://schemas.microsoft.com/office/drawing/2014/main" id="{39ECA528-EFC2-4CCF-9AF0-A8D34CF81B46}"/>
              </a:ext>
            </a:extLst>
          </p:cNvPr>
          <p:cNvSpPr>
            <a:spLocks noGrp="1"/>
          </p:cNvSpPr>
          <p:nvPr>
            <p:ph idx="1"/>
          </p:nvPr>
        </p:nvSpPr>
        <p:spPr/>
        <p:txBody>
          <a:bodyPr/>
          <a:lstStyle/>
          <a:p>
            <a:pPr marL="220128" indent="0">
              <a:buNone/>
            </a:pPr>
            <a:r>
              <a:rPr lang="en-US" b="1" dirty="0"/>
              <a:t>QUESTION NO: 1</a:t>
            </a:r>
            <a:endParaRPr lang="en-US" dirty="0"/>
          </a:p>
          <a:p>
            <a:r>
              <a:rPr lang="en-US" dirty="0"/>
              <a:t>Which of the following should be the FIRST step in developing an information security strategy?</a:t>
            </a:r>
          </a:p>
          <a:p>
            <a:r>
              <a:rPr lang="en-US" b="1" dirty="0"/>
              <a:t>A. </a:t>
            </a:r>
            <a:r>
              <a:rPr lang="en-US" dirty="0"/>
              <a:t>Perform a technical vulnerabilities assessment</a:t>
            </a:r>
          </a:p>
          <a:p>
            <a:r>
              <a:rPr lang="en-US" b="1" dirty="0"/>
              <a:t>B. </a:t>
            </a:r>
            <a:r>
              <a:rPr lang="en-US" dirty="0"/>
              <a:t>Analyze the current business strategy</a:t>
            </a:r>
          </a:p>
          <a:p>
            <a:r>
              <a:rPr lang="en-US" b="1" dirty="0"/>
              <a:t>C. </a:t>
            </a:r>
            <a:r>
              <a:rPr lang="en-US" dirty="0"/>
              <a:t>Perform a business impact analysis</a:t>
            </a:r>
          </a:p>
          <a:p>
            <a:r>
              <a:rPr lang="en-US" b="1" dirty="0"/>
              <a:t>D. </a:t>
            </a:r>
            <a:r>
              <a:rPr lang="en-US" dirty="0"/>
              <a:t>Assess the current levels of security awareness</a:t>
            </a:r>
          </a:p>
          <a:p>
            <a:endParaRPr lang="en-US" dirty="0"/>
          </a:p>
        </p:txBody>
      </p:sp>
      <p:sp>
        <p:nvSpPr>
          <p:cNvPr id="5" name="Slide Number Placeholder 4">
            <a:extLst>
              <a:ext uri="{FF2B5EF4-FFF2-40B4-BE49-F238E27FC236}">
                <a16:creationId xmlns:a16="http://schemas.microsoft.com/office/drawing/2014/main" id="{08DE8F08-902A-459C-9F85-2474EC4B7476}"/>
              </a:ext>
            </a:extLst>
          </p:cNvPr>
          <p:cNvSpPr>
            <a:spLocks noGrp="1"/>
          </p:cNvSpPr>
          <p:nvPr>
            <p:ph type="sldNum" sz="quarter" idx="12"/>
          </p:nvPr>
        </p:nvSpPr>
        <p:spPr/>
        <p:txBody>
          <a:bodyPr/>
          <a:lstStyle/>
          <a:p>
            <a:fld id="{00000000-1234-1234-1234-123412341234}" type="slidenum">
              <a:rPr lang="en-US" smtClean="0"/>
              <a:pPr/>
              <a:t>91</a:t>
            </a:fld>
            <a:endParaRPr lang="en-US"/>
          </a:p>
        </p:txBody>
      </p:sp>
      <p:sp>
        <p:nvSpPr>
          <p:cNvPr id="4" name="Rectangle 3">
            <a:extLst>
              <a:ext uri="{FF2B5EF4-FFF2-40B4-BE49-F238E27FC236}">
                <a16:creationId xmlns:a16="http://schemas.microsoft.com/office/drawing/2014/main" id="{BF17BB91-1675-4131-9166-D2E8A18F88B8}"/>
              </a:ext>
            </a:extLst>
          </p:cNvPr>
          <p:cNvSpPr/>
          <p:nvPr/>
        </p:nvSpPr>
        <p:spPr>
          <a:xfrm>
            <a:off x="548211" y="5146278"/>
            <a:ext cx="10514029" cy="1621341"/>
          </a:xfrm>
          <a:prstGeom prst="rect">
            <a:avLst/>
          </a:prstGeom>
        </p:spPr>
        <p:txBody>
          <a:bodyPr wrap="square">
            <a:spAutoFit/>
          </a:bodyPr>
          <a:lstStyle/>
          <a:p>
            <a:pPr>
              <a:lnSpc>
                <a:spcPct val="107000"/>
              </a:lnSpc>
            </a:pPr>
            <a:r>
              <a:rPr lang="en-US" sz="2400" dirty="0">
                <a:latin typeface="Arial" panose="020B0604020202020204" pitchFamily="34" charset="0"/>
                <a:ea typeface="Calibri" panose="020F0502020204030204" pitchFamily="34" charset="0"/>
                <a:cs typeface="Times New Roman" panose="02020603050405020304" pitchFamily="18" charset="0"/>
              </a:rPr>
              <a:t>Prior to assessing technical vulnerabilities or levels of security awareness, an information security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US" sz="2400" dirty="0">
                <a:latin typeface="Arial" panose="020B0604020202020204" pitchFamily="34" charset="0"/>
                <a:ea typeface="Calibri" panose="020F0502020204030204" pitchFamily="34" charset="0"/>
              </a:rPr>
              <a:t>manager needs to gain an understanding of the current business strategy and direction</a:t>
            </a:r>
            <a:endParaRPr lang="en-US" sz="2400" dirty="0"/>
          </a:p>
        </p:txBody>
      </p:sp>
    </p:spTree>
    <p:extLst>
      <p:ext uri="{BB962C8B-B14F-4D97-AF65-F5344CB8AC3E}">
        <p14:creationId xmlns:p14="http://schemas.microsoft.com/office/powerpoint/2010/main" val="57525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A271B-C600-4C5C-AE5F-416F4227DC4A}"/>
              </a:ext>
            </a:extLst>
          </p:cNvPr>
          <p:cNvSpPr>
            <a:spLocks noGrp="1"/>
          </p:cNvSpPr>
          <p:nvPr>
            <p:ph type="title"/>
          </p:nvPr>
        </p:nvSpPr>
        <p:spPr/>
        <p:txBody>
          <a:bodyPr>
            <a:normAutofit/>
          </a:bodyPr>
          <a:lstStyle/>
          <a:p>
            <a:r>
              <a:rPr lang="en-US" dirty="0"/>
              <a:t>Review Questions</a:t>
            </a:r>
          </a:p>
        </p:txBody>
      </p:sp>
      <p:sp>
        <p:nvSpPr>
          <p:cNvPr id="3" name="Text Placeholder 2">
            <a:extLst>
              <a:ext uri="{FF2B5EF4-FFF2-40B4-BE49-F238E27FC236}">
                <a16:creationId xmlns:a16="http://schemas.microsoft.com/office/drawing/2014/main" id="{9CD531E2-2D65-43F0-A747-28793DE0E6D3}"/>
              </a:ext>
            </a:extLst>
          </p:cNvPr>
          <p:cNvSpPr>
            <a:spLocks noGrp="1"/>
          </p:cNvSpPr>
          <p:nvPr>
            <p:ph idx="1"/>
          </p:nvPr>
        </p:nvSpPr>
        <p:spPr/>
        <p:txBody>
          <a:bodyPr>
            <a:normAutofit/>
          </a:bodyPr>
          <a:lstStyle/>
          <a:p>
            <a:pPr marL="220128" indent="0">
              <a:buNone/>
            </a:pPr>
            <a:r>
              <a:rPr lang="en-US" b="1" dirty="0"/>
              <a:t>QUESTION NO: 2</a:t>
            </a:r>
            <a:r>
              <a:rPr lang="en-US" dirty="0"/>
              <a:t>  </a:t>
            </a:r>
          </a:p>
          <a:p>
            <a:pPr marL="220128" indent="0">
              <a:buNone/>
            </a:pPr>
            <a:r>
              <a:rPr lang="en-US" dirty="0"/>
              <a:t>Senior management commitment and support for information security can BEST be obtained through presentations that:</a:t>
            </a:r>
          </a:p>
          <a:p>
            <a:r>
              <a:rPr lang="en-US" b="1" dirty="0"/>
              <a:t>A. </a:t>
            </a:r>
            <a:r>
              <a:rPr lang="en-US" dirty="0"/>
              <a:t>use illustrative examples of successful attacks.</a:t>
            </a:r>
          </a:p>
          <a:p>
            <a:r>
              <a:rPr lang="en-US" b="1" dirty="0"/>
              <a:t>B. </a:t>
            </a:r>
            <a:r>
              <a:rPr lang="en-US" dirty="0"/>
              <a:t>explain the technical risks to the organization.</a:t>
            </a:r>
          </a:p>
          <a:p>
            <a:r>
              <a:rPr lang="en-US" b="1" dirty="0"/>
              <a:t>C. </a:t>
            </a:r>
            <a:r>
              <a:rPr lang="en-US" dirty="0"/>
              <a:t>evaluate the organization against best security practices.</a:t>
            </a:r>
          </a:p>
          <a:p>
            <a:r>
              <a:rPr lang="en-US" b="1" dirty="0"/>
              <a:t>D. </a:t>
            </a:r>
            <a:r>
              <a:rPr lang="en-US" dirty="0"/>
              <a:t>tie security risks to key business objectives.</a:t>
            </a:r>
          </a:p>
        </p:txBody>
      </p:sp>
      <p:sp>
        <p:nvSpPr>
          <p:cNvPr id="5" name="Slide Number Placeholder 4">
            <a:extLst>
              <a:ext uri="{FF2B5EF4-FFF2-40B4-BE49-F238E27FC236}">
                <a16:creationId xmlns:a16="http://schemas.microsoft.com/office/drawing/2014/main" id="{4BCA1518-9F70-4ED1-BEAB-9A62C814307C}"/>
              </a:ext>
            </a:extLst>
          </p:cNvPr>
          <p:cNvSpPr>
            <a:spLocks noGrp="1"/>
          </p:cNvSpPr>
          <p:nvPr>
            <p:ph type="sldNum" sz="quarter" idx="12"/>
          </p:nvPr>
        </p:nvSpPr>
        <p:spPr/>
        <p:txBody>
          <a:bodyPr/>
          <a:lstStyle/>
          <a:p>
            <a:fld id="{00000000-1234-1234-1234-123412341234}" type="slidenum">
              <a:rPr lang="en-US" smtClean="0"/>
              <a:pPr/>
              <a:t>92</a:t>
            </a:fld>
            <a:endParaRPr lang="en-US"/>
          </a:p>
        </p:txBody>
      </p:sp>
      <p:sp>
        <p:nvSpPr>
          <p:cNvPr id="4" name="Rectangle 3">
            <a:extLst>
              <a:ext uri="{FF2B5EF4-FFF2-40B4-BE49-F238E27FC236}">
                <a16:creationId xmlns:a16="http://schemas.microsoft.com/office/drawing/2014/main" id="{2D8AD351-B20E-40BA-84AD-DA8B4F77E245}"/>
              </a:ext>
            </a:extLst>
          </p:cNvPr>
          <p:cNvSpPr/>
          <p:nvPr/>
        </p:nvSpPr>
        <p:spPr>
          <a:xfrm>
            <a:off x="462322" y="5273450"/>
            <a:ext cx="9305916" cy="1200329"/>
          </a:xfrm>
          <a:prstGeom prst="rect">
            <a:avLst/>
          </a:prstGeom>
        </p:spPr>
        <p:txBody>
          <a:bodyPr wrap="square">
            <a:spAutoFit/>
          </a:bodyPr>
          <a:lstStyle/>
          <a:p>
            <a:pPr marL="220128"/>
            <a:r>
              <a:rPr lang="en-US" sz="2400" dirty="0"/>
              <a:t>Senior management seeks to understand the business justification for investing in security. This can best be accomplished by tying security to key business objectives</a:t>
            </a:r>
          </a:p>
        </p:txBody>
      </p:sp>
    </p:spTree>
    <p:extLst>
      <p:ext uri="{BB962C8B-B14F-4D97-AF65-F5344CB8AC3E}">
        <p14:creationId xmlns:p14="http://schemas.microsoft.com/office/powerpoint/2010/main" val="8172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92910-40D8-4CCB-81B6-0C1B72EF5754}"/>
              </a:ext>
            </a:extLst>
          </p:cNvPr>
          <p:cNvSpPr>
            <a:spLocks noGrp="1"/>
          </p:cNvSpPr>
          <p:nvPr>
            <p:ph type="title"/>
          </p:nvPr>
        </p:nvSpPr>
        <p:spPr/>
        <p:txBody>
          <a:bodyPr>
            <a:normAutofit/>
          </a:bodyPr>
          <a:lstStyle/>
          <a:p>
            <a:r>
              <a:rPr lang="en-US" dirty="0"/>
              <a:t>Review Questions</a:t>
            </a:r>
          </a:p>
        </p:txBody>
      </p:sp>
      <p:sp>
        <p:nvSpPr>
          <p:cNvPr id="3" name="Text Placeholder 2">
            <a:extLst>
              <a:ext uri="{FF2B5EF4-FFF2-40B4-BE49-F238E27FC236}">
                <a16:creationId xmlns:a16="http://schemas.microsoft.com/office/drawing/2014/main" id="{E002BABE-402B-4F15-A41E-273D8C75E68A}"/>
              </a:ext>
            </a:extLst>
          </p:cNvPr>
          <p:cNvSpPr>
            <a:spLocks noGrp="1"/>
          </p:cNvSpPr>
          <p:nvPr>
            <p:ph idx="1"/>
          </p:nvPr>
        </p:nvSpPr>
        <p:spPr/>
        <p:txBody>
          <a:bodyPr/>
          <a:lstStyle/>
          <a:p>
            <a:pPr marL="220128" indent="0">
              <a:buNone/>
            </a:pPr>
            <a:r>
              <a:rPr lang="en-US" dirty="0"/>
              <a:t>Question 3</a:t>
            </a:r>
          </a:p>
          <a:p>
            <a:pPr marL="220128" indent="0">
              <a:buNone/>
            </a:pPr>
            <a:r>
              <a:rPr lang="en-US" dirty="0"/>
              <a:t>Minimum standards for securing the technical infrastructure should be defined in a security:</a:t>
            </a:r>
          </a:p>
          <a:p>
            <a:r>
              <a:rPr lang="en-US" b="1" dirty="0"/>
              <a:t>A. </a:t>
            </a:r>
            <a:r>
              <a:rPr lang="en-US" dirty="0"/>
              <a:t>strategy.</a:t>
            </a:r>
          </a:p>
          <a:p>
            <a:r>
              <a:rPr lang="en-US" b="1" dirty="0"/>
              <a:t>B. </a:t>
            </a:r>
            <a:r>
              <a:rPr lang="en-US" dirty="0"/>
              <a:t>guidelines.</a:t>
            </a:r>
          </a:p>
          <a:p>
            <a:r>
              <a:rPr lang="en-US" b="1" dirty="0"/>
              <a:t>C. </a:t>
            </a:r>
            <a:r>
              <a:rPr lang="en-US" dirty="0"/>
              <a:t>model.</a:t>
            </a:r>
          </a:p>
          <a:p>
            <a:r>
              <a:rPr lang="en-US" b="1" dirty="0"/>
              <a:t>D. </a:t>
            </a:r>
            <a:r>
              <a:rPr lang="en-US" dirty="0"/>
              <a:t>architecture.</a:t>
            </a:r>
          </a:p>
          <a:p>
            <a:endParaRPr lang="en-US" dirty="0"/>
          </a:p>
        </p:txBody>
      </p:sp>
      <p:sp>
        <p:nvSpPr>
          <p:cNvPr id="5" name="Slide Number Placeholder 4">
            <a:extLst>
              <a:ext uri="{FF2B5EF4-FFF2-40B4-BE49-F238E27FC236}">
                <a16:creationId xmlns:a16="http://schemas.microsoft.com/office/drawing/2014/main" id="{5F0F17C1-0C3D-46C3-A28B-0714D9FF076D}"/>
              </a:ext>
            </a:extLst>
          </p:cNvPr>
          <p:cNvSpPr>
            <a:spLocks noGrp="1"/>
          </p:cNvSpPr>
          <p:nvPr>
            <p:ph type="sldNum" sz="quarter" idx="12"/>
          </p:nvPr>
        </p:nvSpPr>
        <p:spPr/>
        <p:txBody>
          <a:bodyPr/>
          <a:lstStyle/>
          <a:p>
            <a:fld id="{00000000-1234-1234-1234-123412341234}" type="slidenum">
              <a:rPr lang="en-US" smtClean="0"/>
              <a:pPr/>
              <a:t>93</a:t>
            </a:fld>
            <a:endParaRPr lang="en-US"/>
          </a:p>
        </p:txBody>
      </p:sp>
      <p:sp>
        <p:nvSpPr>
          <p:cNvPr id="4" name="Rectangle 3">
            <a:extLst>
              <a:ext uri="{FF2B5EF4-FFF2-40B4-BE49-F238E27FC236}">
                <a16:creationId xmlns:a16="http://schemas.microsoft.com/office/drawing/2014/main" id="{3505C873-D61A-44FD-8E98-273C93521F0B}"/>
              </a:ext>
            </a:extLst>
          </p:cNvPr>
          <p:cNvSpPr/>
          <p:nvPr/>
        </p:nvSpPr>
        <p:spPr>
          <a:xfrm>
            <a:off x="602668" y="5281631"/>
            <a:ext cx="8450980" cy="830997"/>
          </a:xfrm>
          <a:prstGeom prst="rect">
            <a:avLst/>
          </a:prstGeom>
        </p:spPr>
        <p:txBody>
          <a:bodyPr wrap="square">
            <a:spAutoFit/>
          </a:bodyPr>
          <a:lstStyle/>
          <a:p>
            <a:r>
              <a:rPr lang="en-US" sz="2400" dirty="0">
                <a:latin typeface="Arial" panose="020B0604020202020204" pitchFamily="34" charset="0"/>
                <a:ea typeface="Calibri" panose="020F0502020204030204" pitchFamily="34" charset="0"/>
              </a:rPr>
              <a:t>Hardware, software, firmware and the configurations of the technical environment are defined as architecture</a:t>
            </a:r>
            <a:endParaRPr lang="en-US" sz="2400" dirty="0"/>
          </a:p>
        </p:txBody>
      </p:sp>
    </p:spTree>
    <p:extLst>
      <p:ext uri="{BB962C8B-B14F-4D97-AF65-F5344CB8AC3E}">
        <p14:creationId xmlns:p14="http://schemas.microsoft.com/office/powerpoint/2010/main" val="103259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B4DFA-D81C-488B-B3FA-CAA181AC3C2B}"/>
              </a:ext>
            </a:extLst>
          </p:cNvPr>
          <p:cNvSpPr>
            <a:spLocks noGrp="1"/>
          </p:cNvSpPr>
          <p:nvPr>
            <p:ph type="title"/>
          </p:nvPr>
        </p:nvSpPr>
        <p:spPr/>
        <p:txBody>
          <a:bodyPr>
            <a:normAutofit/>
          </a:bodyPr>
          <a:lstStyle/>
          <a:p>
            <a:r>
              <a:rPr lang="en-US" dirty="0"/>
              <a:t>Review Questions</a:t>
            </a:r>
          </a:p>
        </p:txBody>
      </p:sp>
      <p:sp>
        <p:nvSpPr>
          <p:cNvPr id="3" name="Text Placeholder 2">
            <a:extLst>
              <a:ext uri="{FF2B5EF4-FFF2-40B4-BE49-F238E27FC236}">
                <a16:creationId xmlns:a16="http://schemas.microsoft.com/office/drawing/2014/main" id="{62AA9FF9-D6CC-4503-934A-1788C8CD35DB}"/>
              </a:ext>
            </a:extLst>
          </p:cNvPr>
          <p:cNvSpPr>
            <a:spLocks noGrp="1"/>
          </p:cNvSpPr>
          <p:nvPr>
            <p:ph idx="1"/>
          </p:nvPr>
        </p:nvSpPr>
        <p:spPr/>
        <p:txBody>
          <a:bodyPr/>
          <a:lstStyle/>
          <a:p>
            <a:pPr marL="220128" indent="0">
              <a:buNone/>
            </a:pPr>
            <a:r>
              <a:rPr lang="en-US" dirty="0"/>
              <a:t>Question 4</a:t>
            </a:r>
          </a:p>
          <a:p>
            <a:pPr marL="220128" indent="0">
              <a:buNone/>
            </a:pPr>
            <a:r>
              <a:rPr lang="en-US" dirty="0"/>
              <a:t>Which of the following are seldom changed in response to technological changes?</a:t>
            </a:r>
          </a:p>
          <a:p>
            <a:r>
              <a:rPr lang="en-US" b="1" dirty="0"/>
              <a:t>A. </a:t>
            </a:r>
            <a:r>
              <a:rPr lang="en-US" dirty="0"/>
              <a:t>Standards</a:t>
            </a:r>
          </a:p>
          <a:p>
            <a:r>
              <a:rPr lang="en-US" b="1" dirty="0"/>
              <a:t>B. </a:t>
            </a:r>
            <a:r>
              <a:rPr lang="en-US" dirty="0"/>
              <a:t>Procedures</a:t>
            </a:r>
          </a:p>
          <a:p>
            <a:r>
              <a:rPr lang="en-US" b="1" dirty="0"/>
              <a:t>C. </a:t>
            </a:r>
            <a:r>
              <a:rPr lang="en-US" dirty="0"/>
              <a:t>Policies</a:t>
            </a:r>
          </a:p>
          <a:p>
            <a:r>
              <a:rPr lang="en-US" b="1" dirty="0"/>
              <a:t>D. </a:t>
            </a:r>
            <a:r>
              <a:rPr lang="en-US" dirty="0"/>
              <a:t>Guidelines</a:t>
            </a:r>
          </a:p>
          <a:p>
            <a:pPr marL="220128" indent="0">
              <a:buNone/>
            </a:pPr>
            <a:endParaRPr lang="en-US" dirty="0"/>
          </a:p>
        </p:txBody>
      </p:sp>
      <p:sp>
        <p:nvSpPr>
          <p:cNvPr id="5" name="Slide Number Placeholder 4">
            <a:extLst>
              <a:ext uri="{FF2B5EF4-FFF2-40B4-BE49-F238E27FC236}">
                <a16:creationId xmlns:a16="http://schemas.microsoft.com/office/drawing/2014/main" id="{47E42139-CC9E-4525-AF73-3A1982833F92}"/>
              </a:ext>
            </a:extLst>
          </p:cNvPr>
          <p:cNvSpPr>
            <a:spLocks noGrp="1"/>
          </p:cNvSpPr>
          <p:nvPr>
            <p:ph type="sldNum" sz="quarter" idx="12"/>
          </p:nvPr>
        </p:nvSpPr>
        <p:spPr/>
        <p:txBody>
          <a:bodyPr/>
          <a:lstStyle/>
          <a:p>
            <a:fld id="{00000000-1234-1234-1234-123412341234}" type="slidenum">
              <a:rPr lang="en-US" smtClean="0"/>
              <a:pPr/>
              <a:t>94</a:t>
            </a:fld>
            <a:endParaRPr lang="en-US"/>
          </a:p>
        </p:txBody>
      </p:sp>
      <p:sp>
        <p:nvSpPr>
          <p:cNvPr id="4" name="Rectangle 3">
            <a:extLst>
              <a:ext uri="{FF2B5EF4-FFF2-40B4-BE49-F238E27FC236}">
                <a16:creationId xmlns:a16="http://schemas.microsoft.com/office/drawing/2014/main" id="{7E276A6A-7CE9-4E33-8F1F-6E455F22206A}"/>
              </a:ext>
            </a:extLst>
          </p:cNvPr>
          <p:cNvSpPr/>
          <p:nvPr/>
        </p:nvSpPr>
        <p:spPr>
          <a:xfrm>
            <a:off x="650842" y="5338583"/>
            <a:ext cx="8527983" cy="1200329"/>
          </a:xfrm>
          <a:prstGeom prst="rect">
            <a:avLst/>
          </a:prstGeom>
        </p:spPr>
        <p:txBody>
          <a:bodyPr wrap="square">
            <a:spAutoFit/>
          </a:bodyPr>
          <a:lstStyle/>
          <a:p>
            <a:r>
              <a:rPr lang="en-US" sz="2400" dirty="0">
                <a:latin typeface="Arial" panose="020B0604020202020204" pitchFamily="34" charset="0"/>
                <a:ea typeface="Calibri" panose="020F0502020204030204" pitchFamily="34" charset="0"/>
              </a:rPr>
              <a:t>Policies are high-level statements of objectives. Because of their high-level nature and statement of broad operating principles, they are less subject to periodic change.</a:t>
            </a:r>
            <a:endParaRPr lang="en-US" sz="2400" dirty="0"/>
          </a:p>
        </p:txBody>
      </p:sp>
    </p:spTree>
    <p:extLst>
      <p:ext uri="{BB962C8B-B14F-4D97-AF65-F5344CB8AC3E}">
        <p14:creationId xmlns:p14="http://schemas.microsoft.com/office/powerpoint/2010/main" val="11176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2B020-C41A-4C38-ACCF-6DADA479D340}"/>
              </a:ext>
            </a:extLst>
          </p:cNvPr>
          <p:cNvSpPr>
            <a:spLocks noGrp="1"/>
          </p:cNvSpPr>
          <p:nvPr>
            <p:ph type="title"/>
          </p:nvPr>
        </p:nvSpPr>
        <p:spPr/>
        <p:txBody>
          <a:bodyPr>
            <a:normAutofit/>
          </a:bodyPr>
          <a:lstStyle/>
          <a:p>
            <a:r>
              <a:rPr lang="en-US" dirty="0"/>
              <a:t>Review Questions </a:t>
            </a:r>
          </a:p>
        </p:txBody>
      </p:sp>
      <p:sp>
        <p:nvSpPr>
          <p:cNvPr id="3" name="Text Placeholder 2">
            <a:extLst>
              <a:ext uri="{FF2B5EF4-FFF2-40B4-BE49-F238E27FC236}">
                <a16:creationId xmlns:a16="http://schemas.microsoft.com/office/drawing/2014/main" id="{4590A7A2-17AE-4B49-A6E1-71E968C83461}"/>
              </a:ext>
            </a:extLst>
          </p:cNvPr>
          <p:cNvSpPr>
            <a:spLocks noGrp="1"/>
          </p:cNvSpPr>
          <p:nvPr>
            <p:ph idx="1"/>
          </p:nvPr>
        </p:nvSpPr>
        <p:spPr/>
        <p:txBody>
          <a:bodyPr>
            <a:normAutofit/>
          </a:bodyPr>
          <a:lstStyle/>
          <a:p>
            <a:r>
              <a:rPr lang="en-US" b="1" dirty="0"/>
              <a:t>QUESTION NO 5</a:t>
            </a:r>
            <a:endParaRPr lang="en-US" dirty="0"/>
          </a:p>
          <a:p>
            <a:r>
              <a:rPr lang="en-US" dirty="0"/>
              <a:t>Investments in information security technologies should be based on:</a:t>
            </a:r>
          </a:p>
          <a:p>
            <a:r>
              <a:rPr lang="en-US" b="1" dirty="0"/>
              <a:t>A. </a:t>
            </a:r>
            <a:r>
              <a:rPr lang="en-US" dirty="0"/>
              <a:t>vulnerability assessments.</a:t>
            </a:r>
          </a:p>
          <a:p>
            <a:r>
              <a:rPr lang="en-US" b="1" dirty="0"/>
              <a:t>B. </a:t>
            </a:r>
            <a:r>
              <a:rPr lang="en-US" dirty="0"/>
              <a:t>value analysis.</a:t>
            </a:r>
          </a:p>
          <a:p>
            <a:r>
              <a:rPr lang="en-US" b="1" dirty="0"/>
              <a:t>C. </a:t>
            </a:r>
            <a:r>
              <a:rPr lang="en-US" dirty="0"/>
              <a:t>business climate.</a:t>
            </a:r>
          </a:p>
          <a:p>
            <a:r>
              <a:rPr lang="en-US" b="1" dirty="0"/>
              <a:t>D. </a:t>
            </a:r>
            <a:r>
              <a:rPr lang="en-US" dirty="0"/>
              <a:t>audit recommendations.</a:t>
            </a:r>
          </a:p>
          <a:p>
            <a:endParaRPr lang="en-US" dirty="0"/>
          </a:p>
        </p:txBody>
      </p:sp>
      <p:sp>
        <p:nvSpPr>
          <p:cNvPr id="5" name="Slide Number Placeholder 4">
            <a:extLst>
              <a:ext uri="{FF2B5EF4-FFF2-40B4-BE49-F238E27FC236}">
                <a16:creationId xmlns:a16="http://schemas.microsoft.com/office/drawing/2014/main" id="{46F9AB9D-99BC-4191-A368-DCBF314BF0B1}"/>
              </a:ext>
            </a:extLst>
          </p:cNvPr>
          <p:cNvSpPr>
            <a:spLocks noGrp="1"/>
          </p:cNvSpPr>
          <p:nvPr>
            <p:ph type="sldNum" sz="quarter" idx="12"/>
          </p:nvPr>
        </p:nvSpPr>
        <p:spPr/>
        <p:txBody>
          <a:bodyPr/>
          <a:lstStyle/>
          <a:p>
            <a:fld id="{00000000-1234-1234-1234-123412341234}" type="slidenum">
              <a:rPr lang="en-US" smtClean="0"/>
              <a:pPr/>
              <a:t>95</a:t>
            </a:fld>
            <a:endParaRPr lang="en-US"/>
          </a:p>
        </p:txBody>
      </p:sp>
      <p:sp>
        <p:nvSpPr>
          <p:cNvPr id="4" name="Rectangle 3">
            <a:extLst>
              <a:ext uri="{FF2B5EF4-FFF2-40B4-BE49-F238E27FC236}">
                <a16:creationId xmlns:a16="http://schemas.microsoft.com/office/drawing/2014/main" id="{CE2221C7-BCB9-4FDB-A733-3BAA03B375A9}"/>
              </a:ext>
            </a:extLst>
          </p:cNvPr>
          <p:cNvSpPr/>
          <p:nvPr/>
        </p:nvSpPr>
        <p:spPr>
          <a:xfrm>
            <a:off x="641146" y="4976634"/>
            <a:ext cx="6096000" cy="1200329"/>
          </a:xfrm>
          <a:prstGeom prst="rect">
            <a:avLst/>
          </a:prstGeom>
        </p:spPr>
        <p:txBody>
          <a:bodyPr>
            <a:spAutoFit/>
          </a:bodyPr>
          <a:lstStyle/>
          <a:p>
            <a:r>
              <a:rPr lang="en-US" sz="2400" dirty="0">
                <a:latin typeface="Arial" panose="020B0604020202020204" pitchFamily="34" charset="0"/>
                <a:ea typeface="Calibri" panose="020F0502020204030204" pitchFamily="34" charset="0"/>
              </a:rPr>
              <a:t>Investments in security technologies should be based on a value analysis and a sound business case</a:t>
            </a:r>
            <a:endParaRPr lang="en-US" sz="2400" dirty="0"/>
          </a:p>
        </p:txBody>
      </p:sp>
    </p:spTree>
    <p:extLst>
      <p:ext uri="{BB962C8B-B14F-4D97-AF65-F5344CB8AC3E}">
        <p14:creationId xmlns:p14="http://schemas.microsoft.com/office/powerpoint/2010/main" val="264514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16"/>
          <p:cNvSpPr txBox="1">
            <a:spLocks noGrp="1"/>
          </p:cNvSpPr>
          <p:nvPr>
            <p:ph type="ctrTitle"/>
          </p:nvPr>
        </p:nvSpPr>
        <p:spPr>
          <a:prstGeom prst="rect">
            <a:avLst/>
          </a:prstGeom>
        </p:spPr>
        <p:txBody>
          <a:bodyPr spcFirstLastPara="1" vert="horz" wrap="square" lIns="121900" tIns="121900" rIns="121900" bIns="121900" rtlCol="0" anchor="ctr" anchorCtr="0">
            <a:noAutofit/>
          </a:bodyPr>
          <a:lstStyle/>
          <a:p>
            <a:r>
              <a:rPr lang="en-US" sz="5400" dirty="0"/>
              <a:t>Domain 2 </a:t>
            </a:r>
            <a:endParaRPr sz="5400" dirty="0"/>
          </a:p>
          <a:p>
            <a:r>
              <a:rPr lang="en-US" sz="5400" dirty="0"/>
              <a:t>Information Risk Management</a:t>
            </a:r>
            <a:endParaRPr sz="5400" dirty="0"/>
          </a:p>
        </p:txBody>
      </p:sp>
      <p:sp>
        <p:nvSpPr>
          <p:cNvPr id="5" name="Subtitle 4">
            <a:extLst>
              <a:ext uri="{FF2B5EF4-FFF2-40B4-BE49-F238E27FC236}">
                <a16:creationId xmlns:a16="http://schemas.microsoft.com/office/drawing/2014/main" id="{506C1D18-AA40-4B0E-8607-9FA037BFD115}"/>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56EC8AC-5825-45A5-93AF-3AFB4F41605F}"/>
              </a:ext>
            </a:extLst>
          </p:cNvPr>
          <p:cNvSpPr>
            <a:spLocks noGrp="1"/>
          </p:cNvSpPr>
          <p:nvPr>
            <p:ph type="sldNum" sz="quarter" idx="12"/>
          </p:nvPr>
        </p:nvSpPr>
        <p:spPr/>
        <p:txBody>
          <a:bodyPr/>
          <a:lstStyle/>
          <a:p>
            <a:fld id="{00000000-1234-1234-1234-123412341234}" type="slidenum">
              <a:rPr lang="en-US" smtClean="0"/>
              <a:pPr/>
              <a:t>96</a:t>
            </a:fld>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17"/>
          <p:cNvSpPr txBox="1">
            <a:spLocks noGrp="1"/>
          </p:cNvSpPr>
          <p:nvPr>
            <p:ph type="title"/>
          </p:nvPr>
        </p:nvSpPr>
        <p:spPr>
          <a:xfrm>
            <a:off x="838200" y="880740"/>
            <a:ext cx="10515600" cy="789637"/>
          </a:xfrm>
          <a:prstGeom prst="rect">
            <a:avLst/>
          </a:prstGeom>
          <a:noFill/>
          <a:ln>
            <a:noFill/>
          </a:ln>
        </p:spPr>
        <p:txBody>
          <a:bodyPr spcFirstLastPara="1" vert="horz" wrap="square" lIns="121900" tIns="121900" rIns="121900" bIns="121900" rtlCol="0" anchor="t" anchorCtr="0">
            <a:noAutofit/>
          </a:bodyPr>
          <a:lstStyle/>
          <a:p>
            <a:r>
              <a:rPr lang="en-US" dirty="0">
                <a:latin typeface="Arial" panose="020B0604020202020204" pitchFamily="34" charset="0"/>
                <a:ea typeface="Assistant ExtraBold"/>
              </a:rPr>
              <a:t>Chapter 2 Risk Management Agenda </a:t>
            </a:r>
            <a:endParaRPr dirty="0">
              <a:latin typeface="Arial" panose="020B0604020202020204" pitchFamily="34" charset="0"/>
              <a:ea typeface="Assistant ExtraBold"/>
            </a:endParaRPr>
          </a:p>
        </p:txBody>
      </p:sp>
      <p:sp>
        <p:nvSpPr>
          <p:cNvPr id="1011" name="Google Shape;1011;p117"/>
          <p:cNvSpPr txBox="1">
            <a:spLocks noGrp="1"/>
          </p:cNvSpPr>
          <p:nvPr>
            <p:ph idx="1"/>
          </p:nvPr>
        </p:nvSpPr>
        <p:spPr>
          <a:xfrm>
            <a:off x="584626" y="2005012"/>
            <a:ext cx="6446265" cy="4351338"/>
          </a:xfrm>
          <a:prstGeom prst="rect">
            <a:avLst/>
          </a:prstGeom>
          <a:noFill/>
          <a:ln>
            <a:noFill/>
          </a:ln>
        </p:spPr>
        <p:txBody>
          <a:bodyPr spcFirstLastPara="1" vert="horz" wrap="square" lIns="121900" tIns="121900" rIns="121900" bIns="121900" rtlCol="0" anchor="t" anchorCtr="0">
            <a:noAutofit/>
          </a:bodyPr>
          <a:lstStyle/>
          <a:p>
            <a:pPr>
              <a:spcBef>
                <a:spcPts val="115"/>
              </a:spcBef>
            </a:pPr>
            <a:r>
              <a:rPr lang="en-US" dirty="0"/>
              <a:t>Risk Introduction</a:t>
            </a:r>
          </a:p>
          <a:p>
            <a:pPr>
              <a:spcBef>
                <a:spcPts val="115"/>
              </a:spcBef>
            </a:pPr>
            <a:r>
              <a:rPr lang="en-US" dirty="0"/>
              <a:t>The Risk Management Life Cycle</a:t>
            </a:r>
            <a:endParaRPr dirty="0"/>
          </a:p>
          <a:p>
            <a:pPr marL="952485" marR="956449" lvl="1" indent="-342900">
              <a:spcBef>
                <a:spcPts val="0"/>
              </a:spcBef>
            </a:pPr>
            <a:r>
              <a:rPr lang="en-US" b="0" i="0" u="none" strike="noStrike" cap="none" dirty="0">
                <a:solidFill>
                  <a:srgbClr val="161B25"/>
                </a:solidFill>
                <a:latin typeface="Assistant SemiBold"/>
                <a:ea typeface="Assistant SemiBold"/>
                <a:cs typeface="Assistant SemiBold"/>
                <a:sym typeface="Assistant SemiBold"/>
              </a:rPr>
              <a:t>IT Risk Identification  </a:t>
            </a:r>
            <a:endParaRPr dirty="0"/>
          </a:p>
          <a:p>
            <a:pPr marL="952485" marR="956449" lvl="1" indent="-342900">
              <a:spcBef>
                <a:spcPts val="0"/>
              </a:spcBef>
            </a:pPr>
            <a:r>
              <a:rPr lang="en-US" b="0" i="0" u="none" strike="noStrike" cap="none" dirty="0">
                <a:solidFill>
                  <a:srgbClr val="161B25"/>
                </a:solidFill>
                <a:latin typeface="Assistant SemiBold"/>
                <a:ea typeface="Assistant SemiBold"/>
                <a:cs typeface="Assistant SemiBold"/>
                <a:sym typeface="Assistant SemiBold"/>
              </a:rPr>
              <a:t>IT Risk Assessment</a:t>
            </a:r>
            <a:endParaRPr b="0" i="0" u="none" strike="noStrike" cap="none" dirty="0">
              <a:solidFill>
                <a:srgbClr val="161B25"/>
              </a:solidFill>
              <a:latin typeface="Assistant SemiBold"/>
              <a:ea typeface="Assistant SemiBold"/>
              <a:cs typeface="Assistant SemiBold"/>
              <a:sym typeface="Assistant SemiBold"/>
            </a:endParaRPr>
          </a:p>
          <a:p>
            <a:pPr marL="952485" marR="4483" lvl="1" indent="-342900">
              <a:spcBef>
                <a:spcPts val="13"/>
              </a:spcBef>
            </a:pPr>
            <a:r>
              <a:rPr lang="en-US" b="0" i="0" u="none" strike="noStrike" cap="none" dirty="0">
                <a:solidFill>
                  <a:srgbClr val="161B25"/>
                </a:solidFill>
                <a:latin typeface="Assistant SemiBold"/>
                <a:ea typeface="Assistant SemiBold"/>
                <a:cs typeface="Assistant SemiBold"/>
                <a:sym typeface="Assistant SemiBold"/>
              </a:rPr>
              <a:t>Risk Response and Mitigation  </a:t>
            </a:r>
            <a:endParaRPr dirty="0"/>
          </a:p>
          <a:p>
            <a:pPr marL="952485" marR="4483" lvl="1" indent="-342900">
              <a:spcBef>
                <a:spcPts val="13"/>
              </a:spcBef>
            </a:pPr>
            <a:r>
              <a:rPr lang="en-US" b="0" i="0" u="none" strike="noStrike" cap="none" dirty="0">
                <a:solidFill>
                  <a:srgbClr val="161B25"/>
                </a:solidFill>
                <a:latin typeface="Assistant SemiBold"/>
                <a:ea typeface="Assistant SemiBold"/>
                <a:cs typeface="Assistant SemiBold"/>
                <a:sym typeface="Assistant SemiBold"/>
              </a:rPr>
              <a:t>Risk and Control Monitoring and Reporting</a:t>
            </a:r>
            <a:endParaRPr b="0" i="0" u="none" strike="noStrike" cap="none" dirty="0">
              <a:solidFill>
                <a:srgbClr val="161B25"/>
              </a:solidFill>
              <a:latin typeface="Assistant SemiBold"/>
              <a:ea typeface="Assistant SemiBold"/>
              <a:cs typeface="Assistant SemiBold"/>
              <a:sym typeface="Assistant SemiBold"/>
            </a:endParaRPr>
          </a:p>
        </p:txBody>
      </p:sp>
      <p:sp>
        <p:nvSpPr>
          <p:cNvPr id="2" name="Slide Number Placeholder 1">
            <a:extLst>
              <a:ext uri="{FF2B5EF4-FFF2-40B4-BE49-F238E27FC236}">
                <a16:creationId xmlns:a16="http://schemas.microsoft.com/office/drawing/2014/main" id="{8C95AFC0-A907-457C-AE5D-58907D09C4FB}"/>
              </a:ext>
            </a:extLst>
          </p:cNvPr>
          <p:cNvSpPr>
            <a:spLocks noGrp="1"/>
          </p:cNvSpPr>
          <p:nvPr>
            <p:ph type="sldNum" sz="quarter" idx="12"/>
          </p:nvPr>
        </p:nvSpPr>
        <p:spPr/>
        <p:txBody>
          <a:bodyPr/>
          <a:lstStyle/>
          <a:p>
            <a:fld id="{00000000-1234-1234-1234-123412341234}" type="slidenum">
              <a:rPr lang="en-US" smtClean="0"/>
              <a:pPr/>
              <a:t>97</a:t>
            </a:fld>
            <a:endParaRPr lang="en-US"/>
          </a:p>
        </p:txBody>
      </p:sp>
      <p:sp>
        <p:nvSpPr>
          <p:cNvPr id="1012" name="Google Shape;1012;p117"/>
          <p:cNvSpPr/>
          <p:nvPr/>
        </p:nvSpPr>
        <p:spPr>
          <a:xfrm>
            <a:off x="7289117" y="1607366"/>
            <a:ext cx="4487283" cy="426944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236">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8"/>
          <p:cNvSpPr txBox="1">
            <a:spLocks noGrp="1"/>
          </p:cNvSpPr>
          <p:nvPr>
            <p:ph type="title"/>
          </p:nvPr>
        </p:nvSpPr>
        <p:spPr>
          <a:prstGeom prst="rect">
            <a:avLst/>
          </a:prstGeom>
          <a:noFill/>
          <a:ln>
            <a:noFill/>
          </a:ln>
        </p:spPr>
        <p:txBody>
          <a:bodyPr spcFirstLastPara="1" vert="horz" wrap="square" lIns="121900" tIns="121900" rIns="121900" bIns="121900" rtlCol="0" anchor="ctr" anchorCtr="0">
            <a:noAutofit/>
          </a:bodyPr>
          <a:lstStyle/>
          <a:p>
            <a:pPr marL="186262" marR="253260">
              <a:buSzPts val="1400"/>
            </a:pPr>
            <a:r>
              <a:rPr lang="en-US" dirty="0"/>
              <a:t>Risk Introductions</a:t>
            </a:r>
            <a:endParaRPr dirty="0"/>
          </a:p>
        </p:txBody>
      </p:sp>
      <p:sp>
        <p:nvSpPr>
          <p:cNvPr id="3" name="Text Placeholder 2">
            <a:extLst>
              <a:ext uri="{FF2B5EF4-FFF2-40B4-BE49-F238E27FC236}">
                <a16:creationId xmlns:a16="http://schemas.microsoft.com/office/drawing/2014/main" id="{203E45B1-91DB-4CA6-8D80-4BE5BBB7A967}"/>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DCC9205A-1276-4ED7-9602-259CE852378A}"/>
              </a:ext>
            </a:extLst>
          </p:cNvPr>
          <p:cNvSpPr>
            <a:spLocks noGrp="1"/>
          </p:cNvSpPr>
          <p:nvPr>
            <p:ph type="sldNum" sz="quarter" idx="12"/>
          </p:nvPr>
        </p:nvSpPr>
        <p:spPr/>
        <p:txBody>
          <a:bodyPr/>
          <a:lstStyle/>
          <a:p>
            <a:fld id="{00000000-1234-1234-1234-123412341234}" type="slidenum">
              <a:rPr lang="en-US" smtClean="0"/>
              <a:pPr/>
              <a:t>98</a:t>
            </a:fld>
            <a:endParaRPr lang="en-US"/>
          </a:p>
        </p:txBody>
      </p:sp>
      <p:sp>
        <p:nvSpPr>
          <p:cNvPr id="213" name="Google Shape;213;p38"/>
          <p:cNvSpPr txBox="1"/>
          <p:nvPr/>
        </p:nvSpPr>
        <p:spPr>
          <a:xfrm>
            <a:off x="3917951" y="3656015"/>
            <a:ext cx="4549600" cy="563600"/>
          </a:xfrm>
          <a:prstGeom prst="rect">
            <a:avLst/>
          </a:prstGeom>
          <a:noFill/>
          <a:ln>
            <a:noFill/>
          </a:ln>
        </p:spPr>
        <p:txBody>
          <a:bodyPr spcFirstLastPara="1" wrap="square" lIns="121900" tIns="60933" rIns="121900" bIns="60933" anchor="t" anchorCtr="0">
            <a:noAutofit/>
          </a:bodyPr>
          <a:lstStyle/>
          <a:p>
            <a:pPr>
              <a:buClr>
                <a:srgbClr val="000000"/>
              </a:buClr>
              <a:buSzPts val="1400"/>
            </a:pPr>
            <a:endParaRPr sz="1867">
              <a:solidFill>
                <a:srgbClr val="000000"/>
              </a:solidFill>
              <a:latin typeface="Arial"/>
              <a:ea typeface="Arial"/>
              <a:cs typeface="Arial"/>
              <a:sym typeface="Arial"/>
            </a:endParaRPr>
          </a:p>
        </p:txBody>
      </p:sp>
    </p:spTree>
    <p:extLst>
      <p:ext uri="{BB962C8B-B14F-4D97-AF65-F5344CB8AC3E}">
        <p14:creationId xmlns:p14="http://schemas.microsoft.com/office/powerpoint/2010/main" val="36382694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9"/>
          <p:cNvSpPr txBox="1">
            <a:spLocks noGrp="1"/>
          </p:cNvSpPr>
          <p:nvPr>
            <p:ph type="title"/>
          </p:nvPr>
        </p:nvSpPr>
        <p:spPr>
          <a:xfrm>
            <a:off x="415600" y="375767"/>
            <a:ext cx="11360800" cy="763600"/>
          </a:xfrm>
          <a:prstGeom prst="rect">
            <a:avLst/>
          </a:prstGeom>
          <a:noFill/>
          <a:ln>
            <a:noFill/>
          </a:ln>
        </p:spPr>
        <p:txBody>
          <a:bodyPr spcFirstLastPara="1" vert="horz" wrap="square" lIns="121900" tIns="121900" rIns="121900" bIns="121900" rtlCol="0" anchor="t" anchorCtr="0">
            <a:noAutofit/>
          </a:bodyPr>
          <a:lstStyle/>
          <a:p>
            <a:r>
              <a:rPr lang="en-US"/>
              <a:t>Essential Risk Definitions</a:t>
            </a:r>
            <a:endParaRPr/>
          </a:p>
        </p:txBody>
      </p:sp>
      <p:sp>
        <p:nvSpPr>
          <p:cNvPr id="219" name="Google Shape;219;p39"/>
          <p:cNvSpPr txBox="1">
            <a:spLocks noGrp="1"/>
          </p:cNvSpPr>
          <p:nvPr>
            <p:ph type="body" idx="1"/>
          </p:nvPr>
        </p:nvSpPr>
        <p:spPr>
          <a:xfrm>
            <a:off x="154005" y="1139367"/>
            <a:ext cx="11622396" cy="4681067"/>
          </a:xfrm>
          <a:prstGeom prst="rect">
            <a:avLst/>
          </a:prstGeom>
          <a:noFill/>
          <a:ln>
            <a:noFill/>
          </a:ln>
        </p:spPr>
        <p:txBody>
          <a:bodyPr spcFirstLastPara="1" vert="horz" wrap="square" lIns="121900" tIns="121900" rIns="121900" bIns="121900" rtlCol="0" anchor="t" anchorCtr="0">
            <a:noAutofit/>
          </a:bodyPr>
          <a:lstStyle/>
          <a:p>
            <a:pPr marR="253260" indent="-423323">
              <a:spcBef>
                <a:spcPts val="92"/>
              </a:spcBef>
              <a:buSzPts val="1400"/>
            </a:pPr>
            <a:r>
              <a:rPr lang="en-US" dirty="0"/>
              <a:t>Asset:  Something of tangible or intangible value and is worth protecting</a:t>
            </a:r>
            <a:endParaRPr dirty="0"/>
          </a:p>
          <a:p>
            <a:pPr marR="253260" indent="-423323">
              <a:spcBef>
                <a:spcPts val="92"/>
              </a:spcBef>
              <a:buSzPts val="1400"/>
            </a:pPr>
            <a:r>
              <a:rPr lang="en-US" dirty="0"/>
              <a:t>Vulnerability:  A weakness in the design, implementation, operation or internal control of a process that could expose a system to adverse threats—A lack of adequate controls</a:t>
            </a:r>
            <a:endParaRPr dirty="0"/>
          </a:p>
          <a:p>
            <a:pPr marR="253260" indent="-423323">
              <a:spcBef>
                <a:spcPts val="92"/>
              </a:spcBef>
              <a:buSzPts val="1400"/>
            </a:pPr>
            <a:r>
              <a:rPr lang="en-US" dirty="0"/>
              <a:t>Threat:  Something that could pose loss to all or part of an asset</a:t>
            </a:r>
            <a:endParaRPr dirty="0"/>
          </a:p>
          <a:p>
            <a:pPr marR="253260" indent="-423323">
              <a:spcBef>
                <a:spcPts val="92"/>
              </a:spcBef>
              <a:buSzPts val="1400"/>
            </a:pPr>
            <a:r>
              <a:rPr lang="en-US" dirty="0"/>
              <a:t>Probability:  The likelihood the risk will occur</a:t>
            </a:r>
            <a:endParaRPr dirty="0"/>
          </a:p>
          <a:p>
            <a:pPr marR="253260" indent="-423323">
              <a:spcBef>
                <a:spcPts val="92"/>
              </a:spcBef>
              <a:buSzPts val="1400"/>
            </a:pPr>
            <a:r>
              <a:rPr lang="en-US" dirty="0"/>
              <a:t>Impact: The damage caused if the risk event occurs.  Sometimes referred to as severity</a:t>
            </a:r>
            <a:endParaRPr dirty="0"/>
          </a:p>
          <a:p>
            <a:pPr marR="253260" indent="-423323">
              <a:spcBef>
                <a:spcPts val="92"/>
              </a:spcBef>
              <a:buSzPts val="1400"/>
            </a:pPr>
            <a:r>
              <a:rPr lang="en-US" dirty="0"/>
              <a:t>Threat Agent: What carries out the attack</a:t>
            </a:r>
            <a:endParaRPr dirty="0"/>
          </a:p>
          <a:p>
            <a:pPr marR="253260" indent="-423323">
              <a:spcBef>
                <a:spcPts val="92"/>
              </a:spcBef>
              <a:buSzPts val="1400"/>
            </a:pPr>
            <a:r>
              <a:rPr lang="en-US" dirty="0"/>
              <a:t>Exploit:  An instance of compromise</a:t>
            </a:r>
            <a:endParaRPr dirty="0"/>
          </a:p>
          <a:p>
            <a:pPr marR="253260" indent="-423323">
              <a:spcBef>
                <a:spcPts val="92"/>
              </a:spcBef>
              <a:buSzPts val="1400"/>
            </a:pPr>
            <a:r>
              <a:rPr lang="en-US" dirty="0"/>
              <a:t>Risk:  The combination of the probability of an event and its consequence.  Risks are often seen as an adverse event that can threaten an organization’s assets or exploit vulnerabilities and cause harm. *****REMEMBER:  Risks are always in the </a:t>
            </a:r>
            <a:r>
              <a:rPr lang="en-US" b="1" dirty="0"/>
              <a:t>future</a:t>
            </a:r>
            <a:r>
              <a:rPr lang="en-US" dirty="0"/>
              <a:t>.  Once a risk has happened it is an incident</a:t>
            </a:r>
            <a:endParaRPr dirty="0"/>
          </a:p>
          <a:p>
            <a:pPr marR="253260" indent="-304792">
              <a:spcBef>
                <a:spcPts val="92"/>
              </a:spcBef>
              <a:buSzPts val="1400"/>
              <a:buNone/>
            </a:pPr>
            <a:endParaRPr dirty="0"/>
          </a:p>
          <a:p>
            <a:pPr marR="253260" indent="0">
              <a:spcBef>
                <a:spcPts val="92"/>
              </a:spcBef>
              <a:buNone/>
            </a:pPr>
            <a:endParaRPr dirty="0"/>
          </a:p>
        </p:txBody>
      </p:sp>
      <p:sp>
        <p:nvSpPr>
          <p:cNvPr id="2" name="Slide Number Placeholder 1">
            <a:extLst>
              <a:ext uri="{FF2B5EF4-FFF2-40B4-BE49-F238E27FC236}">
                <a16:creationId xmlns:a16="http://schemas.microsoft.com/office/drawing/2014/main" id="{D7E6C627-A93A-4BEB-B297-4FF714B14B44}"/>
              </a:ext>
            </a:extLst>
          </p:cNvPr>
          <p:cNvSpPr>
            <a:spLocks noGrp="1"/>
          </p:cNvSpPr>
          <p:nvPr>
            <p:ph type="sldNum" idx="12"/>
          </p:nvPr>
        </p:nvSpPr>
        <p:spPr/>
        <p:txBody>
          <a:bodyPr/>
          <a:lstStyle/>
          <a:p>
            <a:fld id="{00000000-1234-1234-1234-123412341234}" type="slidenum">
              <a:rPr lang="en-US" smtClean="0"/>
              <a:pPr/>
              <a:t>99</a:t>
            </a:fld>
            <a:endParaRPr lang="en-US"/>
          </a:p>
        </p:txBody>
      </p:sp>
    </p:spTree>
    <p:extLst>
      <p:ext uri="{BB962C8B-B14F-4D97-AF65-F5344CB8AC3E}">
        <p14:creationId xmlns:p14="http://schemas.microsoft.com/office/powerpoint/2010/main" val="4085033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5968</TotalTime>
  <Words>21294</Words>
  <Application>Microsoft Office PowerPoint</Application>
  <PresentationFormat>Widescreen</PresentationFormat>
  <Paragraphs>3049</Paragraphs>
  <Slides>361</Slides>
  <Notes>268</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361</vt:i4>
      </vt:variant>
    </vt:vector>
  </HeadingPairs>
  <TitlesOfParts>
    <vt:vector size="380" baseType="lpstr">
      <vt:lpstr>Arial</vt:lpstr>
      <vt:lpstr>Arial</vt:lpstr>
      <vt:lpstr>Assistant</vt:lpstr>
      <vt:lpstr>Assistant ExtraBold</vt:lpstr>
      <vt:lpstr>Assistant SemiBold</vt:lpstr>
      <vt:lpstr>Calibri</vt:lpstr>
      <vt:lpstr>Calibri Light</vt:lpstr>
      <vt:lpstr>Courier New</vt:lpstr>
      <vt:lpstr>Georgia</vt:lpstr>
      <vt:lpstr>Gill Sans MT</vt:lpstr>
      <vt:lpstr>LiberationSerif</vt:lpstr>
      <vt:lpstr>SymbolMT</vt:lpstr>
      <vt:lpstr>Times</vt:lpstr>
      <vt:lpstr>Times New Roman</vt:lpstr>
      <vt:lpstr>TimesNewRoman</vt:lpstr>
      <vt:lpstr>Wingdings</vt:lpstr>
      <vt:lpstr>Wingdings 2</vt:lpstr>
      <vt:lpstr>Wingdings-Regular</vt:lpstr>
      <vt:lpstr>Office Theme</vt:lpstr>
      <vt:lpstr>CISM Certified Information Security Manager® An ISACA Certification</vt:lpstr>
      <vt:lpstr>About Your Instructor</vt:lpstr>
      <vt:lpstr>The Preliminaries</vt:lpstr>
      <vt:lpstr>Let’s Get To Know Each Other</vt:lpstr>
      <vt:lpstr>PowerPoint Presentation</vt:lpstr>
      <vt:lpstr>Overview of the CISM Certification</vt:lpstr>
      <vt:lpstr>Course Objectives</vt:lpstr>
      <vt:lpstr>Earning Your CISM</vt:lpstr>
      <vt:lpstr>CISM Domain Structure (1/2)</vt:lpstr>
      <vt:lpstr>CISM Domain Structure (2/2)</vt:lpstr>
      <vt:lpstr>About the CISM Exam (1/2)</vt:lpstr>
      <vt:lpstr>About the CISM Exam (2/2)</vt:lpstr>
      <vt:lpstr>Earning the CISM Qualification</vt:lpstr>
      <vt:lpstr>After You Pass…</vt:lpstr>
      <vt:lpstr>Summary</vt:lpstr>
      <vt:lpstr>Domain1 Information Security Governance</vt:lpstr>
      <vt:lpstr>Domain 1 Agenda</vt:lpstr>
      <vt:lpstr>Principles of Information Security</vt:lpstr>
      <vt:lpstr>The Goal of Information Security </vt:lpstr>
      <vt:lpstr>What is Security?</vt:lpstr>
      <vt:lpstr>The Information Security Triad</vt:lpstr>
      <vt:lpstr>Security vs. Business</vt:lpstr>
      <vt:lpstr>Corporate Governance </vt:lpstr>
      <vt:lpstr>Corporate Governance</vt:lpstr>
      <vt:lpstr>Business Goals and Objectives</vt:lpstr>
      <vt:lpstr>Six Basic Outcomes of Effective Security Governance </vt:lpstr>
      <vt:lpstr>Benefits of Information Security Governance </vt:lpstr>
      <vt:lpstr>Performance and Governance</vt:lpstr>
      <vt:lpstr>Understanding GRC (Governance, Risk and Compliance)</vt:lpstr>
      <vt:lpstr>What is GRC?</vt:lpstr>
      <vt:lpstr>PowerPoint Presentation</vt:lpstr>
      <vt:lpstr>Governance</vt:lpstr>
      <vt:lpstr>Risk</vt:lpstr>
      <vt:lpstr>Compliance</vt:lpstr>
      <vt:lpstr>Liabilities</vt:lpstr>
      <vt:lpstr>The Information Security Strategy and Road Map</vt:lpstr>
      <vt:lpstr>What is a Security Strategy?</vt:lpstr>
      <vt:lpstr>The Desired State of Security</vt:lpstr>
      <vt:lpstr>Information Security Strategy Objectives </vt:lpstr>
      <vt:lpstr>Business Case Development</vt:lpstr>
      <vt:lpstr>Gap Analysis</vt:lpstr>
      <vt:lpstr>Gap Analysis using the CMMI</vt:lpstr>
      <vt:lpstr>Closing the Gap: Information Security Strategy </vt:lpstr>
      <vt:lpstr>Elements of a Strategy</vt:lpstr>
      <vt:lpstr>Objectives of an Information Security Strategy</vt:lpstr>
      <vt:lpstr>Information Security Road Map</vt:lpstr>
      <vt:lpstr>Information Security Frameworks</vt:lpstr>
      <vt:lpstr>Frameworks:  ISO 27001  </vt:lpstr>
      <vt:lpstr>ISO 27000 Standards</vt:lpstr>
      <vt:lpstr>ISO 27002:  The 14 Domains</vt:lpstr>
      <vt:lpstr>Other Common Frameworks</vt:lpstr>
      <vt:lpstr>Information Security Program</vt:lpstr>
      <vt:lpstr>What is a Security Program?</vt:lpstr>
      <vt:lpstr>Information Security Program</vt:lpstr>
      <vt:lpstr>PowerPoint Presentation</vt:lpstr>
      <vt:lpstr>Project Management</vt:lpstr>
      <vt:lpstr>The Importance of Project Management</vt:lpstr>
      <vt:lpstr>Documents of the  Project Management Lifecycle</vt:lpstr>
      <vt:lpstr>Project Management:  Initiating</vt:lpstr>
      <vt:lpstr>What is a Business Case?</vt:lpstr>
      <vt:lpstr>Project Management:  Planning</vt:lpstr>
      <vt:lpstr>Project Management:  Execution</vt:lpstr>
      <vt:lpstr>Project Management:  Monitoring and Controlling</vt:lpstr>
      <vt:lpstr>Project Management:  Closing </vt:lpstr>
      <vt:lpstr>Documents of the  Project Management Lifecycle</vt:lpstr>
      <vt:lpstr>Policies, Procedures, Standards and Guidelines</vt:lpstr>
      <vt:lpstr>Types of Policy</vt:lpstr>
      <vt:lpstr>System and Issue Specific Policies</vt:lpstr>
      <vt:lpstr>PowerPoint Presentation</vt:lpstr>
      <vt:lpstr>Standards</vt:lpstr>
      <vt:lpstr>Procedures</vt:lpstr>
      <vt:lpstr>Guidelines</vt:lpstr>
      <vt:lpstr>Baselines</vt:lpstr>
      <vt:lpstr>PowerPoint Presentation</vt:lpstr>
      <vt:lpstr>Assessing the Program with a Balanced Scorecard</vt:lpstr>
      <vt:lpstr>Roles and Responsibilities</vt:lpstr>
      <vt:lpstr>Steering Committee </vt:lpstr>
      <vt:lpstr>Senior Management’s Responsibilities</vt:lpstr>
      <vt:lpstr>Chief Information Officer (CIO) </vt:lpstr>
      <vt:lpstr>Information Security Manager </vt:lpstr>
      <vt:lpstr>Business Managers </vt:lpstr>
      <vt:lpstr>Security Practitioners </vt:lpstr>
      <vt:lpstr>Auditors</vt:lpstr>
      <vt:lpstr>Security Trainers </vt:lpstr>
      <vt:lpstr>Ethics</vt:lpstr>
      <vt:lpstr>Ethical Standards</vt:lpstr>
      <vt:lpstr>Ethics Plan of Action</vt:lpstr>
      <vt:lpstr>ISACA Code of Ethics</vt:lpstr>
      <vt:lpstr>Summary and Review</vt:lpstr>
      <vt:lpstr>Domain 1 Summary</vt:lpstr>
      <vt:lpstr>Review Questions</vt:lpstr>
      <vt:lpstr>Review Questions</vt:lpstr>
      <vt:lpstr>Review Questions</vt:lpstr>
      <vt:lpstr>Review Questions</vt:lpstr>
      <vt:lpstr>Review Questions </vt:lpstr>
      <vt:lpstr>Domain 2  Information Risk Management</vt:lpstr>
      <vt:lpstr>Chapter 2 Risk Management Agenda </vt:lpstr>
      <vt:lpstr>Risk Introductions</vt:lpstr>
      <vt:lpstr>Essential Risk Definitions</vt:lpstr>
      <vt:lpstr>Additional Risk Definitions</vt:lpstr>
      <vt:lpstr>Types of Risk</vt:lpstr>
      <vt:lpstr>Wait…What the Heck is That?!?</vt:lpstr>
      <vt:lpstr>Risk Governance Objectives</vt:lpstr>
      <vt:lpstr>Context of IT Risk Management</vt:lpstr>
      <vt:lpstr>ISACA’s Risk Management Life Cycle </vt:lpstr>
      <vt:lpstr>The Risk Management Lifecycle</vt:lpstr>
      <vt:lpstr>Risk Identification</vt:lpstr>
      <vt:lpstr>Risk Identification</vt:lpstr>
      <vt:lpstr>Methods to Identify Risk</vt:lpstr>
      <vt:lpstr>Methods to Identify Risk</vt:lpstr>
      <vt:lpstr>Risk Culture and Communication</vt:lpstr>
      <vt:lpstr>Alignment with Business Goals and Objectives</vt:lpstr>
      <vt:lpstr>Organizational Structures and Impact on Risk</vt:lpstr>
      <vt:lpstr>Administrative Risk Controls</vt:lpstr>
      <vt:lpstr>Assets</vt:lpstr>
      <vt:lpstr>Assets</vt:lpstr>
      <vt:lpstr>Threats</vt:lpstr>
      <vt:lpstr>Vulnerabilities</vt:lpstr>
      <vt:lpstr>Risk Ownership</vt:lpstr>
      <vt:lpstr>The IT Risk Register</vt:lpstr>
      <vt:lpstr>Risk Register</vt:lpstr>
      <vt:lpstr>Risk Scenarios:  Business-related Risk </vt:lpstr>
      <vt:lpstr>Risk Scenarios Hardware</vt:lpstr>
      <vt:lpstr>Risk Scenarios Software </vt:lpstr>
      <vt:lpstr>Risk Scenarios Software</vt:lpstr>
      <vt:lpstr>Risk Scenarios Utilities</vt:lpstr>
      <vt:lpstr>Risk Network Components </vt:lpstr>
      <vt:lpstr>Risk Scenarios: Network Components </vt:lpstr>
      <vt:lpstr>Risk Scenarios: Data Ownership </vt:lpstr>
      <vt:lpstr>Risk Scenarios: 3rd Party Risk </vt:lpstr>
      <vt:lpstr>Risk Scenarios: The Cloud </vt:lpstr>
      <vt:lpstr>Risk Assessment</vt:lpstr>
      <vt:lpstr>Risk Assessment</vt:lpstr>
      <vt:lpstr>Risk Identification vs. Risk Assessment</vt:lpstr>
      <vt:lpstr>Risk Assessment Methodologies</vt:lpstr>
      <vt:lpstr>Qualitative Risk Assessment</vt:lpstr>
      <vt:lpstr>Quantitative Risk Assessment</vt:lpstr>
      <vt:lpstr>Example of Qualitative Probability and Impact Matrix</vt:lpstr>
      <vt:lpstr>Quantitative Analysis Formulas and Terms</vt:lpstr>
      <vt:lpstr>System Development Lifecycle (SDLC)</vt:lpstr>
      <vt:lpstr>Business Continuity and Disaster Recovery Management </vt:lpstr>
      <vt:lpstr>Business Continuity Plan/Disaster Recovery Plan</vt:lpstr>
      <vt:lpstr>Essential BCP/DRP Terms </vt:lpstr>
      <vt:lpstr>Exception Management Practices</vt:lpstr>
      <vt:lpstr>IT Risk Assessment Report </vt:lpstr>
      <vt:lpstr>IT Risk Assessment Report </vt:lpstr>
      <vt:lpstr>Risk Ownership and Accountability </vt:lpstr>
      <vt:lpstr>Summary </vt:lpstr>
      <vt:lpstr>Risk Mitigation</vt:lpstr>
      <vt:lpstr>Risk Response and Mitigation </vt:lpstr>
      <vt:lpstr>Aligning Risk Response with Business Objectives </vt:lpstr>
      <vt:lpstr>Risk Response Options</vt:lpstr>
      <vt:lpstr>Risk Acceptance</vt:lpstr>
      <vt:lpstr>Risk Acceptance</vt:lpstr>
      <vt:lpstr>Risk Mitigation</vt:lpstr>
      <vt:lpstr>Risk Avoidance</vt:lpstr>
      <vt:lpstr>Risk Sharing/Transfer</vt:lpstr>
      <vt:lpstr>Analysis Techniques</vt:lpstr>
      <vt:lpstr>Cost-Benefit Analysis</vt:lpstr>
      <vt:lpstr>Return on Investment</vt:lpstr>
      <vt:lpstr>Secondary Risk</vt:lpstr>
      <vt:lpstr>Control Design &amp; Implementation</vt:lpstr>
      <vt:lpstr>Control Groups</vt:lpstr>
      <vt:lpstr>Administrative, Technical &amp; Physical Controls </vt:lpstr>
      <vt:lpstr>Control, Design &amp; Implementation</vt:lpstr>
      <vt:lpstr>Control Activities, Objectives, Practices, &amp; Metrics </vt:lpstr>
      <vt:lpstr>PowerPoint Presentation</vt:lpstr>
      <vt:lpstr>Risk and Control Monitoring and Reporting</vt:lpstr>
      <vt:lpstr>Risk and Control Monitoring and Reporting</vt:lpstr>
      <vt:lpstr>Risk and Control Monitoring and Reporting</vt:lpstr>
      <vt:lpstr>Monitoring Controls</vt:lpstr>
      <vt:lpstr>Monitoring Controls</vt:lpstr>
      <vt:lpstr>Results of Control Assessments</vt:lpstr>
      <vt:lpstr>Key Risk Indicators (KRIs) </vt:lpstr>
      <vt:lpstr>Key Risk Indicators (KRIs)</vt:lpstr>
      <vt:lpstr>KRI Optimization</vt:lpstr>
      <vt:lpstr>Data Collection and Extraction Tools &amp; Techniques</vt:lpstr>
      <vt:lpstr>Logs</vt:lpstr>
      <vt:lpstr>Security Event &amp; Incident Management (SEIM)</vt:lpstr>
      <vt:lpstr>External Sources of Information</vt:lpstr>
      <vt:lpstr>Summary</vt:lpstr>
      <vt:lpstr>Domain 3  Information Security Program Development and Management</vt:lpstr>
      <vt:lpstr>Domain 3 Information Security Program Development and Management Agenda</vt:lpstr>
      <vt:lpstr>Information Security Program Concepts</vt:lpstr>
      <vt:lpstr>Information Security Program</vt:lpstr>
      <vt:lpstr>PowerPoint Presentation</vt:lpstr>
      <vt:lpstr>Information Security Program Elements</vt:lpstr>
      <vt:lpstr>Essential Information Security Practices</vt:lpstr>
      <vt:lpstr>Security Program Requirements</vt:lpstr>
      <vt:lpstr>Enterprise Information Security Program</vt:lpstr>
      <vt:lpstr>Information Security Program Concepts</vt:lpstr>
      <vt:lpstr>Essential Elements of an Information Security Program</vt:lpstr>
      <vt:lpstr>An Information Security Program should...</vt:lpstr>
      <vt:lpstr>Information Security Frameworks</vt:lpstr>
      <vt:lpstr>Security Program are Based on Frameworks</vt:lpstr>
      <vt:lpstr>ISO 27001/27002 </vt:lpstr>
      <vt:lpstr>ISO 27001 Culture and Controls</vt:lpstr>
      <vt:lpstr>ISO 27002 Code of Practice</vt:lpstr>
      <vt:lpstr>COBIT® 5 </vt:lpstr>
      <vt:lpstr>COBIT® 5 Principals</vt:lpstr>
      <vt:lpstr>Information Security Architecture</vt:lpstr>
      <vt:lpstr>Purpose of Architecture</vt:lpstr>
      <vt:lpstr>Components of an IS Framework</vt:lpstr>
      <vt:lpstr>Operational Components</vt:lpstr>
      <vt:lpstr>Management Components</vt:lpstr>
      <vt:lpstr>RACI Matrix</vt:lpstr>
      <vt:lpstr>Administrative Components</vt:lpstr>
      <vt:lpstr>Educational Components</vt:lpstr>
      <vt:lpstr>Security Program Operations</vt:lpstr>
      <vt:lpstr>Security Program Operations</vt:lpstr>
      <vt:lpstr>Event Monitoring</vt:lpstr>
      <vt:lpstr>Vulnerability Management</vt:lpstr>
      <vt:lpstr>Secure Engineering and Development</vt:lpstr>
      <vt:lpstr>Secure Engineering and Development:  STRIDE</vt:lpstr>
      <vt:lpstr>Network Protection:  Segmentation (1/6)</vt:lpstr>
      <vt:lpstr>Network Protection:  Firewalls (2/6)</vt:lpstr>
      <vt:lpstr>Network Protection: Wireless Networks (3/6)</vt:lpstr>
      <vt:lpstr>Network Protection:  Services (4/6)</vt:lpstr>
      <vt:lpstr>Network Protection:  Inspection and Detection (5/6)</vt:lpstr>
      <vt:lpstr>Network Protection:  NAC (Network Access Control) (6/6)</vt:lpstr>
      <vt:lpstr>NAT (Network Address Translation)</vt:lpstr>
      <vt:lpstr>Endpoint Protection (Desktops, Laptops, Tablets, etc.)</vt:lpstr>
      <vt:lpstr>Data Security</vt:lpstr>
      <vt:lpstr>Identity and Access Management</vt:lpstr>
      <vt:lpstr>Auditing</vt:lpstr>
      <vt:lpstr>Third Party Governance</vt:lpstr>
      <vt:lpstr>Third-Party Providers</vt:lpstr>
      <vt:lpstr>Procurement Documents</vt:lpstr>
      <vt:lpstr>Service Level Agreements</vt:lpstr>
      <vt:lpstr>Contracts</vt:lpstr>
      <vt:lpstr>Cloud Integration</vt:lpstr>
      <vt:lpstr>Cloud Computing NIST  SP 800-145</vt:lpstr>
      <vt:lpstr>Cloud Drivers</vt:lpstr>
      <vt:lpstr>Security Risks</vt:lpstr>
      <vt:lpstr>Deployment Models</vt:lpstr>
      <vt:lpstr>Cloud Service Models</vt:lpstr>
      <vt:lpstr>SaaS</vt:lpstr>
      <vt:lpstr>PaaS</vt:lpstr>
      <vt:lpstr>IaaS</vt:lpstr>
      <vt:lpstr>IT Service Management</vt:lpstr>
      <vt:lpstr>IT Service Management 1/2</vt:lpstr>
      <vt:lpstr>IT Service Management 2/2 </vt:lpstr>
      <vt:lpstr>Policies, Procedures, Standards and Guidelines</vt:lpstr>
      <vt:lpstr>Policies</vt:lpstr>
      <vt:lpstr>Standards</vt:lpstr>
      <vt:lpstr>Procedures</vt:lpstr>
      <vt:lpstr>Guidelines</vt:lpstr>
      <vt:lpstr>Baselines</vt:lpstr>
      <vt:lpstr>Policies, Procedures, Standards</vt:lpstr>
      <vt:lpstr>Certification and Accreditation</vt:lpstr>
      <vt:lpstr>Certification and Accreditation</vt:lpstr>
      <vt:lpstr>Traditional Evaluation Criteria </vt:lpstr>
      <vt:lpstr>Common Criteria ISO 15408</vt:lpstr>
      <vt:lpstr>Common Criteria Evaluation Assurance Levels</vt:lpstr>
      <vt:lpstr>Certification &amp; Accreditation </vt:lpstr>
      <vt:lpstr>Monitoring and Metrics  </vt:lpstr>
      <vt:lpstr>Metrics and Monitoring </vt:lpstr>
      <vt:lpstr>Monitoring Function: Metrics</vt:lpstr>
      <vt:lpstr>Domain 3 Information Security Program Development and Management Review</vt:lpstr>
      <vt:lpstr>Review Questions</vt:lpstr>
      <vt:lpstr>Review Question 1</vt:lpstr>
      <vt:lpstr>Review Question 2 </vt:lpstr>
      <vt:lpstr>Review Question 3</vt:lpstr>
      <vt:lpstr>Review Question 4</vt:lpstr>
      <vt:lpstr>Review Question 5</vt:lpstr>
      <vt:lpstr>Domain 4  Information Security Incident Management</vt:lpstr>
      <vt:lpstr>Domain 4 Information Security Incident Management: Agenda</vt:lpstr>
      <vt:lpstr>Making the Case for Incident Response Planning</vt:lpstr>
      <vt:lpstr>Security Incident Response Definitions</vt:lpstr>
      <vt:lpstr>The Importance of Incident Response Planning</vt:lpstr>
      <vt:lpstr>Outcomes of Incident Response Planning</vt:lpstr>
      <vt:lpstr>Responsibilities of the CISM for Incident Response</vt:lpstr>
      <vt:lpstr>Incident Management and Response Teams</vt:lpstr>
      <vt:lpstr>Incident Management Process Flow </vt:lpstr>
      <vt:lpstr>Incident Management</vt:lpstr>
      <vt:lpstr>Prepare</vt:lpstr>
      <vt:lpstr>Protect</vt:lpstr>
      <vt:lpstr>Detect</vt:lpstr>
      <vt:lpstr>Triage</vt:lpstr>
      <vt:lpstr>Respond</vt:lpstr>
      <vt:lpstr>Developing the Incident Response Plan</vt:lpstr>
      <vt:lpstr>Assessing Current Incident Response Capability</vt:lpstr>
      <vt:lpstr>Elements of an Incident Response Plan</vt:lpstr>
      <vt:lpstr>Preparation</vt:lpstr>
      <vt:lpstr>Identification </vt:lpstr>
      <vt:lpstr>Containment</vt:lpstr>
      <vt:lpstr>Eradication </vt:lpstr>
      <vt:lpstr>Recovery</vt:lpstr>
      <vt:lpstr>Lessons Learned</vt:lpstr>
      <vt:lpstr>Incident Detection Devices</vt:lpstr>
      <vt:lpstr>Protocol Analyzers (Sniffers) and Intrusion Detection Systems</vt:lpstr>
      <vt:lpstr>PowerPoint Presentation</vt:lpstr>
      <vt:lpstr>PowerPoint Presentation</vt:lpstr>
      <vt:lpstr>Intrusion Detection Systems</vt:lpstr>
      <vt:lpstr>Types of IDS</vt:lpstr>
      <vt:lpstr>Analysis Engine Methods</vt:lpstr>
      <vt:lpstr>IDS vs. IPS</vt:lpstr>
      <vt:lpstr>IDS Issues</vt:lpstr>
      <vt:lpstr>Business Continuity</vt:lpstr>
      <vt:lpstr>PowerPoint Presentation</vt:lpstr>
      <vt:lpstr>Business Continuity and Disaster Recovery Planning</vt:lpstr>
      <vt:lpstr>BCP Concepts</vt:lpstr>
      <vt:lpstr>BCP vs. DRP:  Concepts</vt:lpstr>
      <vt:lpstr>BCP Relationship to Risk Management </vt:lpstr>
      <vt:lpstr>Categories of Disruptions</vt:lpstr>
      <vt:lpstr>BCP Frameworks</vt:lpstr>
      <vt:lpstr>BCP Frameworks</vt:lpstr>
      <vt:lpstr>7 Phases of Business Continuity Plan NIST SP 800-34 Revision 1</vt:lpstr>
      <vt:lpstr>NIST SP 800-34 revision 1</vt:lpstr>
      <vt:lpstr>Business Continuity Planning Processes</vt:lpstr>
      <vt:lpstr>Business Continuity Planning  Processes</vt:lpstr>
      <vt:lpstr>Step 1:  Project Scope and Planning</vt:lpstr>
      <vt:lpstr>Step 1:  Project Initiation </vt:lpstr>
      <vt:lpstr>Step 1:  Project Scope and Planning:   Legal and Regulatory Compliance</vt:lpstr>
      <vt:lpstr>BCP Regulatory Examples</vt:lpstr>
      <vt:lpstr>Step 2:  Business Impact Assessment</vt:lpstr>
      <vt:lpstr>Step 2:  Business Impact Assessment: Identify Priorities</vt:lpstr>
      <vt:lpstr>Goals of the BIA</vt:lpstr>
      <vt:lpstr>Step 2:  Business Impact Assessment: Risk Associated with Procurements and the Cloud</vt:lpstr>
      <vt:lpstr>Step 3:  Continuity Planning:  Strategy Development</vt:lpstr>
      <vt:lpstr>Step 3:  Continuity Planning:  Provisions and Processes</vt:lpstr>
      <vt:lpstr>Step 4:  Plan Approval and Implementation</vt:lpstr>
      <vt:lpstr>Disaster Recovery </vt:lpstr>
      <vt:lpstr>Phases of a Disaster </vt:lpstr>
      <vt:lpstr>Disaster Recovery</vt:lpstr>
      <vt:lpstr>BCP Roles and Responsibilities</vt:lpstr>
      <vt:lpstr>Roles and Responsibilities</vt:lpstr>
      <vt:lpstr>Roles and Responsibilities</vt:lpstr>
      <vt:lpstr>Roles and Responsibilities</vt:lpstr>
      <vt:lpstr>Disaster Recovery Teams</vt:lpstr>
      <vt:lpstr>Developing the Teams</vt:lpstr>
      <vt:lpstr>Testing the Plan</vt:lpstr>
      <vt:lpstr>Types of Tests</vt:lpstr>
      <vt:lpstr>Types of Tests</vt:lpstr>
      <vt:lpstr>Post-incident Review</vt:lpstr>
      <vt:lpstr>Maintaining the BCP    </vt:lpstr>
      <vt:lpstr>Incident Response Review</vt:lpstr>
      <vt:lpstr>CISM Review</vt:lpstr>
      <vt:lpstr>Alignment with Business Objective </vt:lpstr>
      <vt:lpstr>Governance</vt:lpstr>
      <vt:lpstr>Management  </vt:lpstr>
      <vt:lpstr>Security Strategy should:</vt:lpstr>
      <vt:lpstr>Security Program </vt:lpstr>
      <vt:lpstr>Managerial Controls </vt:lpstr>
      <vt:lpstr>Technical Controls</vt:lpstr>
      <vt:lpstr>Risk</vt:lpstr>
      <vt:lpstr>Incident Response</vt:lpstr>
      <vt:lpstr>Incident Response</vt:lpstr>
      <vt:lpstr>Intrusion Detection</vt:lpstr>
      <vt:lpstr>Business Continuity </vt:lpstr>
      <vt:lpstr>Testing the BCP</vt:lpstr>
      <vt:lpstr>On Testing Day….</vt:lpstr>
      <vt:lpstr>Review Questions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Cybrary: CISM ® An ISACA Certification Certified Information Security Manager</dc:title>
  <dc:creator>Kelly Handerhan</dc:creator>
  <cp:lastModifiedBy>Kelly Handerhan</cp:lastModifiedBy>
  <cp:revision>73</cp:revision>
  <dcterms:created xsi:type="dcterms:W3CDTF">2020-03-01T11:46:37Z</dcterms:created>
  <dcterms:modified xsi:type="dcterms:W3CDTF">2020-09-21T03:14:36Z</dcterms:modified>
</cp:coreProperties>
</file>